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2" r:id="rId5"/>
    <p:sldId id="300" r:id="rId6"/>
    <p:sldId id="301" r:id="rId7"/>
    <p:sldId id="264" r:id="rId8"/>
    <p:sldId id="263" r:id="rId9"/>
    <p:sldId id="265" r:id="rId10"/>
    <p:sldId id="267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4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20'!$C$32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20'!$D$32:$O$32</c:f>
              <c:numCache>
                <c:formatCode>0.0%</c:formatCode>
                <c:ptCount val="12"/>
                <c:pt idx="0">
                  <c:v>4.4999999999999998E-2</c:v>
                </c:pt>
                <c:pt idx="1">
                  <c:v>4.4999999999999998E-2</c:v>
                </c:pt>
                <c:pt idx="2">
                  <c:v>7.4999999999999997E-2</c:v>
                </c:pt>
                <c:pt idx="3">
                  <c:v>0.06</c:v>
                </c:pt>
                <c:pt idx="4">
                  <c:v>5.2999999999999999E-2</c:v>
                </c:pt>
                <c:pt idx="5">
                  <c:v>6.5000000000000002E-2</c:v>
                </c:pt>
                <c:pt idx="6">
                  <c:v>5.8999999999999997E-2</c:v>
                </c:pt>
                <c:pt idx="7">
                  <c:v>0.32600000000000001</c:v>
                </c:pt>
                <c:pt idx="8">
                  <c:v>7.1999999999999995E-2</c:v>
                </c:pt>
                <c:pt idx="9">
                  <c:v>4.8000000000000001E-2</c:v>
                </c:pt>
                <c:pt idx="10">
                  <c:v>7.2999999999999995E-2</c:v>
                </c:pt>
                <c:pt idx="11">
                  <c:v>0.13100000000000001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42-4C38-9B5F-79255D7F333F}"/>
            </c:ext>
          </c:extLst>
        </c:ser>
        <c:ser>
          <c:idx val="1"/>
          <c:order val="1"/>
          <c:tx>
            <c:strRef>
              <c:f>'Partida 20'!$C$33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20'!$D$33:$O$33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4.8000000000000001E-2</c:v>
                </c:pt>
                <c:pt idx="2">
                  <c:v>6.8000000000000005E-2</c:v>
                </c:pt>
                <c:pt idx="3">
                  <c:v>5.0999999999999997E-2</c:v>
                </c:pt>
                <c:pt idx="4">
                  <c:v>0.21199999999999999</c:v>
                </c:pt>
                <c:pt idx="5">
                  <c:v>0.06</c:v>
                </c:pt>
                <c:pt idx="6">
                  <c:v>4.8000000000000001E-2</c:v>
                </c:pt>
                <c:pt idx="7">
                  <c:v>5.7000000000000002E-2</c:v>
                </c:pt>
                <c:pt idx="8">
                  <c:v>8.7999999999999995E-2</c:v>
                </c:pt>
                <c:pt idx="9">
                  <c:v>0.185</c:v>
                </c:pt>
                <c:pt idx="10">
                  <c:v>7.5999999999999998E-2</c:v>
                </c:pt>
                <c:pt idx="11">
                  <c:v>0.122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42-4C38-9B5F-79255D7F333F}"/>
            </c:ext>
          </c:extLst>
        </c:ser>
        <c:ser>
          <c:idx val="2"/>
          <c:order val="2"/>
          <c:tx>
            <c:strRef>
              <c:f>'Partida 20'!$C$34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20'!$D$34:$E$34</c:f>
              <c:numCache>
                <c:formatCode>0.0%</c:formatCode>
                <c:ptCount val="2"/>
                <c:pt idx="0">
                  <c:v>3.6745554313655567E-2</c:v>
                </c:pt>
                <c:pt idx="1">
                  <c:v>5.2487914290192554E-2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42-4C38-9B5F-79255D7F33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29076608"/>
        <c:axId val="129090688"/>
      </c:barChart>
      <c:catAx>
        <c:axId val="12907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090688"/>
        <c:crosses val="autoZero"/>
        <c:auto val="0"/>
        <c:lblAlgn val="ctr"/>
        <c:lblOffset val="100"/>
        <c:noMultiLvlLbl val="0"/>
      </c:catAx>
      <c:valAx>
        <c:axId val="12909068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2907660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20'!$C$28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20'!$D$27:$O$27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20'!$D$28:$O$28</c:f>
              <c:numCache>
                <c:formatCode>0.0%</c:formatCode>
                <c:ptCount val="12"/>
                <c:pt idx="0">
                  <c:v>4.4999999999999998E-2</c:v>
                </c:pt>
                <c:pt idx="1">
                  <c:v>0.09</c:v>
                </c:pt>
                <c:pt idx="2">
                  <c:v>0.16500000000000001</c:v>
                </c:pt>
                <c:pt idx="3">
                  <c:v>0.215</c:v>
                </c:pt>
                <c:pt idx="4">
                  <c:v>0.26700000000000002</c:v>
                </c:pt>
                <c:pt idx="5">
                  <c:v>0.29799999999999999</c:v>
                </c:pt>
                <c:pt idx="6">
                  <c:v>0.35399999999999998</c:v>
                </c:pt>
                <c:pt idx="7">
                  <c:v>0.67900000000000005</c:v>
                </c:pt>
                <c:pt idx="8">
                  <c:v>0.75</c:v>
                </c:pt>
                <c:pt idx="9">
                  <c:v>0.79900000000000004</c:v>
                </c:pt>
                <c:pt idx="10">
                  <c:v>0.86599999999999999</c:v>
                </c:pt>
                <c:pt idx="11">
                  <c:v>0.99099999999999999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946-461C-A3F3-7F3415E095BA}"/>
            </c:ext>
          </c:extLst>
        </c:ser>
        <c:ser>
          <c:idx val="1"/>
          <c:order val="1"/>
          <c:tx>
            <c:strRef>
              <c:f>'Partida 20'!$C$29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20'!$D$27:$O$27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20'!$D$29:$O$29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9.4E-2</c:v>
                </c:pt>
                <c:pt idx="2">
                  <c:v>0.16200000000000001</c:v>
                </c:pt>
                <c:pt idx="3">
                  <c:v>0.214</c:v>
                </c:pt>
                <c:pt idx="4">
                  <c:v>0.38700000000000001</c:v>
                </c:pt>
                <c:pt idx="5">
                  <c:v>0.44700000000000001</c:v>
                </c:pt>
                <c:pt idx="6">
                  <c:v>0.505</c:v>
                </c:pt>
                <c:pt idx="7">
                  <c:v>0.56100000000000005</c:v>
                </c:pt>
                <c:pt idx="8">
                  <c:v>0.64900000000000002</c:v>
                </c:pt>
                <c:pt idx="9">
                  <c:v>0.83399999999999996</c:v>
                </c:pt>
                <c:pt idx="10">
                  <c:v>0.91</c:v>
                </c:pt>
                <c:pt idx="11">
                  <c:v>0.98699999999999999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946-461C-A3F3-7F3415E095BA}"/>
            </c:ext>
          </c:extLst>
        </c:ser>
        <c:ser>
          <c:idx val="2"/>
          <c:order val="2"/>
          <c:tx>
            <c:strRef>
              <c:f>'Partida 20'!$C$30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20'!$D$30:$E$30</c:f>
              <c:numCache>
                <c:formatCode>0.0%</c:formatCode>
                <c:ptCount val="2"/>
                <c:pt idx="0">
                  <c:v>3.6745554313655567E-2</c:v>
                </c:pt>
                <c:pt idx="1">
                  <c:v>8.9233468603848121E-2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946-461C-A3F3-7F3415E095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9140992"/>
        <c:axId val="129146880"/>
      </c:lineChart>
      <c:catAx>
        <c:axId val="12914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6880"/>
        <c:crosses val="autoZero"/>
        <c:auto val="1"/>
        <c:lblAlgn val="ctr"/>
        <c:lblOffset val="100"/>
        <c:tickLblSkip val="1"/>
        <c:noMultiLvlLbl val="0"/>
      </c:catAx>
      <c:valAx>
        <c:axId val="12914688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099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29-04-2019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29-04-2019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29-04-2019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29-04-2019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29-04-2019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29-04-2019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20" name="Picture 17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700" y="31928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FEBRERO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71" y="527596"/>
            <a:ext cx="4331921" cy="8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100" dirty="0"/>
              <a:t>El presupuesto 2019 de SEGEGOB asciende a 29.220 millones. La ejecución en el mes de febrero fue de </a:t>
            </a:r>
            <a:r>
              <a:rPr lang="es-CL" sz="1100" b="1" dirty="0"/>
              <a:t>$1.533 millones</a:t>
            </a:r>
            <a:r>
              <a:rPr lang="es-CL" sz="1100" dirty="0"/>
              <a:t>, equivalente a un gasto de 5,2</a:t>
            </a:r>
            <a:r>
              <a:rPr lang="es-CL" sz="1100" b="1" dirty="0"/>
              <a:t>%</a:t>
            </a:r>
            <a:r>
              <a:rPr lang="es-CL" sz="1100" dirty="0"/>
              <a:t> respecto del presupuesto vigente. Con ello el gasto acumulado asciende a $2.607 millones., equivalente a un 8,9%.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100" dirty="0"/>
              <a:t>El presupuesto 2019 de este Partida se distribuye en: Personal 45%, Transferencias Corrientes 40% y Bienes y Servicios de Consumo 14%. En cuanto a los Servicios, el 72% se destina a Secretaría de Gobierno mientras el 27% se asigna al Consejo Nacional de Televisión.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100" dirty="0"/>
              <a:t>En la Secretaría en su contenido de Ley de Presupuesto 2019 informa que las Transferencia Corrientes contienen:</a:t>
            </a: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L" sz="1100" b="1" dirty="0"/>
              <a:t>División de Organizaciones Sociales </a:t>
            </a:r>
            <a:r>
              <a:rPr lang="es-CL" sz="1100" dirty="0"/>
              <a:t>M$1.294.135 para cumplimiento de las políticas públicas referidas a participación ciudadana y fortalecimiento de la sociedad civil. Se consulta continuidad del programa de capacitación para líderes locales y dirigentes sociales.</a:t>
            </a: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CL" sz="1100" dirty="0"/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L" sz="1100" b="1" dirty="0"/>
              <a:t>Secretaría de Comunicaciones </a:t>
            </a:r>
            <a:r>
              <a:rPr lang="es-CL" sz="1100" dirty="0"/>
              <a:t>M$956.924 Contribuye al desarrollo de estrategias de comunicación eficientes, a través de mensajes claros que permitan que la ciudadanía acceda a información cierta de las políticas públicas, prioridades, programas de beneficios.</a:t>
            </a: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CL" sz="1100" dirty="0"/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L" sz="1100" b="1" dirty="0"/>
              <a:t>Seguimiento de Políticas Públicas y Gestión Institucional </a:t>
            </a:r>
            <a:r>
              <a:rPr lang="es-CL" sz="1100" dirty="0"/>
              <a:t>M$971.864 Asignación destinada a implementar los requerimientos de los gabinetes de SEGEGOB y de la gestión regional.</a:t>
            </a: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CL" sz="1100" dirty="0"/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L" sz="1100" b="1" dirty="0"/>
              <a:t>Fondo de Fomento de Medios de Comunicación Regionales, Provinciales y Comunales </a:t>
            </a:r>
            <a:r>
              <a:rPr lang="es-CL" sz="1100" dirty="0"/>
              <a:t>M$2.161.030 Fondo concursable cuyo objetivo es financiar, en forma complementaria, proyectos relativos a la realización, edición y difusión de programas o suplementos de carácter regional o local que refuercen el rol de la comunicación en el desarrollo social y cultural.</a:t>
            </a: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CL" sz="1100" dirty="0"/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L" sz="1100" b="1" dirty="0"/>
              <a:t>Fondo de Fortalecimiento de Organizaciones y Asociaciones de Interés Público (Ley N°20.500)</a:t>
            </a:r>
            <a:r>
              <a:rPr lang="es-CL" sz="1100" dirty="0"/>
              <a:t> M$1.638.383 Fondo concursable destinado al fortalecimiento de organizaciones, entidades y asociaciones de la sociedad civil. </a:t>
            </a: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CL" sz="1100" dirty="0"/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L" sz="1100" b="1" dirty="0"/>
              <a:t>Observatorio de Participación Ciudadana y No Discriminación</a:t>
            </a:r>
            <a:r>
              <a:rPr lang="es-CL" sz="1100" dirty="0"/>
              <a:t> M$259.706 Programa iniciado año 2015 cuyo propósito es poder contar con instituciones públicas certificadas en las leyes N°20.500 y N°20.609.</a:t>
            </a:r>
          </a:p>
          <a:p>
            <a:pPr marL="800100" lvl="1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CL" sz="100" dirty="0"/>
              <a:t>Di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B2700CC3-F2F0-4D1E-BCD5-E61C927167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1268" y="1916832"/>
            <a:ext cx="4272740" cy="3313960"/>
          </a:xfrm>
          <a:prstGeom prst="rect">
            <a:avLst/>
          </a:prstGeom>
        </p:spPr>
      </p:pic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EA236-DF22-4506-A11C-EEEB6A324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DAACC846-607F-47C6-9842-3A5ED5277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A1CBFE5-B830-4F6B-9697-DAF8763E2E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1916832"/>
            <a:ext cx="4201486" cy="331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378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09329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10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2219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11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4691" y="836712"/>
            <a:ext cx="72412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99512" y="5312053"/>
            <a:ext cx="72008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31162" y="1772816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DF31353-634D-4ACF-B182-7EC19610B386}"/>
              </a:ext>
            </a:extLst>
          </p:cNvPr>
          <p:cNvGraphicFramePr>
            <a:graphicFrameLocks noGrp="1"/>
          </p:cNvGraphicFramePr>
          <p:nvPr/>
        </p:nvGraphicFramePr>
        <p:xfrm>
          <a:off x="800101" y="3020219"/>
          <a:ext cx="7543798" cy="1962150"/>
        </p:xfrm>
        <a:graphic>
          <a:graphicData uri="http://schemas.openxmlformats.org/drawingml/2006/table">
            <a:tbl>
              <a:tblPr/>
              <a:tblGrid>
                <a:gridCol w="794708">
                  <a:extLst>
                    <a:ext uri="{9D8B030D-6E8A-4147-A177-3AD203B41FA5}">
                      <a16:colId xmlns:a16="http://schemas.microsoft.com/office/drawing/2014/main" val="3516908655"/>
                    </a:ext>
                  </a:extLst>
                </a:gridCol>
                <a:gridCol w="2123176">
                  <a:extLst>
                    <a:ext uri="{9D8B030D-6E8A-4147-A177-3AD203B41FA5}">
                      <a16:colId xmlns:a16="http://schemas.microsoft.com/office/drawing/2014/main" val="3831848384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3645444164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513023781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506872253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604986678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4234360524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2800646126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078436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132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29.220.460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29.220.460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2.607.443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8266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13.173.501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13.173.501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175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4.100.478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4.100.478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616.809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8314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11.327.509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11.327.509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9818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1089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630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939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30004" y="479715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8608" y="2492896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B17DD4A-7480-4D4D-B6E8-92C54952C2FC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3528448"/>
          <a:ext cx="7886699" cy="945691"/>
        </p:xfrm>
        <a:graphic>
          <a:graphicData uri="http://schemas.openxmlformats.org/drawingml/2006/table">
            <a:tbl>
              <a:tblPr/>
              <a:tblGrid>
                <a:gridCol w="749516">
                  <a:extLst>
                    <a:ext uri="{9D8B030D-6E8A-4147-A177-3AD203B41FA5}">
                      <a16:colId xmlns:a16="http://schemas.microsoft.com/office/drawing/2014/main" val="1955049748"/>
                    </a:ext>
                  </a:extLst>
                </a:gridCol>
                <a:gridCol w="276873">
                  <a:extLst>
                    <a:ext uri="{9D8B030D-6E8A-4147-A177-3AD203B41FA5}">
                      <a16:colId xmlns:a16="http://schemas.microsoft.com/office/drawing/2014/main" val="3129876517"/>
                    </a:ext>
                  </a:extLst>
                </a:gridCol>
                <a:gridCol w="2508642">
                  <a:extLst>
                    <a:ext uri="{9D8B030D-6E8A-4147-A177-3AD203B41FA5}">
                      <a16:colId xmlns:a16="http://schemas.microsoft.com/office/drawing/2014/main" val="3340078777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2920890936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1364919876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2364781757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2990970306"/>
                    </a:ext>
                  </a:extLst>
                </a:gridCol>
                <a:gridCol w="682396">
                  <a:extLst>
                    <a:ext uri="{9D8B030D-6E8A-4147-A177-3AD203B41FA5}">
                      <a16:colId xmlns:a16="http://schemas.microsoft.com/office/drawing/2014/main" val="1830503548"/>
                    </a:ext>
                  </a:extLst>
                </a:gridCol>
                <a:gridCol w="671208">
                  <a:extLst>
                    <a:ext uri="{9D8B030D-6E8A-4147-A177-3AD203B41FA5}">
                      <a16:colId xmlns:a16="http://schemas.microsoft.com/office/drawing/2014/main" val="3471215183"/>
                    </a:ext>
                  </a:extLst>
                </a:gridCol>
              </a:tblGrid>
              <a:tr h="142746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905148"/>
                  </a:ext>
                </a:extLst>
              </a:tr>
              <a:tr h="437159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386911"/>
                  </a:ext>
                </a:extLst>
              </a:tr>
              <a:tr h="187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21.203.112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21.203.112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2.132.204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229479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8.017.348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8.017.348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475.239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523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1229" y="6381328"/>
            <a:ext cx="75321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55577" y="581745"/>
            <a:ext cx="756084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196752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F858C63-2264-446F-BCF1-056AD0081002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059134"/>
          <a:ext cx="7886700" cy="3884319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3371120909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2279976099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280559377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2200853407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182685448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875691476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049250620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776936756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2398142850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2654737303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209853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328379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21.203.112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21.203.112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2.132.204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13299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9.862.944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9.862.944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1.246.420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10274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3.620.278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3.620.278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564.750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64082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7.282.042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7.282.042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308.492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11824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7.282.042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7.282.042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308.492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26032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1.294.135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1.294.135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18066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956.924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956.924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63998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971.864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971.864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744831"/>
                  </a:ext>
                </a:extLst>
              </a:tr>
              <a:tr h="25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2.161.030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2.161.030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9.367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000054"/>
                  </a:ext>
                </a:extLst>
              </a:tr>
              <a:tr h="4126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1.638.383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1.638.383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887646"/>
                  </a:ext>
                </a:extLst>
              </a:tr>
              <a:tr h="27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259.706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259.706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14.043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18756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155.438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155.438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59091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9185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06033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29.808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55582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110.231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7172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280.410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18370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75717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61897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384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734587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722FC6D-6682-4A62-A34A-99F6EBC7554F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678149"/>
          <a:ext cx="7886700" cy="2646290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3805080722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1411844449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134385380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3789916065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066136186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535076232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783467552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854821413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2576286732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2229607301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625407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16126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8.017.348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8.017.348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475.239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89984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3.310.557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3.310.557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401.730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09219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480.200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480.200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52.059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82202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4.045.467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4.045.467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48736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4.045.467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4.045.467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79029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3.322.121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3.322.121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697707"/>
                  </a:ext>
                </a:extLst>
              </a:tr>
              <a:tr h="25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 (ex  Novasur)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723.346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723.346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23347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180.124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13276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629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79438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7306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39656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85.914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05379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557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2838</TotalTime>
  <Words>1257</Words>
  <Application>Microsoft Office PowerPoint</Application>
  <PresentationFormat>Presentación en pantalla (4:3)</PresentationFormat>
  <Paragraphs>496</Paragraphs>
  <Slides>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FEBRERO 2019 PARTIDA 20: MINISTERIO SECRETARÍA GENERAL DE GOBIERNO</vt:lpstr>
      <vt:lpstr>EJECUCIÓN ACUMULADA DE GASTOS A FEBRERO 2019  PARTIDA 20 MINISTERIO SECRETARÍA GENERAL DE GOBIERNO</vt:lpstr>
      <vt:lpstr>EJECUCIÓN ACUMULADA DE GASTOS A FEBRERO 2019  PARTIDA 20 MINISTERIO SECRETARÍA GENERAL DE GOBIERNO</vt:lpstr>
      <vt:lpstr>COMPORTAMIENTO DE LA EJECUCIÓN MENSUAL DE GASTOS A FEBRERO 2019  PARTIDA 20 MINISTERIO SECRETARÍA GENERAL DE GOBIERNO</vt:lpstr>
      <vt:lpstr>COMPORTAMIENTO DE LA EJECUCIÓN MENSUAL DE GASTOS A FEBRERO 2019  PARTIDA 20 MINISTERIO SECRETARÍA GENERAL DE GOBIERNO</vt:lpstr>
      <vt:lpstr>EJECUCIÓN ACUMULADA  DE GASTOS A FEBRERO 2019  PARTIDA 20 MINISTERIO SECRETARÍA GENERAL DE GOBIERNO</vt:lpstr>
      <vt:lpstr>EJECUCIÓN ACUMULADA DE GASTOS A FEBRERO 2019  PARTRIDA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194</cp:revision>
  <cp:lastPrinted>2016-10-11T11:56:42Z</cp:lastPrinted>
  <dcterms:created xsi:type="dcterms:W3CDTF">2016-06-23T13:38:47Z</dcterms:created>
  <dcterms:modified xsi:type="dcterms:W3CDTF">2019-04-29T16:35:52Z</dcterms:modified>
</cp:coreProperties>
</file>