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298" r:id="rId4"/>
    <p:sldId id="300" r:id="rId5"/>
    <p:sldId id="302" r:id="rId6"/>
    <p:sldId id="304" r:id="rId7"/>
    <p:sldId id="305" r:id="rId8"/>
    <p:sldId id="303" r:id="rId9"/>
    <p:sldId id="301" r:id="rId10"/>
    <p:sldId id="264" r:id="rId11"/>
    <p:sldId id="263" r:id="rId12"/>
    <p:sldId id="265" r:id="rId13"/>
    <p:sldId id="269" r:id="rId14"/>
    <p:sldId id="271" r:id="rId15"/>
    <p:sldId id="273" r:id="rId16"/>
    <p:sldId id="274" r:id="rId17"/>
    <p:sldId id="275" r:id="rId18"/>
    <p:sldId id="287" r:id="rId19"/>
    <p:sldId id="288" r:id="rId20"/>
    <p:sldId id="289" r:id="rId21"/>
    <p:sldId id="290" r:id="rId2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9712" autoAdjust="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748662227107957E-2"/>
          <c:y val="0.19712635175731538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'Partida 19'!$D$60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7BD-42A7-B410-D9959DBE3E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7BD-42A7-B410-D9959DBE3E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7BD-42A7-B410-D9959DBE3E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7BD-42A7-B410-D9959DBE3E7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7BD-42A7-B410-D9959DBE3E7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7BD-42A7-B410-D9959DBE3E7A}"/>
              </c:ext>
            </c:extLst>
          </c:dPt>
          <c:dLbls>
            <c:dLbl>
              <c:idx val="0"/>
              <c:layout>
                <c:manualLayout>
                  <c:x val="9.2463901372699761E-4"/>
                  <c:y val="-3.761960611125094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BD-42A7-B410-D9959DBE3E7A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BD-42A7-B410-D9959DBE3E7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19'!$C$61:$C$66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19'!$D$61:$D$66</c:f>
              <c:numCache>
                <c:formatCode>#,##0</c:formatCode>
                <c:ptCount val="6"/>
                <c:pt idx="0">
                  <c:v>42384681</c:v>
                </c:pt>
                <c:pt idx="1">
                  <c:v>757776116</c:v>
                </c:pt>
                <c:pt idx="2">
                  <c:v>62443173</c:v>
                </c:pt>
                <c:pt idx="3">
                  <c:v>177664068</c:v>
                </c:pt>
                <c:pt idx="4">
                  <c:v>57537318</c:v>
                </c:pt>
                <c:pt idx="5">
                  <c:v>15186941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7BD-42A7-B410-D9959DBE3E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9581474684521808"/>
          <c:y val="0.72728173505817373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4426727223360403"/>
          <c:y val="9.81686020568117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19'!$L$60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19'!$K$61:$K$63</c:f>
              <c:strCache>
                <c:ptCount val="3"/>
                <c:pt idx="0">
                  <c:v>SEC. Y ADM. GRAL. DE TRAN</c:v>
                </c:pt>
                <c:pt idx="1">
                  <c:v>SUB. DE TELEC</c:v>
                </c:pt>
                <c:pt idx="2">
                  <c:v>JUNTA DE AERONÁUTICA CIVIL</c:v>
                </c:pt>
              </c:strCache>
            </c:strRef>
          </c:cat>
          <c:val>
            <c:numRef>
              <c:f>'Partida 19'!$L$61:$L$63</c:f>
              <c:numCache>
                <c:formatCode>#,##0</c:formatCode>
                <c:ptCount val="3"/>
                <c:pt idx="0">
                  <c:v>1061303264</c:v>
                </c:pt>
                <c:pt idx="1">
                  <c:v>50573411</c:v>
                </c:pt>
                <c:pt idx="2">
                  <c:v>1115622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5C-49D1-965C-8762F799703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4965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2017- 2018 - 2019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19'!$C$27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'Partida 19'!$D$27:$O$27</c:f>
              <c:numCache>
                <c:formatCode>0.0%</c:formatCode>
                <c:ptCount val="12"/>
                <c:pt idx="0">
                  <c:v>1.5065376390784918E-2</c:v>
                </c:pt>
                <c:pt idx="1">
                  <c:v>5.8930328321616821E-2</c:v>
                </c:pt>
                <c:pt idx="2">
                  <c:v>7.1029115365360315E-2</c:v>
                </c:pt>
                <c:pt idx="3">
                  <c:v>7.6151529843188293E-2</c:v>
                </c:pt>
                <c:pt idx="4">
                  <c:v>6.1230176097515653E-2</c:v>
                </c:pt>
                <c:pt idx="5">
                  <c:v>9.2337654058376142E-2</c:v>
                </c:pt>
                <c:pt idx="6">
                  <c:v>6.2502313537493262E-2</c:v>
                </c:pt>
                <c:pt idx="7">
                  <c:v>6.0281270429477153E-2</c:v>
                </c:pt>
                <c:pt idx="8">
                  <c:v>0.1265574560369512</c:v>
                </c:pt>
                <c:pt idx="9">
                  <c:v>6.4938107981436802E-2</c:v>
                </c:pt>
                <c:pt idx="10">
                  <c:v>7.3215648015271029E-2</c:v>
                </c:pt>
                <c:pt idx="11">
                  <c:v>0.2273350432333931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74-4E2B-A90C-039B41420E49}"/>
            </c:ext>
          </c:extLst>
        </c:ser>
        <c:ser>
          <c:idx val="0"/>
          <c:order val="1"/>
          <c:tx>
            <c:strRef>
              <c:f>'Partida 19'!$C$28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19'!$D$28:$O$28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7.3526678671776369E-2</c:v>
                </c:pt>
                <c:pt idx="2">
                  <c:v>8.9129304540418466E-2</c:v>
                </c:pt>
                <c:pt idx="3">
                  <c:v>9.0435502202660209E-2</c:v>
                </c:pt>
                <c:pt idx="4">
                  <c:v>6.7398394467530362E-2</c:v>
                </c:pt>
                <c:pt idx="5">
                  <c:v>8.0597572168019993E-2</c:v>
                </c:pt>
                <c:pt idx="6">
                  <c:v>6.9898710879534795E-2</c:v>
                </c:pt>
                <c:pt idx="7">
                  <c:v>6.7226411271847697E-2</c:v>
                </c:pt>
                <c:pt idx="8">
                  <c:v>0.12209019736443479</c:v>
                </c:pt>
                <c:pt idx="9">
                  <c:v>6.7952295897146159E-2</c:v>
                </c:pt>
                <c:pt idx="10">
                  <c:v>7.0517792721152578E-2</c:v>
                </c:pt>
                <c:pt idx="11">
                  <c:v>0.17440913071448971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74-4E2B-A90C-039B41420E49}"/>
            </c:ext>
          </c:extLst>
        </c:ser>
        <c:ser>
          <c:idx val="1"/>
          <c:order val="2"/>
          <c:tx>
            <c:strRef>
              <c:f>'Partida 19'!$C$29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19'!$D$29:$E$29</c:f>
              <c:numCache>
                <c:formatCode>0.0%</c:formatCode>
                <c:ptCount val="2"/>
                <c:pt idx="0">
                  <c:v>5.8254143514526048E-2</c:v>
                </c:pt>
                <c:pt idx="1">
                  <c:v>6.0591102186217556E-2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74-4E2B-A90C-039B41420E4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2017 - 2018 - 2019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19'!$C$20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'Partida 19'!$D$20:$O$20</c:f>
              <c:numCache>
                <c:formatCode>0.0%</c:formatCode>
                <c:ptCount val="12"/>
                <c:pt idx="0">
                  <c:v>1.5065376390784918E-2</c:v>
                </c:pt>
                <c:pt idx="1">
                  <c:v>7.3993173093282988E-2</c:v>
                </c:pt>
                <c:pt idx="2">
                  <c:v>0.14436892600497392</c:v>
                </c:pt>
                <c:pt idx="3">
                  <c:v>0.22052045584816221</c:v>
                </c:pt>
                <c:pt idx="4">
                  <c:v>0.28175063194567784</c:v>
                </c:pt>
                <c:pt idx="5">
                  <c:v>0.37303602099892441</c:v>
                </c:pt>
                <c:pt idx="6">
                  <c:v>0.43353653239665074</c:v>
                </c:pt>
                <c:pt idx="7">
                  <c:v>0.49381780282612786</c:v>
                </c:pt>
                <c:pt idx="8">
                  <c:v>0.62037525886307909</c:v>
                </c:pt>
                <c:pt idx="9">
                  <c:v>0.68373347622474223</c:v>
                </c:pt>
                <c:pt idx="10">
                  <c:v>0.75694912424001326</c:v>
                </c:pt>
                <c:pt idx="11">
                  <c:v>0.9758462337900945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EBA-461A-A4B4-D1737A1BCD67}"/>
            </c:ext>
          </c:extLst>
        </c:ser>
        <c:ser>
          <c:idx val="0"/>
          <c:order val="1"/>
          <c:tx>
            <c:strRef>
              <c:f>'Partida 19'!$C$21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19'!$D$21:$O$21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7.8766578492643485E-2</c:v>
                </c:pt>
                <c:pt idx="2">
                  <c:v>0.16664578429208379</c:v>
                </c:pt>
                <c:pt idx="3">
                  <c:v>0.2553096266554668</c:v>
                </c:pt>
                <c:pt idx="4">
                  <c:v>0.32270802112299718</c:v>
                </c:pt>
                <c:pt idx="5">
                  <c:v>0.4032925677354911</c:v>
                </c:pt>
                <c:pt idx="6">
                  <c:v>0.47633264064743197</c:v>
                </c:pt>
                <c:pt idx="7">
                  <c:v>0.54354023013170716</c:v>
                </c:pt>
                <c:pt idx="8">
                  <c:v>0.66563042749614199</c:v>
                </c:pt>
                <c:pt idx="9">
                  <c:v>0.73356882516130451</c:v>
                </c:pt>
                <c:pt idx="10">
                  <c:v>0.8039101248323075</c:v>
                </c:pt>
                <c:pt idx="11">
                  <c:v>0.98995159049860704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EBA-461A-A4B4-D1737A1BCD67}"/>
            </c:ext>
          </c:extLst>
        </c:ser>
        <c:ser>
          <c:idx val="1"/>
          <c:order val="2"/>
          <c:tx>
            <c:strRef>
              <c:f>'Partida 19'!$C$22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6EBA-461A-A4B4-D1737A1BCD67}"/>
              </c:ext>
            </c:extLst>
          </c:dPt>
          <c:dLbls>
            <c:dLbl>
              <c:idx val="0"/>
              <c:layout>
                <c:manualLayout>
                  <c:x val="-5.544942396219165E-2"/>
                  <c:y val="1.86215254451194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EBA-461A-A4B4-D1737A1BCD67}"/>
                </c:ext>
              </c:extLst>
            </c:dLbl>
            <c:dLbl>
              <c:idx val="1"/>
              <c:layout>
                <c:manualLayout>
                  <c:x val="-7.4766355140186938E-2"/>
                  <c:y val="-1.3998246361420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BA-461A-A4B4-D1737A1BCD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19'!$D$22:$E$22</c:f>
              <c:numCache>
                <c:formatCode>0.0%</c:formatCode>
                <c:ptCount val="2"/>
                <c:pt idx="0">
                  <c:v>5.8254143514526048E-2</c:v>
                </c:pt>
                <c:pt idx="1">
                  <c:v>0.1188452457007436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EBA-461A-A4B4-D1737A1BCD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29-04-2019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6288" name="Picture 14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409" y="75067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1" name="Picture 17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567" y="36513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19:</a:t>
            </a:r>
            <a:br>
              <a:rPr lang="es-CL" sz="2400" b="1" cap="all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59793" y="4211655"/>
            <a:ext cx="8408921" cy="204471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6D8C4BE-D4E3-472C-9E54-94DDC70BA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483533"/>
              </p:ext>
            </p:extLst>
          </p:nvPr>
        </p:nvGraphicFramePr>
        <p:xfrm>
          <a:off x="426884" y="1536855"/>
          <a:ext cx="8148279" cy="2673818"/>
        </p:xfrm>
        <a:graphic>
          <a:graphicData uri="http://schemas.openxmlformats.org/drawingml/2006/table">
            <a:tbl>
              <a:tblPr/>
              <a:tblGrid>
                <a:gridCol w="307134">
                  <a:extLst>
                    <a:ext uri="{9D8B030D-6E8A-4147-A177-3AD203B41FA5}">
                      <a16:colId xmlns:a16="http://schemas.microsoft.com/office/drawing/2014/main" val="2720102113"/>
                    </a:ext>
                  </a:extLst>
                </a:gridCol>
                <a:gridCol w="307134">
                  <a:extLst>
                    <a:ext uri="{9D8B030D-6E8A-4147-A177-3AD203B41FA5}">
                      <a16:colId xmlns:a16="http://schemas.microsoft.com/office/drawing/2014/main" val="3768109669"/>
                    </a:ext>
                  </a:extLst>
                </a:gridCol>
                <a:gridCol w="2754998">
                  <a:extLst>
                    <a:ext uri="{9D8B030D-6E8A-4147-A177-3AD203B41FA5}">
                      <a16:colId xmlns:a16="http://schemas.microsoft.com/office/drawing/2014/main" val="3398958968"/>
                    </a:ext>
                  </a:extLst>
                </a:gridCol>
                <a:gridCol w="823120">
                  <a:extLst>
                    <a:ext uri="{9D8B030D-6E8A-4147-A177-3AD203B41FA5}">
                      <a16:colId xmlns:a16="http://schemas.microsoft.com/office/drawing/2014/main" val="3632091107"/>
                    </a:ext>
                  </a:extLst>
                </a:gridCol>
                <a:gridCol w="823120">
                  <a:extLst>
                    <a:ext uri="{9D8B030D-6E8A-4147-A177-3AD203B41FA5}">
                      <a16:colId xmlns:a16="http://schemas.microsoft.com/office/drawing/2014/main" val="2046847610"/>
                    </a:ext>
                  </a:extLst>
                </a:gridCol>
                <a:gridCol w="823120">
                  <a:extLst>
                    <a:ext uri="{9D8B030D-6E8A-4147-A177-3AD203B41FA5}">
                      <a16:colId xmlns:a16="http://schemas.microsoft.com/office/drawing/2014/main" val="120190962"/>
                    </a:ext>
                  </a:extLst>
                </a:gridCol>
                <a:gridCol w="823120">
                  <a:extLst>
                    <a:ext uri="{9D8B030D-6E8A-4147-A177-3AD203B41FA5}">
                      <a16:colId xmlns:a16="http://schemas.microsoft.com/office/drawing/2014/main" val="1463449577"/>
                    </a:ext>
                  </a:extLst>
                </a:gridCol>
                <a:gridCol w="749409">
                  <a:extLst>
                    <a:ext uri="{9D8B030D-6E8A-4147-A177-3AD203B41FA5}">
                      <a16:colId xmlns:a16="http://schemas.microsoft.com/office/drawing/2014/main" val="3477717962"/>
                    </a:ext>
                  </a:extLst>
                </a:gridCol>
                <a:gridCol w="737124">
                  <a:extLst>
                    <a:ext uri="{9D8B030D-6E8A-4147-A177-3AD203B41FA5}">
                      <a16:colId xmlns:a16="http://schemas.microsoft.com/office/drawing/2014/main" val="1436948787"/>
                    </a:ext>
                  </a:extLst>
                </a:gridCol>
              </a:tblGrid>
              <a:tr h="1435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092901"/>
                  </a:ext>
                </a:extLst>
              </a:tr>
              <a:tr h="4396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1273"/>
                  </a:ext>
                </a:extLst>
              </a:tr>
              <a:tr h="296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1.061.303.264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1.061.303.264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130.756.941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118029"/>
                  </a:ext>
                </a:extLst>
              </a:tr>
              <a:tr h="197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14.521.996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14.521.996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1.970.103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999689"/>
                  </a:ext>
                </a:extLst>
              </a:tr>
              <a:tr h="206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138.424.986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138.424.986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1.439.944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408553"/>
                  </a:ext>
                </a:extLst>
              </a:tr>
              <a:tr h="179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57.341.320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57.341.320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1.593.543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641633"/>
                  </a:ext>
                </a:extLst>
              </a:tr>
              <a:tr h="179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11.233.396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11.233.396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455.925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734890"/>
                  </a:ext>
                </a:extLst>
              </a:tr>
              <a:tr h="143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10.987.070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10.987.070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1.431.830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944734"/>
                  </a:ext>
                </a:extLst>
              </a:tr>
              <a:tr h="143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821.120.493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821.120.493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123.200.369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431165"/>
                  </a:ext>
                </a:extLst>
              </a:tr>
              <a:tr h="188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1.122.214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1.122.214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133.256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55440"/>
                  </a:ext>
                </a:extLst>
              </a:tr>
              <a:tr h="197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6.551.789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6.551.789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531.971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72804"/>
                  </a:ext>
                </a:extLst>
              </a:tr>
              <a:tr h="179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50.573.411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50.573.411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1.387.180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213970"/>
                  </a:ext>
                </a:extLst>
              </a:tr>
              <a:tr h="179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1.115.622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1.115.622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129.722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567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5423" y="494539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704E646-0131-46FC-85A2-190223BAA7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134579"/>
              </p:ext>
            </p:extLst>
          </p:nvPr>
        </p:nvGraphicFramePr>
        <p:xfrm>
          <a:off x="386224" y="1781391"/>
          <a:ext cx="8148283" cy="3086479"/>
        </p:xfrm>
        <a:graphic>
          <a:graphicData uri="http://schemas.openxmlformats.org/drawingml/2006/table">
            <a:tbl>
              <a:tblPr/>
              <a:tblGrid>
                <a:gridCol w="748112">
                  <a:extLst>
                    <a:ext uri="{9D8B030D-6E8A-4147-A177-3AD203B41FA5}">
                      <a16:colId xmlns:a16="http://schemas.microsoft.com/office/drawing/2014/main" val="3635180336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3848632889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1646986361"/>
                    </a:ext>
                  </a:extLst>
                </a:gridCol>
                <a:gridCol w="2503944">
                  <a:extLst>
                    <a:ext uri="{9D8B030D-6E8A-4147-A177-3AD203B41FA5}">
                      <a16:colId xmlns:a16="http://schemas.microsoft.com/office/drawing/2014/main" val="3244562861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2815194527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998331981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3857607003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561539324"/>
                    </a:ext>
                  </a:extLst>
                </a:gridCol>
                <a:gridCol w="681117">
                  <a:extLst>
                    <a:ext uri="{9D8B030D-6E8A-4147-A177-3AD203B41FA5}">
                      <a16:colId xmlns:a16="http://schemas.microsoft.com/office/drawing/2014/main" val="3167026706"/>
                    </a:ext>
                  </a:extLst>
                </a:gridCol>
                <a:gridCol w="669952">
                  <a:extLst>
                    <a:ext uri="{9D8B030D-6E8A-4147-A177-3AD203B41FA5}">
                      <a16:colId xmlns:a16="http://schemas.microsoft.com/office/drawing/2014/main" val="1191648061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623587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12878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14.521.996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14.521.996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1.970.103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70049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12.240.502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12.240.502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1.759.486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3397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2.153.906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2.153.906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180.458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38514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34.481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1031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34.481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19388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71122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7064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51903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8588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86.322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2413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254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9505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33421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40.251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5927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273635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94546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51988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714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4857" y="4189907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02: EMPRESA DE LOS FERROCARRILES DEL ESTADO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280E928-ABD3-4B23-B064-71348AD8FE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212323"/>
              </p:ext>
            </p:extLst>
          </p:nvPr>
        </p:nvGraphicFramePr>
        <p:xfrm>
          <a:off x="384857" y="1556792"/>
          <a:ext cx="8124826" cy="2527646"/>
        </p:xfrm>
        <a:graphic>
          <a:graphicData uri="http://schemas.openxmlformats.org/drawingml/2006/table">
            <a:tbl>
              <a:tblPr/>
              <a:tblGrid>
                <a:gridCol w="745959">
                  <a:extLst>
                    <a:ext uri="{9D8B030D-6E8A-4147-A177-3AD203B41FA5}">
                      <a16:colId xmlns:a16="http://schemas.microsoft.com/office/drawing/2014/main" val="4137480733"/>
                    </a:ext>
                  </a:extLst>
                </a:gridCol>
                <a:gridCol w="275559">
                  <a:extLst>
                    <a:ext uri="{9D8B030D-6E8A-4147-A177-3AD203B41FA5}">
                      <a16:colId xmlns:a16="http://schemas.microsoft.com/office/drawing/2014/main" val="1818880055"/>
                    </a:ext>
                  </a:extLst>
                </a:gridCol>
                <a:gridCol w="275559">
                  <a:extLst>
                    <a:ext uri="{9D8B030D-6E8A-4147-A177-3AD203B41FA5}">
                      <a16:colId xmlns:a16="http://schemas.microsoft.com/office/drawing/2014/main" val="2980989132"/>
                    </a:ext>
                  </a:extLst>
                </a:gridCol>
                <a:gridCol w="2496734">
                  <a:extLst>
                    <a:ext uri="{9D8B030D-6E8A-4147-A177-3AD203B41FA5}">
                      <a16:colId xmlns:a16="http://schemas.microsoft.com/office/drawing/2014/main" val="3933628987"/>
                    </a:ext>
                  </a:extLst>
                </a:gridCol>
                <a:gridCol w="745959">
                  <a:extLst>
                    <a:ext uri="{9D8B030D-6E8A-4147-A177-3AD203B41FA5}">
                      <a16:colId xmlns:a16="http://schemas.microsoft.com/office/drawing/2014/main" val="1544928096"/>
                    </a:ext>
                  </a:extLst>
                </a:gridCol>
                <a:gridCol w="745959">
                  <a:extLst>
                    <a:ext uri="{9D8B030D-6E8A-4147-A177-3AD203B41FA5}">
                      <a16:colId xmlns:a16="http://schemas.microsoft.com/office/drawing/2014/main" val="2217236577"/>
                    </a:ext>
                  </a:extLst>
                </a:gridCol>
                <a:gridCol w="745959">
                  <a:extLst>
                    <a:ext uri="{9D8B030D-6E8A-4147-A177-3AD203B41FA5}">
                      <a16:colId xmlns:a16="http://schemas.microsoft.com/office/drawing/2014/main" val="2010863410"/>
                    </a:ext>
                  </a:extLst>
                </a:gridCol>
                <a:gridCol w="745959">
                  <a:extLst>
                    <a:ext uri="{9D8B030D-6E8A-4147-A177-3AD203B41FA5}">
                      <a16:colId xmlns:a16="http://schemas.microsoft.com/office/drawing/2014/main" val="1234821402"/>
                    </a:ext>
                  </a:extLst>
                </a:gridCol>
                <a:gridCol w="679156">
                  <a:extLst>
                    <a:ext uri="{9D8B030D-6E8A-4147-A177-3AD203B41FA5}">
                      <a16:colId xmlns:a16="http://schemas.microsoft.com/office/drawing/2014/main" val="1019708919"/>
                    </a:ext>
                  </a:extLst>
                </a:gridCol>
                <a:gridCol w="668023">
                  <a:extLst>
                    <a:ext uri="{9D8B030D-6E8A-4147-A177-3AD203B41FA5}">
                      <a16:colId xmlns:a16="http://schemas.microsoft.com/office/drawing/2014/main" val="2929834969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874356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30797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138.424.986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138.424.986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1.439.944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8653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804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7218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para Indemnizaciones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4795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81.067.825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81.067.825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59618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81.067.825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81.067.825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6975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Ferrocarril Arica La Paz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2.163.000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2.163.000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4755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 Plan Trienal 2017-2019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35.096.776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35.096.776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2466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Mantención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27.704.913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27.704.913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0366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en Infraestructura Existente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16.103.136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16.103.136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6929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57.334.888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57.334.888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1.439.944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27148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5.880.176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5.880.176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0914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51.454.712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51.454.712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1.439.944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2204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637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5713" y="497462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DAECC70-9C00-4D07-B9FA-FD92CD4525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912901"/>
              </p:ext>
            </p:extLst>
          </p:nvPr>
        </p:nvGraphicFramePr>
        <p:xfrm>
          <a:off x="455713" y="1700808"/>
          <a:ext cx="8129478" cy="3215440"/>
        </p:xfrm>
        <a:graphic>
          <a:graphicData uri="http://schemas.openxmlformats.org/drawingml/2006/table">
            <a:tbl>
              <a:tblPr/>
              <a:tblGrid>
                <a:gridCol w="746386">
                  <a:extLst>
                    <a:ext uri="{9D8B030D-6E8A-4147-A177-3AD203B41FA5}">
                      <a16:colId xmlns:a16="http://schemas.microsoft.com/office/drawing/2014/main" val="4000067639"/>
                    </a:ext>
                  </a:extLst>
                </a:gridCol>
                <a:gridCol w="275717">
                  <a:extLst>
                    <a:ext uri="{9D8B030D-6E8A-4147-A177-3AD203B41FA5}">
                      <a16:colId xmlns:a16="http://schemas.microsoft.com/office/drawing/2014/main" val="113904531"/>
                    </a:ext>
                  </a:extLst>
                </a:gridCol>
                <a:gridCol w="275717">
                  <a:extLst>
                    <a:ext uri="{9D8B030D-6E8A-4147-A177-3AD203B41FA5}">
                      <a16:colId xmlns:a16="http://schemas.microsoft.com/office/drawing/2014/main" val="3481813844"/>
                    </a:ext>
                  </a:extLst>
                </a:gridCol>
                <a:gridCol w="2498164">
                  <a:extLst>
                    <a:ext uri="{9D8B030D-6E8A-4147-A177-3AD203B41FA5}">
                      <a16:colId xmlns:a16="http://schemas.microsoft.com/office/drawing/2014/main" val="23944727"/>
                    </a:ext>
                  </a:extLst>
                </a:gridCol>
                <a:gridCol w="746386">
                  <a:extLst>
                    <a:ext uri="{9D8B030D-6E8A-4147-A177-3AD203B41FA5}">
                      <a16:colId xmlns:a16="http://schemas.microsoft.com/office/drawing/2014/main" val="603779042"/>
                    </a:ext>
                  </a:extLst>
                </a:gridCol>
                <a:gridCol w="746386">
                  <a:extLst>
                    <a:ext uri="{9D8B030D-6E8A-4147-A177-3AD203B41FA5}">
                      <a16:colId xmlns:a16="http://schemas.microsoft.com/office/drawing/2014/main" val="2813503010"/>
                    </a:ext>
                  </a:extLst>
                </a:gridCol>
                <a:gridCol w="746386">
                  <a:extLst>
                    <a:ext uri="{9D8B030D-6E8A-4147-A177-3AD203B41FA5}">
                      <a16:colId xmlns:a16="http://schemas.microsoft.com/office/drawing/2014/main" val="3161776173"/>
                    </a:ext>
                  </a:extLst>
                </a:gridCol>
                <a:gridCol w="746386">
                  <a:extLst>
                    <a:ext uri="{9D8B030D-6E8A-4147-A177-3AD203B41FA5}">
                      <a16:colId xmlns:a16="http://schemas.microsoft.com/office/drawing/2014/main" val="4057333638"/>
                    </a:ext>
                  </a:extLst>
                </a:gridCol>
                <a:gridCol w="679545">
                  <a:extLst>
                    <a:ext uri="{9D8B030D-6E8A-4147-A177-3AD203B41FA5}">
                      <a16:colId xmlns:a16="http://schemas.microsoft.com/office/drawing/2014/main" val="2350423223"/>
                    </a:ext>
                  </a:extLst>
                </a:gridCol>
                <a:gridCol w="668405">
                  <a:extLst>
                    <a:ext uri="{9D8B030D-6E8A-4147-A177-3AD203B41FA5}">
                      <a16:colId xmlns:a16="http://schemas.microsoft.com/office/drawing/2014/main" val="3701210789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54208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67645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57.341.320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57.341.320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1.593.543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489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4.053.446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4.053.446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636.076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1105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5.986.096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5.986.096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1498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203.925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203.925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7739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46226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99789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184.705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184.705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92491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46.387.423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46.387.423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32407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133.614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133.614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016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46.387.423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46.253.809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-133.614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2895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515.000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7759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515.000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767416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Desarrollo (PNUD)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515.000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5921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194.430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85036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05679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6374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52012,1%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52012,1%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3754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616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436510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266FCDC-4AC3-4900-8D74-6BCF9E3D36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178234"/>
              </p:ext>
            </p:extLst>
          </p:nvPr>
        </p:nvGraphicFramePr>
        <p:xfrm>
          <a:off x="414135" y="1742675"/>
          <a:ext cx="8039098" cy="2527646"/>
        </p:xfrm>
        <a:graphic>
          <a:graphicData uri="http://schemas.openxmlformats.org/drawingml/2006/table">
            <a:tbl>
              <a:tblPr/>
              <a:tblGrid>
                <a:gridCol w="738088">
                  <a:extLst>
                    <a:ext uri="{9D8B030D-6E8A-4147-A177-3AD203B41FA5}">
                      <a16:colId xmlns:a16="http://schemas.microsoft.com/office/drawing/2014/main" val="2669765156"/>
                    </a:ext>
                  </a:extLst>
                </a:gridCol>
                <a:gridCol w="272651">
                  <a:extLst>
                    <a:ext uri="{9D8B030D-6E8A-4147-A177-3AD203B41FA5}">
                      <a16:colId xmlns:a16="http://schemas.microsoft.com/office/drawing/2014/main" val="366237154"/>
                    </a:ext>
                  </a:extLst>
                </a:gridCol>
                <a:gridCol w="272651">
                  <a:extLst>
                    <a:ext uri="{9D8B030D-6E8A-4147-A177-3AD203B41FA5}">
                      <a16:colId xmlns:a16="http://schemas.microsoft.com/office/drawing/2014/main" val="2338752815"/>
                    </a:ext>
                  </a:extLst>
                </a:gridCol>
                <a:gridCol w="2470392">
                  <a:extLst>
                    <a:ext uri="{9D8B030D-6E8A-4147-A177-3AD203B41FA5}">
                      <a16:colId xmlns:a16="http://schemas.microsoft.com/office/drawing/2014/main" val="2682008840"/>
                    </a:ext>
                  </a:extLst>
                </a:gridCol>
                <a:gridCol w="738088">
                  <a:extLst>
                    <a:ext uri="{9D8B030D-6E8A-4147-A177-3AD203B41FA5}">
                      <a16:colId xmlns:a16="http://schemas.microsoft.com/office/drawing/2014/main" val="1454559607"/>
                    </a:ext>
                  </a:extLst>
                </a:gridCol>
                <a:gridCol w="738088">
                  <a:extLst>
                    <a:ext uri="{9D8B030D-6E8A-4147-A177-3AD203B41FA5}">
                      <a16:colId xmlns:a16="http://schemas.microsoft.com/office/drawing/2014/main" val="3895350607"/>
                    </a:ext>
                  </a:extLst>
                </a:gridCol>
                <a:gridCol w="738088">
                  <a:extLst>
                    <a:ext uri="{9D8B030D-6E8A-4147-A177-3AD203B41FA5}">
                      <a16:colId xmlns:a16="http://schemas.microsoft.com/office/drawing/2014/main" val="4148685759"/>
                    </a:ext>
                  </a:extLst>
                </a:gridCol>
                <a:gridCol w="738088">
                  <a:extLst>
                    <a:ext uri="{9D8B030D-6E8A-4147-A177-3AD203B41FA5}">
                      <a16:colId xmlns:a16="http://schemas.microsoft.com/office/drawing/2014/main" val="3333667514"/>
                    </a:ext>
                  </a:extLst>
                </a:gridCol>
                <a:gridCol w="671990">
                  <a:extLst>
                    <a:ext uri="{9D8B030D-6E8A-4147-A177-3AD203B41FA5}">
                      <a16:colId xmlns:a16="http://schemas.microsoft.com/office/drawing/2014/main" val="486650498"/>
                    </a:ext>
                  </a:extLst>
                </a:gridCol>
                <a:gridCol w="660974">
                  <a:extLst>
                    <a:ext uri="{9D8B030D-6E8A-4147-A177-3AD203B41FA5}">
                      <a16:colId xmlns:a16="http://schemas.microsoft.com/office/drawing/2014/main" val="2465791619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24665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85025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11.233.396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11.233.396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455.925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49362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2.497.874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2.497.874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366.752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4243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833.355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833.355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5492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1147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0125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65.602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72776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37151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832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53.662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53.662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804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7.828.000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7.828.000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62778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7.828.000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7.828.000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3316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67118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9564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306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8056" y="407960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612EC15-CA1C-4F35-9616-4D4B62109C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646528"/>
              </p:ext>
            </p:extLst>
          </p:nvPr>
        </p:nvGraphicFramePr>
        <p:xfrm>
          <a:off x="386224" y="1587759"/>
          <a:ext cx="8148280" cy="2389792"/>
        </p:xfrm>
        <a:graphic>
          <a:graphicData uri="http://schemas.openxmlformats.org/drawingml/2006/table">
            <a:tbl>
              <a:tblPr/>
              <a:tblGrid>
                <a:gridCol w="748112">
                  <a:extLst>
                    <a:ext uri="{9D8B030D-6E8A-4147-A177-3AD203B41FA5}">
                      <a16:colId xmlns:a16="http://schemas.microsoft.com/office/drawing/2014/main" val="2539985752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3262395442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695045878"/>
                    </a:ext>
                  </a:extLst>
                </a:gridCol>
                <a:gridCol w="2503941">
                  <a:extLst>
                    <a:ext uri="{9D8B030D-6E8A-4147-A177-3AD203B41FA5}">
                      <a16:colId xmlns:a16="http://schemas.microsoft.com/office/drawing/2014/main" val="3554106826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2321249555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2835272328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2406189639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1189456968"/>
                    </a:ext>
                  </a:extLst>
                </a:gridCol>
                <a:gridCol w="681117">
                  <a:extLst>
                    <a:ext uri="{9D8B030D-6E8A-4147-A177-3AD203B41FA5}">
                      <a16:colId xmlns:a16="http://schemas.microsoft.com/office/drawing/2014/main" val="429759715"/>
                    </a:ext>
                  </a:extLst>
                </a:gridCol>
                <a:gridCol w="669952">
                  <a:extLst>
                    <a:ext uri="{9D8B030D-6E8A-4147-A177-3AD203B41FA5}">
                      <a16:colId xmlns:a16="http://schemas.microsoft.com/office/drawing/2014/main" val="2700897083"/>
                    </a:ext>
                  </a:extLst>
                </a:gridCol>
              </a:tblGrid>
              <a:tr h="1375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893269"/>
                  </a:ext>
                </a:extLst>
              </a:tr>
              <a:tr h="4212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408833"/>
                  </a:ext>
                </a:extLst>
              </a:tr>
              <a:tr h="1805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10.987.070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10.987.070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1.431.830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636673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7.895.818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7.895.818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26432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2.797.255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2.797.255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200.872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239087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50761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58487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162.698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574848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705226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999242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809330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961434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358691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086251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093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0665" y="588826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4" y="125234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D155431-F201-4714-A9C2-330836C560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006886"/>
              </p:ext>
            </p:extLst>
          </p:nvPr>
        </p:nvGraphicFramePr>
        <p:xfrm>
          <a:off x="380290" y="1596580"/>
          <a:ext cx="8210790" cy="4188717"/>
        </p:xfrm>
        <a:graphic>
          <a:graphicData uri="http://schemas.openxmlformats.org/drawingml/2006/table">
            <a:tbl>
              <a:tblPr/>
              <a:tblGrid>
                <a:gridCol w="753851">
                  <a:extLst>
                    <a:ext uri="{9D8B030D-6E8A-4147-A177-3AD203B41FA5}">
                      <a16:colId xmlns:a16="http://schemas.microsoft.com/office/drawing/2014/main" val="2547814235"/>
                    </a:ext>
                  </a:extLst>
                </a:gridCol>
                <a:gridCol w="278475">
                  <a:extLst>
                    <a:ext uri="{9D8B030D-6E8A-4147-A177-3AD203B41FA5}">
                      <a16:colId xmlns:a16="http://schemas.microsoft.com/office/drawing/2014/main" val="4183660453"/>
                    </a:ext>
                  </a:extLst>
                </a:gridCol>
                <a:gridCol w="278475">
                  <a:extLst>
                    <a:ext uri="{9D8B030D-6E8A-4147-A177-3AD203B41FA5}">
                      <a16:colId xmlns:a16="http://schemas.microsoft.com/office/drawing/2014/main" val="3693479183"/>
                    </a:ext>
                  </a:extLst>
                </a:gridCol>
                <a:gridCol w="2523152">
                  <a:extLst>
                    <a:ext uri="{9D8B030D-6E8A-4147-A177-3AD203B41FA5}">
                      <a16:colId xmlns:a16="http://schemas.microsoft.com/office/drawing/2014/main" val="3360328352"/>
                    </a:ext>
                  </a:extLst>
                </a:gridCol>
                <a:gridCol w="753851">
                  <a:extLst>
                    <a:ext uri="{9D8B030D-6E8A-4147-A177-3AD203B41FA5}">
                      <a16:colId xmlns:a16="http://schemas.microsoft.com/office/drawing/2014/main" val="663348690"/>
                    </a:ext>
                  </a:extLst>
                </a:gridCol>
                <a:gridCol w="753851">
                  <a:extLst>
                    <a:ext uri="{9D8B030D-6E8A-4147-A177-3AD203B41FA5}">
                      <a16:colId xmlns:a16="http://schemas.microsoft.com/office/drawing/2014/main" val="2865975694"/>
                    </a:ext>
                  </a:extLst>
                </a:gridCol>
                <a:gridCol w="753851">
                  <a:extLst>
                    <a:ext uri="{9D8B030D-6E8A-4147-A177-3AD203B41FA5}">
                      <a16:colId xmlns:a16="http://schemas.microsoft.com/office/drawing/2014/main" val="3706325379"/>
                    </a:ext>
                  </a:extLst>
                </a:gridCol>
                <a:gridCol w="753851">
                  <a:extLst>
                    <a:ext uri="{9D8B030D-6E8A-4147-A177-3AD203B41FA5}">
                      <a16:colId xmlns:a16="http://schemas.microsoft.com/office/drawing/2014/main" val="2355039943"/>
                    </a:ext>
                  </a:extLst>
                </a:gridCol>
                <a:gridCol w="686342">
                  <a:extLst>
                    <a:ext uri="{9D8B030D-6E8A-4147-A177-3AD203B41FA5}">
                      <a16:colId xmlns:a16="http://schemas.microsoft.com/office/drawing/2014/main" val="3465688650"/>
                    </a:ext>
                  </a:extLst>
                </a:gridCol>
                <a:gridCol w="675091">
                  <a:extLst>
                    <a:ext uri="{9D8B030D-6E8A-4147-A177-3AD203B41FA5}">
                      <a16:colId xmlns:a16="http://schemas.microsoft.com/office/drawing/2014/main" val="2607524381"/>
                    </a:ext>
                  </a:extLst>
                </a:gridCol>
              </a:tblGrid>
              <a:tr h="1376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68694"/>
                  </a:ext>
                </a:extLst>
              </a:tr>
              <a:tr h="4214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853722"/>
                  </a:ext>
                </a:extLst>
              </a:tr>
              <a:tr h="1806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821.120.493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821.120.493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123.200.369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451344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2.475.957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2.475.957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462.006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07990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178.737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178.737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710210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757.310.178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757.310.178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73.594.592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517176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757.310.178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757.310.178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73.594.592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85332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16.055.920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16.055.920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881.701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268343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166.711.788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166.711.788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25.466.261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431484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 Transitorio - Transantiago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215.757.608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215.757.608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161926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227.744.142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227.744.142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47.246.630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516928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131.040.720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131.040.720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25737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121.266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563503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606212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32923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104.621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323767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5.259.180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5.259.180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221726"/>
                  </a:ext>
                </a:extLst>
              </a:tr>
              <a:tr h="146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5.259.180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5.259.180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068348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55.773.175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55.773.175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325774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6.821.951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6.821.951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360800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1.980.625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1.980.625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797350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1.063.370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1.063.370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705388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3.777.956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3.777.956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121835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48.951.224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48.951.224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399920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48.951.224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48.951.224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520083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49.002.020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4900202,0%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4900202,0%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579365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49.002.020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4900202,0%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4900202,0%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859375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66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883" y="406438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66414B1-112F-4D55-9A45-51B13B8C9C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337235"/>
              </p:ext>
            </p:extLst>
          </p:nvPr>
        </p:nvGraphicFramePr>
        <p:xfrm>
          <a:off x="426883" y="1700808"/>
          <a:ext cx="8148282" cy="2276713"/>
        </p:xfrm>
        <a:graphic>
          <a:graphicData uri="http://schemas.openxmlformats.org/drawingml/2006/table">
            <a:tbl>
              <a:tblPr/>
              <a:tblGrid>
                <a:gridCol w="748113">
                  <a:extLst>
                    <a:ext uri="{9D8B030D-6E8A-4147-A177-3AD203B41FA5}">
                      <a16:colId xmlns:a16="http://schemas.microsoft.com/office/drawing/2014/main" val="3470135505"/>
                    </a:ext>
                  </a:extLst>
                </a:gridCol>
                <a:gridCol w="276354">
                  <a:extLst>
                    <a:ext uri="{9D8B030D-6E8A-4147-A177-3AD203B41FA5}">
                      <a16:colId xmlns:a16="http://schemas.microsoft.com/office/drawing/2014/main" val="506426828"/>
                    </a:ext>
                  </a:extLst>
                </a:gridCol>
                <a:gridCol w="276354">
                  <a:extLst>
                    <a:ext uri="{9D8B030D-6E8A-4147-A177-3AD203B41FA5}">
                      <a16:colId xmlns:a16="http://schemas.microsoft.com/office/drawing/2014/main" val="2446049353"/>
                    </a:ext>
                  </a:extLst>
                </a:gridCol>
                <a:gridCol w="2503942">
                  <a:extLst>
                    <a:ext uri="{9D8B030D-6E8A-4147-A177-3AD203B41FA5}">
                      <a16:colId xmlns:a16="http://schemas.microsoft.com/office/drawing/2014/main" val="4202729596"/>
                    </a:ext>
                  </a:extLst>
                </a:gridCol>
                <a:gridCol w="748113">
                  <a:extLst>
                    <a:ext uri="{9D8B030D-6E8A-4147-A177-3AD203B41FA5}">
                      <a16:colId xmlns:a16="http://schemas.microsoft.com/office/drawing/2014/main" val="303333035"/>
                    </a:ext>
                  </a:extLst>
                </a:gridCol>
                <a:gridCol w="748113">
                  <a:extLst>
                    <a:ext uri="{9D8B030D-6E8A-4147-A177-3AD203B41FA5}">
                      <a16:colId xmlns:a16="http://schemas.microsoft.com/office/drawing/2014/main" val="709433063"/>
                    </a:ext>
                  </a:extLst>
                </a:gridCol>
                <a:gridCol w="748113">
                  <a:extLst>
                    <a:ext uri="{9D8B030D-6E8A-4147-A177-3AD203B41FA5}">
                      <a16:colId xmlns:a16="http://schemas.microsoft.com/office/drawing/2014/main" val="785473581"/>
                    </a:ext>
                  </a:extLst>
                </a:gridCol>
                <a:gridCol w="748113">
                  <a:extLst>
                    <a:ext uri="{9D8B030D-6E8A-4147-A177-3AD203B41FA5}">
                      <a16:colId xmlns:a16="http://schemas.microsoft.com/office/drawing/2014/main" val="3556144250"/>
                    </a:ext>
                  </a:extLst>
                </a:gridCol>
                <a:gridCol w="681116">
                  <a:extLst>
                    <a:ext uri="{9D8B030D-6E8A-4147-A177-3AD203B41FA5}">
                      <a16:colId xmlns:a16="http://schemas.microsoft.com/office/drawing/2014/main" val="76708454"/>
                    </a:ext>
                  </a:extLst>
                </a:gridCol>
                <a:gridCol w="669951">
                  <a:extLst>
                    <a:ext uri="{9D8B030D-6E8A-4147-A177-3AD203B41FA5}">
                      <a16:colId xmlns:a16="http://schemas.microsoft.com/office/drawing/2014/main" val="944409848"/>
                    </a:ext>
                  </a:extLst>
                </a:gridCol>
              </a:tblGrid>
              <a:tr h="1390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249235"/>
                  </a:ext>
                </a:extLst>
              </a:tr>
              <a:tr h="4257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117576"/>
                  </a:ext>
                </a:extLst>
              </a:tr>
              <a:tr h="1824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1.122.214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1.122.214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133.256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142194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861.085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861.085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528614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239.387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67504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15881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458876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661166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263257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429463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042134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827372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688130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484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43938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241C7F6-E44D-4112-9FCB-A7670944AC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637870"/>
              </p:ext>
            </p:extLst>
          </p:nvPr>
        </p:nvGraphicFramePr>
        <p:xfrm>
          <a:off x="491205" y="1700808"/>
          <a:ext cx="8148275" cy="2681796"/>
        </p:xfrm>
        <a:graphic>
          <a:graphicData uri="http://schemas.openxmlformats.org/drawingml/2006/table">
            <a:tbl>
              <a:tblPr/>
              <a:tblGrid>
                <a:gridCol w="742263">
                  <a:extLst>
                    <a:ext uri="{9D8B030D-6E8A-4147-A177-3AD203B41FA5}">
                      <a16:colId xmlns:a16="http://schemas.microsoft.com/office/drawing/2014/main" val="4159535120"/>
                    </a:ext>
                  </a:extLst>
                </a:gridCol>
                <a:gridCol w="274194">
                  <a:extLst>
                    <a:ext uri="{9D8B030D-6E8A-4147-A177-3AD203B41FA5}">
                      <a16:colId xmlns:a16="http://schemas.microsoft.com/office/drawing/2014/main" val="698881816"/>
                    </a:ext>
                  </a:extLst>
                </a:gridCol>
                <a:gridCol w="274194">
                  <a:extLst>
                    <a:ext uri="{9D8B030D-6E8A-4147-A177-3AD203B41FA5}">
                      <a16:colId xmlns:a16="http://schemas.microsoft.com/office/drawing/2014/main" val="4058212753"/>
                    </a:ext>
                  </a:extLst>
                </a:gridCol>
                <a:gridCol w="2548068">
                  <a:extLst>
                    <a:ext uri="{9D8B030D-6E8A-4147-A177-3AD203B41FA5}">
                      <a16:colId xmlns:a16="http://schemas.microsoft.com/office/drawing/2014/main" val="3400025886"/>
                    </a:ext>
                  </a:extLst>
                </a:gridCol>
                <a:gridCol w="742263">
                  <a:extLst>
                    <a:ext uri="{9D8B030D-6E8A-4147-A177-3AD203B41FA5}">
                      <a16:colId xmlns:a16="http://schemas.microsoft.com/office/drawing/2014/main" val="2298635317"/>
                    </a:ext>
                  </a:extLst>
                </a:gridCol>
                <a:gridCol w="742263">
                  <a:extLst>
                    <a:ext uri="{9D8B030D-6E8A-4147-A177-3AD203B41FA5}">
                      <a16:colId xmlns:a16="http://schemas.microsoft.com/office/drawing/2014/main" val="2823818535"/>
                    </a:ext>
                  </a:extLst>
                </a:gridCol>
                <a:gridCol w="742263">
                  <a:extLst>
                    <a:ext uri="{9D8B030D-6E8A-4147-A177-3AD203B41FA5}">
                      <a16:colId xmlns:a16="http://schemas.microsoft.com/office/drawing/2014/main" val="3803476818"/>
                    </a:ext>
                  </a:extLst>
                </a:gridCol>
                <a:gridCol w="742263">
                  <a:extLst>
                    <a:ext uri="{9D8B030D-6E8A-4147-A177-3AD203B41FA5}">
                      <a16:colId xmlns:a16="http://schemas.microsoft.com/office/drawing/2014/main" val="885808332"/>
                    </a:ext>
                  </a:extLst>
                </a:gridCol>
                <a:gridCol w="675791">
                  <a:extLst>
                    <a:ext uri="{9D8B030D-6E8A-4147-A177-3AD203B41FA5}">
                      <a16:colId xmlns:a16="http://schemas.microsoft.com/office/drawing/2014/main" val="438315127"/>
                    </a:ext>
                  </a:extLst>
                </a:gridCol>
                <a:gridCol w="664713">
                  <a:extLst>
                    <a:ext uri="{9D8B030D-6E8A-4147-A177-3AD203B41FA5}">
                      <a16:colId xmlns:a16="http://schemas.microsoft.com/office/drawing/2014/main" val="1729847891"/>
                    </a:ext>
                  </a:extLst>
                </a:gridCol>
              </a:tblGrid>
              <a:tr h="1362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430784"/>
                  </a:ext>
                </a:extLst>
              </a:tr>
              <a:tr h="4171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631249"/>
                  </a:ext>
                </a:extLst>
              </a:tr>
              <a:tr h="1787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6.551.789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6.551.789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531.971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083231"/>
                  </a:ext>
                </a:extLst>
              </a:tr>
              <a:tr h="136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3.237.494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3.237.494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501.128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630606"/>
                  </a:ext>
                </a:extLst>
              </a:tr>
              <a:tr h="136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872.217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872.217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25.091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677633"/>
                  </a:ext>
                </a:extLst>
              </a:tr>
              <a:tr h="136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89.508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89.508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5.752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8821"/>
                  </a:ext>
                </a:extLst>
              </a:tr>
              <a:tr h="136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13.905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374926"/>
                  </a:ext>
                </a:extLst>
              </a:tr>
              <a:tr h="136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3.994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677408"/>
                  </a:ext>
                </a:extLst>
              </a:tr>
              <a:tr h="136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3.944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087148"/>
                  </a:ext>
                </a:extLst>
              </a:tr>
              <a:tr h="136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27.860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27.860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746089"/>
                  </a:ext>
                </a:extLst>
              </a:tr>
              <a:tr h="136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39.805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39.805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5.752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32729"/>
                  </a:ext>
                </a:extLst>
              </a:tr>
              <a:tr h="136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2.350.570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2.350.570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550190"/>
                  </a:ext>
                </a:extLst>
              </a:tr>
              <a:tr h="178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1.377.936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1.377.936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492330"/>
                  </a:ext>
                </a:extLst>
              </a:tr>
              <a:tr h="136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972.634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972.634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169462"/>
                  </a:ext>
                </a:extLst>
              </a:tr>
              <a:tr h="136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96700"/>
                  </a:ext>
                </a:extLst>
              </a:tr>
              <a:tr h="136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867060"/>
                  </a:ext>
                </a:extLst>
              </a:tr>
              <a:tr h="136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481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04663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SECRETARÍA DE TELECOMUNICACIONES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12D8931-3496-4160-BF47-1B1C1F6E68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349394"/>
              </p:ext>
            </p:extLst>
          </p:nvPr>
        </p:nvGraphicFramePr>
        <p:xfrm>
          <a:off x="450702" y="1628800"/>
          <a:ext cx="8148279" cy="3331028"/>
        </p:xfrm>
        <a:graphic>
          <a:graphicData uri="http://schemas.openxmlformats.org/drawingml/2006/table">
            <a:tbl>
              <a:tblPr/>
              <a:tblGrid>
                <a:gridCol w="748112">
                  <a:extLst>
                    <a:ext uri="{9D8B030D-6E8A-4147-A177-3AD203B41FA5}">
                      <a16:colId xmlns:a16="http://schemas.microsoft.com/office/drawing/2014/main" val="173617325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149478273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4153959059"/>
                    </a:ext>
                  </a:extLst>
                </a:gridCol>
                <a:gridCol w="2503942">
                  <a:extLst>
                    <a:ext uri="{9D8B030D-6E8A-4147-A177-3AD203B41FA5}">
                      <a16:colId xmlns:a16="http://schemas.microsoft.com/office/drawing/2014/main" val="731554405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2343264582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1054989683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1250256543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1087053818"/>
                    </a:ext>
                  </a:extLst>
                </a:gridCol>
                <a:gridCol w="681116">
                  <a:extLst>
                    <a:ext uri="{9D8B030D-6E8A-4147-A177-3AD203B41FA5}">
                      <a16:colId xmlns:a16="http://schemas.microsoft.com/office/drawing/2014/main" val="410731033"/>
                    </a:ext>
                  </a:extLst>
                </a:gridCol>
                <a:gridCol w="669951">
                  <a:extLst>
                    <a:ext uri="{9D8B030D-6E8A-4147-A177-3AD203B41FA5}">
                      <a16:colId xmlns:a16="http://schemas.microsoft.com/office/drawing/2014/main" val="1653531271"/>
                    </a:ext>
                  </a:extLst>
                </a:gridCol>
              </a:tblGrid>
              <a:tr h="1363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547402"/>
                  </a:ext>
                </a:extLst>
              </a:tr>
              <a:tr h="4174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833743"/>
                  </a:ext>
                </a:extLst>
              </a:tr>
              <a:tr h="1789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50.573.411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50.573.411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1.387.180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490452"/>
                  </a:ext>
                </a:extLst>
              </a:tr>
              <a:tr h="13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8.192.444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8.192.444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1.107.732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867688"/>
                  </a:ext>
                </a:extLst>
              </a:tr>
              <a:tr h="13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958.258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958.258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102.617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479198"/>
                  </a:ext>
                </a:extLst>
              </a:tr>
              <a:tr h="13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377.800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377.800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144050"/>
                  </a:ext>
                </a:extLst>
              </a:tr>
              <a:tr h="13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377.800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377.800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566242"/>
                  </a:ext>
                </a:extLst>
              </a:tr>
              <a:tr h="13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Digitaliza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377.800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377.800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911180"/>
                  </a:ext>
                </a:extLst>
              </a:tr>
              <a:tr h="13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082334"/>
                  </a:ext>
                </a:extLst>
              </a:tr>
              <a:tr h="13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731947"/>
                  </a:ext>
                </a:extLst>
              </a:tr>
              <a:tr h="13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116.831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04104"/>
                  </a:ext>
                </a:extLst>
              </a:tr>
              <a:tr h="13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846591"/>
                  </a:ext>
                </a:extLst>
              </a:tr>
              <a:tr h="13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271117"/>
                  </a:ext>
                </a:extLst>
              </a:tr>
              <a:tr h="13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64.890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831261"/>
                  </a:ext>
                </a:extLst>
              </a:tr>
              <a:tr h="13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618868"/>
                  </a:ext>
                </a:extLst>
              </a:tr>
              <a:tr h="13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837510"/>
                  </a:ext>
                </a:extLst>
              </a:tr>
              <a:tr h="13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40.308.068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40.308.068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148.105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541616"/>
                  </a:ext>
                </a:extLst>
              </a:tr>
              <a:tr h="13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40.308.068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40.308.068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148.105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7118"/>
                  </a:ext>
                </a:extLst>
              </a:tr>
              <a:tr h="144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40.308.068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40.308.068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148.105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898007"/>
                  </a:ext>
                </a:extLst>
              </a:tr>
              <a:tr h="13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183905"/>
                  </a:ext>
                </a:extLst>
              </a:tr>
              <a:tr h="13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770116"/>
                  </a:ext>
                </a:extLst>
              </a:tr>
              <a:tr h="13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98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acumulada al mes de FEBRERO ascendió a </a:t>
            </a:r>
            <a:r>
              <a:rPr lang="es-CL" sz="1600" b="1" dirty="0">
                <a:latin typeface="+mn-lt"/>
              </a:rPr>
              <a:t>$1.054.937 millones</a:t>
            </a:r>
            <a:r>
              <a:rPr lang="es-CL" sz="1600" dirty="0">
                <a:latin typeface="+mn-lt"/>
              </a:rPr>
              <a:t>, que equivale a un </a:t>
            </a:r>
            <a:r>
              <a:rPr lang="es-CL" sz="1600" b="1" dirty="0">
                <a:latin typeface="+mn-lt"/>
              </a:rPr>
              <a:t>99%</a:t>
            </a:r>
            <a:r>
              <a:rPr lang="es-CL" sz="1600" dirty="0">
                <a:latin typeface="+mn-lt"/>
              </a:rPr>
              <a:t> respecto de la ley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Las </a:t>
            </a:r>
            <a:r>
              <a:rPr lang="es-CL" sz="1600" b="1" dirty="0"/>
              <a:t>iniciativas de inversión </a:t>
            </a:r>
            <a:r>
              <a:rPr lang="es-CL" sz="1600" dirty="0"/>
              <a:t>alcanzaron un gasto total de $56.149 millones (97% de ejecución presupuestaria) y las </a:t>
            </a:r>
            <a:r>
              <a:rPr lang="es-CL" sz="1600" b="1" dirty="0"/>
              <a:t>transferencias de capital</a:t>
            </a:r>
            <a:r>
              <a:rPr lang="es-CL" sz="1600" dirty="0"/>
              <a:t>, $118.348 millones (97% de ejecución presupuestaria).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El gasto en </a:t>
            </a:r>
            <a:r>
              <a:rPr lang="es-CL" sz="1600" b="1" dirty="0"/>
              <a:t>iniciativas de inversión </a:t>
            </a:r>
            <a:r>
              <a:rPr lang="es-CL" sz="1600" dirty="0"/>
              <a:t>se presenta a continuación</a:t>
            </a:r>
          </a:p>
          <a:p>
            <a:pPr marL="63500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CL" sz="1600" dirty="0"/>
              <a:t>En la </a:t>
            </a:r>
            <a:r>
              <a:rPr lang="es-CL" sz="1600" b="1" dirty="0"/>
              <a:t>Unidad Operativa de Control de Tránsito</a:t>
            </a:r>
            <a:r>
              <a:rPr lang="es-CL" sz="1600" dirty="0"/>
              <a:t> alcanzó un total de $7.198 millones (94% de avance presupuestario).</a:t>
            </a:r>
          </a:p>
          <a:p>
            <a:pPr marL="63500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CL" sz="1600" dirty="0"/>
              <a:t>En el programa </a:t>
            </a:r>
            <a:r>
              <a:rPr lang="es-CL" sz="1600" b="1" dirty="0"/>
              <a:t>Subsidio Nacional al Transporte Público</a:t>
            </a:r>
            <a:r>
              <a:rPr lang="es-CL" sz="1600" dirty="0"/>
              <a:t>, se ejecutaron un total de $3.463 millones, que equivalen a un 87% de la disponibilidad vigente.</a:t>
            </a:r>
          </a:p>
          <a:p>
            <a:pPr marL="349250" algn="just">
              <a:spcBef>
                <a:spcPts val="600"/>
              </a:spcBef>
              <a:spcAft>
                <a:spcPts val="600"/>
              </a:spcAft>
            </a:pPr>
            <a:endParaRPr lang="es-CL" sz="1600" dirty="0"/>
          </a:p>
          <a:p>
            <a:pPr marL="63500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s-CL" sz="1600" dirty="0"/>
          </a:p>
          <a:p>
            <a:pPr marL="349250" algn="just">
              <a:spcBef>
                <a:spcPts val="600"/>
              </a:spcBef>
              <a:spcAft>
                <a:spcPts val="600"/>
              </a:spcAft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0393" y="4293096"/>
            <a:ext cx="8406135" cy="25087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C9A08EB-E346-4DC4-A5C6-B488098BBD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077559"/>
              </p:ext>
            </p:extLst>
          </p:nvPr>
        </p:nvGraphicFramePr>
        <p:xfrm>
          <a:off x="476854" y="1772816"/>
          <a:ext cx="8148282" cy="2411111"/>
        </p:xfrm>
        <a:graphic>
          <a:graphicData uri="http://schemas.openxmlformats.org/drawingml/2006/table">
            <a:tbl>
              <a:tblPr/>
              <a:tblGrid>
                <a:gridCol w="754314">
                  <a:extLst>
                    <a:ext uri="{9D8B030D-6E8A-4147-A177-3AD203B41FA5}">
                      <a16:colId xmlns:a16="http://schemas.microsoft.com/office/drawing/2014/main" val="581885425"/>
                    </a:ext>
                  </a:extLst>
                </a:gridCol>
                <a:gridCol w="278647">
                  <a:extLst>
                    <a:ext uri="{9D8B030D-6E8A-4147-A177-3AD203B41FA5}">
                      <a16:colId xmlns:a16="http://schemas.microsoft.com/office/drawing/2014/main" val="1277449080"/>
                    </a:ext>
                  </a:extLst>
                </a:gridCol>
                <a:gridCol w="278647">
                  <a:extLst>
                    <a:ext uri="{9D8B030D-6E8A-4147-A177-3AD203B41FA5}">
                      <a16:colId xmlns:a16="http://schemas.microsoft.com/office/drawing/2014/main" val="3412587576"/>
                    </a:ext>
                  </a:extLst>
                </a:gridCol>
                <a:gridCol w="2457149">
                  <a:extLst>
                    <a:ext uri="{9D8B030D-6E8A-4147-A177-3AD203B41FA5}">
                      <a16:colId xmlns:a16="http://schemas.microsoft.com/office/drawing/2014/main" val="1006461164"/>
                    </a:ext>
                  </a:extLst>
                </a:gridCol>
                <a:gridCol w="754314">
                  <a:extLst>
                    <a:ext uri="{9D8B030D-6E8A-4147-A177-3AD203B41FA5}">
                      <a16:colId xmlns:a16="http://schemas.microsoft.com/office/drawing/2014/main" val="3162977587"/>
                    </a:ext>
                  </a:extLst>
                </a:gridCol>
                <a:gridCol w="754314">
                  <a:extLst>
                    <a:ext uri="{9D8B030D-6E8A-4147-A177-3AD203B41FA5}">
                      <a16:colId xmlns:a16="http://schemas.microsoft.com/office/drawing/2014/main" val="3001583638"/>
                    </a:ext>
                  </a:extLst>
                </a:gridCol>
                <a:gridCol w="754314">
                  <a:extLst>
                    <a:ext uri="{9D8B030D-6E8A-4147-A177-3AD203B41FA5}">
                      <a16:colId xmlns:a16="http://schemas.microsoft.com/office/drawing/2014/main" val="1367234890"/>
                    </a:ext>
                  </a:extLst>
                </a:gridCol>
                <a:gridCol w="754314">
                  <a:extLst>
                    <a:ext uri="{9D8B030D-6E8A-4147-A177-3AD203B41FA5}">
                      <a16:colId xmlns:a16="http://schemas.microsoft.com/office/drawing/2014/main" val="1882656356"/>
                    </a:ext>
                  </a:extLst>
                </a:gridCol>
                <a:gridCol w="686763">
                  <a:extLst>
                    <a:ext uri="{9D8B030D-6E8A-4147-A177-3AD203B41FA5}">
                      <a16:colId xmlns:a16="http://schemas.microsoft.com/office/drawing/2014/main" val="979400675"/>
                    </a:ext>
                  </a:extLst>
                </a:gridCol>
                <a:gridCol w="675506">
                  <a:extLst>
                    <a:ext uri="{9D8B030D-6E8A-4147-A177-3AD203B41FA5}">
                      <a16:colId xmlns:a16="http://schemas.microsoft.com/office/drawing/2014/main" val="4046766502"/>
                    </a:ext>
                  </a:extLst>
                </a:gridCol>
              </a:tblGrid>
              <a:tr h="1387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7304723"/>
                  </a:ext>
                </a:extLst>
              </a:tr>
              <a:tr h="4249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937594"/>
                  </a:ext>
                </a:extLst>
              </a:tr>
              <a:tr h="182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1.115.622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1.115.622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129.722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365279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930.061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930.061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113.667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600643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147.880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147.880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681639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28.264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28.264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133983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28.264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28.264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139010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28.264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28.264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391022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7.417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080448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50276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494044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864906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891415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07862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802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714375" indent="-3556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CL" sz="1600" dirty="0"/>
              <a:t>El programa </a:t>
            </a:r>
            <a:r>
              <a:rPr lang="es-CL" sz="1600" b="1" dirty="0"/>
              <a:t>Transantiago</a:t>
            </a:r>
            <a:r>
              <a:rPr lang="es-CL" sz="1600" dirty="0"/>
              <a:t> devengó un total de $43.206 millones, alcanzado un ejecución presupuestaria de 98%.</a:t>
            </a:r>
          </a:p>
          <a:p>
            <a:pPr marL="714375" indent="-3556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CL" sz="1600" dirty="0"/>
              <a:t>En el capítulo </a:t>
            </a:r>
            <a:r>
              <a:rPr lang="es-CL" sz="1600" b="1" dirty="0"/>
              <a:t>SECTRA</a:t>
            </a:r>
            <a:r>
              <a:rPr lang="es-CL" sz="1600" dirty="0"/>
              <a:t> se gastaron un total de $1.218 millones (53% de ejecución presupuestaria), destinando $502 millones a estudios y $715 millones a proyectos de inversión.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Respecto al Programa Subsidio Nacional al Transporte Público, el Subsidio al Transantiago da cuenta lo que sigue: </a:t>
            </a:r>
          </a:p>
          <a:p>
            <a:pPr marL="719138" indent="-360363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1600" b="1" dirty="0"/>
              <a:t>Subsidio Permanente</a:t>
            </a:r>
            <a:r>
              <a:rPr lang="es-CL" sz="1600" dirty="0"/>
              <a:t>, un gasto total de $221.110  millones (100% de ejecución).</a:t>
            </a:r>
          </a:p>
          <a:p>
            <a:pPr marL="719138" indent="-360363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1600" b="1" dirty="0"/>
              <a:t>Subsidio Transitorio</a:t>
            </a:r>
            <a:r>
              <a:rPr lang="es-CL" sz="1600" dirty="0"/>
              <a:t>, 100% de ejecución presupuestaria, con un gasto de $209.473 millones</a:t>
            </a:r>
          </a:p>
          <a:p>
            <a:pPr marL="719138" indent="-360363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1600" b="1" dirty="0"/>
              <a:t>Subsidio Adicional</a:t>
            </a:r>
            <a:r>
              <a:rPr lang="es-CL" sz="1600" dirty="0"/>
              <a:t>, 100% de ejecución presupuestaria, con un tasto total de $137.223 millones (se han agregado recursos por $10.000  millones).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600" dirty="0"/>
              <a:t>Respecto al Programa Subsidio Nacional al Transporte Público, el subsidio permanente a regiones, da cuenta lo que sigue: </a:t>
            </a:r>
          </a:p>
          <a:p>
            <a:pPr marL="722313" indent="-363538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1600" b="1" dirty="0"/>
              <a:t>La asignación 24.01.512 Subsidio Nacional al Transporte Público</a:t>
            </a:r>
            <a:r>
              <a:rPr lang="es-CL" sz="1600" dirty="0"/>
              <a:t> (Tarifas a Regiones) presenta un gasto de $154.020 millones con un 99% de ejecución.</a:t>
            </a:r>
          </a:p>
          <a:p>
            <a:pPr marL="722313" indent="-363538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1600" b="1" dirty="0">
                <a:ea typeface="Verdana" pitchFamily="34" charset="0"/>
                <a:cs typeface="Verdana" pitchFamily="34" charset="0"/>
              </a:rPr>
              <a:t>Metro Regional de Valparaíso S.A</a:t>
            </a:r>
            <a:r>
              <a:rPr lang="pt-BR" sz="1600" dirty="0">
                <a:ea typeface="Verdana" pitchFamily="34" charset="0"/>
                <a:cs typeface="Verdana" pitchFamily="34" charset="0"/>
              </a:rPr>
              <a:t>, 99% de ejecución presupuestaria ($1.498 millones).</a:t>
            </a:r>
          </a:p>
          <a:p>
            <a:pPr marL="722313" indent="-363538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ea typeface="Verdana" pitchFamily="34" charset="0"/>
                <a:cs typeface="Verdana" pitchFamily="34" charset="0"/>
              </a:rPr>
              <a:t>Trenes Metropolitanos S.A</a:t>
            </a:r>
            <a:r>
              <a:rPr lang="es-CL" sz="1600" dirty="0">
                <a:ea typeface="Verdana" pitchFamily="34" charset="0"/>
                <a:cs typeface="Verdana" pitchFamily="34" charset="0"/>
              </a:rPr>
              <a:t>, </a:t>
            </a:r>
            <a:r>
              <a:rPr lang="pt-BR" sz="1600" dirty="0">
                <a:ea typeface="Verdana" pitchFamily="34" charset="0"/>
                <a:cs typeface="Verdana" pitchFamily="34" charset="0"/>
              </a:rPr>
              <a:t>99% de ejecución presupuestaria ($1.046 millones).</a:t>
            </a:r>
          </a:p>
          <a:p>
            <a:pPr marL="722313" indent="-363538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ea typeface="Verdana" pitchFamily="34" charset="0"/>
                <a:cs typeface="Verdana" pitchFamily="34" charset="0"/>
              </a:rPr>
              <a:t>FESUB Concepción S.A</a:t>
            </a:r>
            <a:r>
              <a:rPr lang="es-CL" sz="1600" dirty="0">
                <a:ea typeface="Verdana" pitchFamily="34" charset="0"/>
                <a:cs typeface="Verdana" pitchFamily="34" charset="0"/>
              </a:rPr>
              <a:t>, </a:t>
            </a:r>
            <a:r>
              <a:rPr lang="pt-BR" sz="1600" dirty="0">
                <a:ea typeface="Verdana" pitchFamily="34" charset="0"/>
                <a:cs typeface="Verdana" pitchFamily="34" charset="0"/>
              </a:rPr>
              <a:t>99% de ejecución presupuestaria ($3.716 millones).</a:t>
            </a:r>
            <a:endParaRPr lang="es-CL" sz="1600" b="1" dirty="0">
              <a:ea typeface="Verdana" pitchFamily="34" charset="0"/>
              <a:cs typeface="Verdana" pitchFamily="34" charset="0"/>
            </a:endParaRPr>
          </a:p>
          <a:p>
            <a:pPr marL="722313" indent="-363538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ea typeface="Verdana" pitchFamily="34" charset="0"/>
                <a:cs typeface="Verdana" pitchFamily="34" charset="0"/>
              </a:rPr>
              <a:t>Transferencia al Fondo de Apoyo Regional</a:t>
            </a:r>
            <a:r>
              <a:rPr lang="es-CL" sz="1600" dirty="0">
                <a:ea typeface="Verdana" pitchFamily="34" charset="0"/>
                <a:cs typeface="Verdana" pitchFamily="34" charset="0"/>
              </a:rPr>
              <a:t>,</a:t>
            </a:r>
            <a:r>
              <a:rPr lang="es-CL" sz="1600" b="1" dirty="0">
                <a:ea typeface="Verdana" pitchFamily="34" charset="0"/>
                <a:cs typeface="Verdana" pitchFamily="34" charset="0"/>
              </a:rPr>
              <a:t> </a:t>
            </a:r>
            <a:r>
              <a:rPr lang="pt-BR" sz="1600" dirty="0">
                <a:ea typeface="Verdana" pitchFamily="34" charset="0"/>
                <a:cs typeface="Verdana" pitchFamily="34" charset="0"/>
              </a:rPr>
              <a:t>100% de ejecución presupuestaria, com um total transferido de $55.845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7"/>
            </a:pPr>
            <a:r>
              <a:rPr lang="es-CL" sz="1600" dirty="0"/>
              <a:t>Respecto Subsidios al Transporte Regional (Asignación 24.01.511) se desembolsaron recursos por $13.525 millones, que equivales a un 99% de los recursos vigentes.</a:t>
            </a:r>
          </a:p>
          <a:p>
            <a:pPr marL="358775" algn="just">
              <a:spcBef>
                <a:spcPts val="1200"/>
              </a:spcBef>
              <a:spcAft>
                <a:spcPts val="1200"/>
              </a:spcAft>
            </a:pPr>
            <a:endParaRPr lang="pt-BR" sz="16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</p:spTree>
    <p:extLst>
      <p:ext uri="{BB962C8B-B14F-4D97-AF65-F5344CB8AC3E}">
        <p14:creationId xmlns:p14="http://schemas.microsoft.com/office/powerpoint/2010/main" val="3484396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5605544"/>
            <a:ext cx="786955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75055"/>
              </p:ext>
            </p:extLst>
          </p:nvPr>
        </p:nvGraphicFramePr>
        <p:xfrm>
          <a:off x="1187624" y="1808194"/>
          <a:ext cx="6192687" cy="3643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6582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87624" y="5375076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7BBF472B-4940-431F-99AC-6B3AC5D555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4038941"/>
              </p:ext>
            </p:extLst>
          </p:nvPr>
        </p:nvGraphicFramePr>
        <p:xfrm>
          <a:off x="2195736" y="1916832"/>
          <a:ext cx="4896544" cy="3194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7257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1516" y="5583432"/>
            <a:ext cx="821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0841074"/>
              </p:ext>
            </p:extLst>
          </p:nvPr>
        </p:nvGraphicFramePr>
        <p:xfrm>
          <a:off x="467545" y="1636278"/>
          <a:ext cx="7992887" cy="3880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3835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3" y="5608785"/>
            <a:ext cx="813690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8140345"/>
              </p:ext>
            </p:extLst>
          </p:nvPr>
        </p:nvGraphicFramePr>
        <p:xfrm>
          <a:off x="539552" y="1772816"/>
          <a:ext cx="7776863" cy="3830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2776" y="38228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0B01112-D3A2-452D-9F9E-B2F40E2FE9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63561"/>
              </p:ext>
            </p:extLst>
          </p:nvPr>
        </p:nvGraphicFramePr>
        <p:xfrm>
          <a:off x="422776" y="1720659"/>
          <a:ext cx="8148284" cy="2067669"/>
        </p:xfrm>
        <a:graphic>
          <a:graphicData uri="http://schemas.openxmlformats.org/drawingml/2006/table">
            <a:tbl>
              <a:tblPr/>
              <a:tblGrid>
                <a:gridCol w="858388">
                  <a:extLst>
                    <a:ext uri="{9D8B030D-6E8A-4147-A177-3AD203B41FA5}">
                      <a16:colId xmlns:a16="http://schemas.microsoft.com/office/drawing/2014/main" val="1333595013"/>
                    </a:ext>
                  </a:extLst>
                </a:gridCol>
                <a:gridCol w="2293306">
                  <a:extLst>
                    <a:ext uri="{9D8B030D-6E8A-4147-A177-3AD203B41FA5}">
                      <a16:colId xmlns:a16="http://schemas.microsoft.com/office/drawing/2014/main" val="3376217457"/>
                    </a:ext>
                  </a:extLst>
                </a:gridCol>
                <a:gridCol w="858388">
                  <a:extLst>
                    <a:ext uri="{9D8B030D-6E8A-4147-A177-3AD203B41FA5}">
                      <a16:colId xmlns:a16="http://schemas.microsoft.com/office/drawing/2014/main" val="2751852951"/>
                    </a:ext>
                  </a:extLst>
                </a:gridCol>
                <a:gridCol w="858388">
                  <a:extLst>
                    <a:ext uri="{9D8B030D-6E8A-4147-A177-3AD203B41FA5}">
                      <a16:colId xmlns:a16="http://schemas.microsoft.com/office/drawing/2014/main" val="379953585"/>
                    </a:ext>
                  </a:extLst>
                </a:gridCol>
                <a:gridCol w="858388">
                  <a:extLst>
                    <a:ext uri="{9D8B030D-6E8A-4147-A177-3AD203B41FA5}">
                      <a16:colId xmlns:a16="http://schemas.microsoft.com/office/drawing/2014/main" val="1500350397"/>
                    </a:ext>
                  </a:extLst>
                </a:gridCol>
                <a:gridCol w="858388">
                  <a:extLst>
                    <a:ext uri="{9D8B030D-6E8A-4147-A177-3AD203B41FA5}">
                      <a16:colId xmlns:a16="http://schemas.microsoft.com/office/drawing/2014/main" val="4111084560"/>
                    </a:ext>
                  </a:extLst>
                </a:gridCol>
                <a:gridCol w="781519">
                  <a:extLst>
                    <a:ext uri="{9D8B030D-6E8A-4147-A177-3AD203B41FA5}">
                      <a16:colId xmlns:a16="http://schemas.microsoft.com/office/drawing/2014/main" val="3543440306"/>
                    </a:ext>
                  </a:extLst>
                </a:gridCol>
                <a:gridCol w="781519">
                  <a:extLst>
                    <a:ext uri="{9D8B030D-6E8A-4147-A177-3AD203B41FA5}">
                      <a16:colId xmlns:a16="http://schemas.microsoft.com/office/drawing/2014/main" val="1181727390"/>
                    </a:ext>
                  </a:extLst>
                </a:gridCol>
              </a:tblGrid>
              <a:tr h="14565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241864"/>
                  </a:ext>
                </a:extLst>
              </a:tr>
              <a:tr h="44606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195266"/>
                  </a:ext>
                </a:extLst>
              </a:tr>
              <a:tr h="154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1.112.992.297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1.112.992.297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132.273.843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312732"/>
                  </a:ext>
                </a:extLst>
              </a:tr>
              <a:tr h="145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42.384.681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42.384.681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6.260.471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350871"/>
                  </a:ext>
                </a:extLst>
              </a:tr>
              <a:tr h="145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14.167.091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14.167.091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004307"/>
                  </a:ext>
                </a:extLst>
              </a:tr>
              <a:tr h="145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757.776.116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757.776.116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73.623.318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747987"/>
                  </a:ext>
                </a:extLst>
              </a:tr>
              <a:tr h="145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811470"/>
                  </a:ext>
                </a:extLst>
              </a:tr>
              <a:tr h="145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869.191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930190"/>
                  </a:ext>
                </a:extLst>
              </a:tr>
              <a:tr h="145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62.443.173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62.443.173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21524"/>
                  </a:ext>
                </a:extLst>
              </a:tr>
              <a:tr h="145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177.664.068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177.664.068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598398"/>
                  </a:ext>
                </a:extLst>
              </a:tr>
              <a:tr h="145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57.537.318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57.537.318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51.012.327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02611"/>
                  </a:ext>
                </a:extLst>
              </a:tr>
              <a:tr h="145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382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3455</TotalTime>
  <Words>3718</Words>
  <Application>Microsoft Office PowerPoint</Application>
  <PresentationFormat>Presentación en pantalla (4:3)</PresentationFormat>
  <Paragraphs>2021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Calibri</vt:lpstr>
      <vt:lpstr>Wingdings</vt:lpstr>
      <vt:lpstr>1_Tema de Office</vt:lpstr>
      <vt:lpstr>Tema de Office</vt:lpstr>
      <vt:lpstr>EJECUCIÓN ACUMULADA DE GASTOS PRESUPUESTARIOS AL MES DE FEBRERO DE 2019 PARTIDA 19: MINISTERIO DE TRANSPORTES Y TELECOMUNICACIONES</vt:lpstr>
      <vt:lpstr>EJECUCIÓN ACUMULADA DE GASTOS A FEBRERO DE 2019  PARTIDA 19 MINISTERIO DE TRANSPORTES Y TELECOMUNICACIONES</vt:lpstr>
      <vt:lpstr>EJECUCIÓN ACUMULADA DE GASTOS A FEBRERO DE 2019  PARTIDA 19 MINISTERIO DE TRANSPORTES Y TELECOMUNICACIONES</vt:lpstr>
      <vt:lpstr>EJECUCIÓN ACUMULADA DE GASTOS A FEBRERO DE 2019  PARTIDA 19 MINISTERIO DE TRANSPORTES Y TELECOMUNICACIONES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FEBRERO DE 2019  PARTIDA 19 MINISTERIO DE TRANSPORTES Y TELECOMUNICACIONES</vt:lpstr>
      <vt:lpstr>EJECUCIÓN ACUMULADA DE GASTOS A FEBRERO DE 2019  PARTIDA 19 RESUMEN POR CAPÍTULOS</vt:lpstr>
      <vt:lpstr>EJECUCIÓN ACUMULADA DE GASTOS A FEBRERO DE 2019  PARTIDA 19. CAPÍTULO 01. PROGRAMA 01: SECRETARÍA Y ADMINISTRACIÓN GENERAL DE TRANSPORTE</vt:lpstr>
      <vt:lpstr>EJECUCIÓN ACUMULADA DE GASTOS A FEBRERO DE 2019  PARTIDA 19. CAPÍTULO 01. PROGRAMA 02: EMPRESA DE LOS FERROCARRILES DEL ESTADO</vt:lpstr>
      <vt:lpstr>EJECUCIÓN ACUMULADA DE GASTOS A FEBRERO DE 2019  PARTIDA 19. CAPÍTULO 01. PROGRAMA 03: TRANSANTIAGO</vt:lpstr>
      <vt:lpstr>EJECUCIÓN ACUMULADA DE GASTOS A FEBRERO DE 2019  PARTIDA 19. CAPÍTULO 01. PROGRAMA 04: UNIDAD OPERATIVA DE CONTROL DE TRÁNSITO</vt:lpstr>
      <vt:lpstr>EJECUCIÓN ACUMULADA DE GASTOS A FEBRERO DE 2019  PARTIDA 19. CAPÍTULO 01. PROGRAMA 05: FISCALIZACIÓN Y CONTROL</vt:lpstr>
      <vt:lpstr>EJECUCIÓN ACUMULADA DE GASTOS A FEBRERO DE 2019  PARTIDA 19. CAPÍTULO 01. PROGRAMA 06: SUBSIDIO NACIONAL AL TRANSPORTE PÚBLICO</vt:lpstr>
      <vt:lpstr>EJECUCIÓN ACUMULADA DE GASTOS A FEBRERO DE 2019  PARTIDA 19. CAPÍTULO 01. PROGRAMA 07: PROGRAMA DESARROLLO LOGÍSTICO</vt:lpstr>
      <vt:lpstr>EJECUCIÓN ACUMULADA DE GASTOS A FEBRERO DE 2019  PARTIDA 19. CAPÍTULO 01. PROGRAMA 08: PROGRAMA DE VIALIDAD Y TRANSPORTE URBANO: SECTRA</vt:lpstr>
      <vt:lpstr>EJECUCIÓN ACUMULADA DE GASTOS A FEBRERO DE 2019  PARTIDA 19. CAPÍTULO 02. PROGRAMA 01: SECRETARÍA DE TELECOMUNICACIONES</vt:lpstr>
      <vt:lpstr>EJECUCIÓN ACUMULADA DE GASTOS A FEBRERO DE 2019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220</cp:revision>
  <cp:lastPrinted>2017-05-12T12:49:10Z</cp:lastPrinted>
  <dcterms:created xsi:type="dcterms:W3CDTF">2016-06-23T13:38:47Z</dcterms:created>
  <dcterms:modified xsi:type="dcterms:W3CDTF">2019-04-29T13:02:47Z</dcterms:modified>
</cp:coreProperties>
</file>