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8" r:id="rId4"/>
    <p:sldId id="300" r:id="rId5"/>
    <p:sldId id="301" r:id="rId6"/>
    <p:sldId id="320" r:id="rId7"/>
    <p:sldId id="322" r:id="rId8"/>
    <p:sldId id="321" r:id="rId9"/>
    <p:sldId id="264" r:id="rId10"/>
    <p:sldId id="263" r:id="rId11"/>
    <p:sldId id="265" r:id="rId12"/>
    <p:sldId id="304" r:id="rId13"/>
    <p:sldId id="269" r:id="rId14"/>
    <p:sldId id="271" r:id="rId15"/>
    <p:sldId id="27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3" r:id="rId32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err="1">
                <a:effectLst/>
              </a:rPr>
              <a:t>Distribución</a:t>
            </a:r>
            <a:r>
              <a:rPr lang="en-US" sz="1200" b="1" i="0" baseline="0" dirty="0">
                <a:effectLst/>
              </a:rPr>
              <a:t> Presupuesto </a:t>
            </a:r>
            <a:r>
              <a:rPr lang="en-US" sz="1200" b="1" i="0" baseline="0" dirty="0" err="1">
                <a:effectLst/>
              </a:rPr>
              <a:t>Inicial</a:t>
            </a:r>
            <a:r>
              <a:rPr lang="en-US" sz="1200" b="1" i="0" baseline="0" dirty="0">
                <a:effectLst/>
              </a:rPr>
              <a:t> por </a:t>
            </a:r>
            <a:r>
              <a:rPr lang="en-US" sz="1200" b="1" i="0" baseline="0" dirty="0" err="1">
                <a:effectLst/>
              </a:rPr>
              <a:t>Subtítulos</a:t>
            </a:r>
            <a:r>
              <a:rPr lang="en-US" sz="1200" b="1" i="0" baseline="0" dirty="0">
                <a:effectLst/>
              </a:rPr>
              <a:t> de </a:t>
            </a:r>
            <a:r>
              <a:rPr lang="en-US" sz="1200" b="1" i="0" baseline="0" dirty="0" err="1">
                <a:effectLst/>
              </a:rPr>
              <a:t>Gasto</a:t>
            </a:r>
            <a:endParaRPr lang="es-CL" sz="1200" b="1" dirty="0">
              <a:effectLst/>
            </a:endParaRPr>
          </a:p>
        </c:rich>
      </c:tx>
      <c:layout>
        <c:manualLayout>
          <c:xMode val="edge"/>
          <c:yMode val="edge"/>
          <c:x val="0.26272416528676207"/>
          <c:y val="3.9403121875347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83988816057472E-2"/>
          <c:y val="0.2475700230838549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7A-459C-9483-0605DF72E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7A-459C-9483-0605DF72EB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7A-459C-9483-0605DF72EB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7A-459C-9483-0605DF72EB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7A-459C-9483-0605DF72EB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7A-459C-9483-0605DF72EB6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144794168</c:v>
                </c:pt>
                <c:pt idx="1">
                  <c:v>395848768</c:v>
                </c:pt>
                <c:pt idx="2">
                  <c:v>654026197</c:v>
                </c:pt>
                <c:pt idx="3">
                  <c:v>1487615608</c:v>
                </c:pt>
                <c:pt idx="4" formatCode="#,##0">
                  <c:v>35135443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7A-459C-9483-0605DF72EB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55798048408608"/>
          <c:y val="0.74042078657926902"/>
          <c:w val="0.23296355081305045"/>
          <c:h val="0.2402256667498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74-4677-9EF5-DCD2A0F32677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74-4677-9EF5-DCD2A0F32677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74-4677-9EF5-DCD2A0F32677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74-4677-9EF5-DCD2A0F32677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74-4677-9EF5-DCD2A0F326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74-4677-9EF5-DCD2A0F326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6382768"/>
        <c:axId val="563707440"/>
      </c:barChart>
      <c:catAx>
        <c:axId val="6763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3707440"/>
        <c:crosses val="autoZero"/>
        <c:auto val="1"/>
        <c:lblAlgn val="ctr"/>
        <c:lblOffset val="100"/>
        <c:noMultiLvlLbl val="0"/>
      </c:catAx>
      <c:valAx>
        <c:axId val="563707440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763827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2017- 2018 - 2019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5.0098347294098358E-2</c:v>
                </c:pt>
                <c:pt idx="1">
                  <c:v>6.7067908175718297E-2</c:v>
                </c:pt>
                <c:pt idx="2">
                  <c:v>8.4125400022487293E-2</c:v>
                </c:pt>
                <c:pt idx="3">
                  <c:v>7.9119330174093949E-2</c:v>
                </c:pt>
                <c:pt idx="4">
                  <c:v>8.3541734305051032E-2</c:v>
                </c:pt>
                <c:pt idx="5">
                  <c:v>9.5835125891312406E-2</c:v>
                </c:pt>
                <c:pt idx="6">
                  <c:v>8.8827934780997736E-2</c:v>
                </c:pt>
                <c:pt idx="7">
                  <c:v>9.2052901127096257E-2</c:v>
                </c:pt>
                <c:pt idx="8">
                  <c:v>9.1150533948376578E-2</c:v>
                </c:pt>
                <c:pt idx="9">
                  <c:v>7.6311471322983215E-2</c:v>
                </c:pt>
                <c:pt idx="10">
                  <c:v>7.3869014933190619E-2</c:v>
                </c:pt>
                <c:pt idx="11">
                  <c:v>0.12816743663840452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8-4D4F-95B1-72729357D364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8-4D4F-95B1-72729357D364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18'!$D$31:$E$31</c:f>
              <c:numCache>
                <c:formatCode>0.0%</c:formatCode>
                <c:ptCount val="2"/>
                <c:pt idx="0">
                  <c:v>7.5152100585118786E-2</c:v>
                </c:pt>
                <c:pt idx="1">
                  <c:v>7.0886298016839933E-2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8-4D4F-95B1-72729357D3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162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2017 - 2018 - 2019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5.0098347294098358E-2</c:v>
                </c:pt>
                <c:pt idx="1">
                  <c:v>0.11716460397659738</c:v>
                </c:pt>
                <c:pt idx="2">
                  <c:v>0.20128662320136292</c:v>
                </c:pt>
                <c:pt idx="3">
                  <c:v>0.28006166530488497</c:v>
                </c:pt>
                <c:pt idx="4">
                  <c:v>0.36318483784770145</c:v>
                </c:pt>
                <c:pt idx="5">
                  <c:v>0.45886294447920478</c:v>
                </c:pt>
                <c:pt idx="6">
                  <c:v>0.5471198966306926</c:v>
                </c:pt>
                <c:pt idx="7">
                  <c:v>0.63771512073657743</c:v>
                </c:pt>
                <c:pt idx="8">
                  <c:v>0.72886462134486785</c:v>
                </c:pt>
                <c:pt idx="9">
                  <c:v>0.80509126442718004</c:v>
                </c:pt>
                <c:pt idx="10">
                  <c:v>0.87896027936037069</c:v>
                </c:pt>
                <c:pt idx="11">
                  <c:v>0.99330577013818455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58-42F8-88B7-0221099ED824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58-42F8-88B7-0221099ED824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4.7789725209079828E-3"/>
                  <c:y val="3.2619775739041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58-42F8-88B7-0221099ED824}"/>
                </c:ext>
              </c:extLst>
            </c:dLbl>
            <c:dLbl>
              <c:idx val="1"/>
              <c:layout>
                <c:manualLayout>
                  <c:x val="-4.6052631578947387E-2"/>
                  <c:y val="-4.5070435864237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8-42F8-88B7-0221099ED824}"/>
                </c:ext>
              </c:extLst>
            </c:dLbl>
            <c:dLbl>
              <c:idx val="2"/>
              <c:layout>
                <c:manualLayout>
                  <c:x val="6.2305295950155761E-3"/>
                  <c:y val="2.9384765156147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8-42F8-88B7-0221099E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18'!$D$25:$E$25</c:f>
              <c:numCache>
                <c:formatCode>0.0%</c:formatCode>
                <c:ptCount val="2"/>
                <c:pt idx="0">
                  <c:v>7.5152100585118786E-2</c:v>
                </c:pt>
                <c:pt idx="1">
                  <c:v>0.14603839860195872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58-42F8-88B7-0221099E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30-05-2019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30-05-2019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30-05-2019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30-05-2019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30-05-2019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30-05-2019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abril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BEFBE8D-4202-46AA-8FB5-7343660E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77903"/>
              </p:ext>
            </p:extLst>
          </p:nvPr>
        </p:nvGraphicFramePr>
        <p:xfrm>
          <a:off x="414336" y="1645389"/>
          <a:ext cx="7886701" cy="34713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810056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215166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3510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79771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21710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91559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87615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167875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0332846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103303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384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3158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31.539.248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056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55.250.249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55.250.249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7.822.338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976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352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847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344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250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141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725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950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198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294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3759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465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4559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992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188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4.195.666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516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255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84674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885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570.986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548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3.186.570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62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75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63EE6A-1B59-4512-80E9-07126F44B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61993"/>
              </p:ext>
            </p:extLst>
          </p:nvPr>
        </p:nvGraphicFramePr>
        <p:xfrm>
          <a:off x="414335" y="1724100"/>
          <a:ext cx="7886701" cy="257374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654869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03682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405739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59584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41759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5630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51906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99216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105287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5922291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1841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203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102.840.848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23.177.021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8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102.348.848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102.348.848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23.177.021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560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1.232.828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025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1.037.793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983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129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101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180.599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347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978.145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263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Implicito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413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8.017.999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8.017.999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125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72.637.999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72.637.999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17.390.410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76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18.126.959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18.126.959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872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705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045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71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Cities Alliance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773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4030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37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CAMPAMENTO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42A8782-B5EC-42F5-AFD6-307BCFC4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05832"/>
              </p:ext>
            </p:extLst>
          </p:nvPr>
        </p:nvGraphicFramePr>
        <p:xfrm>
          <a:off x="396446" y="1724100"/>
          <a:ext cx="7886701" cy="133412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740761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011563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718029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888013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8167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38604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77459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64768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042584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382900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939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446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90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60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733.058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32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76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83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582411-A6D0-41F1-8110-E19DA51CB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75705"/>
              </p:ext>
            </p:extLst>
          </p:nvPr>
        </p:nvGraphicFramePr>
        <p:xfrm>
          <a:off x="414338" y="1633885"/>
          <a:ext cx="7886701" cy="172367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792478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84513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39756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4976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26861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63061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00413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140038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968863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406526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23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557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22.955.389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22.955.389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80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1.813.774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7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1.032.022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72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18.667.593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54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03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18.667.593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91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9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467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33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FF9174-0FA3-46AE-9268-3EFDA85F6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7567"/>
              </p:ext>
            </p:extLst>
          </p:nvPr>
        </p:nvGraphicFramePr>
        <p:xfrm>
          <a:off x="403981" y="1667309"/>
          <a:ext cx="7886701" cy="237291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56487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510001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55520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37293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1881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81309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30094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2173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476761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444985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7168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884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40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6.575.440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01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1.925.812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10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86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68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992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85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27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10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35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72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29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43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11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ABB312-1E4A-429E-BA62-A93E7A6B7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95895"/>
              </p:ext>
            </p:extLst>
          </p:nvPr>
        </p:nvGraphicFramePr>
        <p:xfrm>
          <a:off x="386224" y="1556792"/>
          <a:ext cx="7886701" cy="393110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564962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974245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474043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354498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920763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10529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40608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11682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088483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143063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696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532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96.440.492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9.452.891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74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25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51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75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49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17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6361200,0%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50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83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95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35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12.609.240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15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12.609.240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29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27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45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7.646.788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0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7.646.788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26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336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30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2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30.911.487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30.911.487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6.248.759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04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18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1.057.097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40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40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00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44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89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7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3CC7C7-6B03-44FB-91BB-2672E1A4E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01974"/>
              </p:ext>
            </p:extLst>
          </p:nvPr>
        </p:nvGraphicFramePr>
        <p:xfrm>
          <a:off x="439578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468517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932926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39101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855379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51494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29984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11020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76637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559231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255762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33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624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72.809.939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72.809.939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4.154.135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79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3.552.836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3.552.836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97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41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61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45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09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16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42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9.624.594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9.624.594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38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9.624.594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9.624.594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72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13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28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88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02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59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2.257.726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40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27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2.091.560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24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23.152.364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23.152.364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4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308.678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16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1.450.034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63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79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25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65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33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73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9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C1F895-0935-433F-806F-2D065109C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30191"/>
              </p:ext>
            </p:extLst>
          </p:nvPr>
        </p:nvGraphicFramePr>
        <p:xfrm>
          <a:off x="373961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9492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847639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96109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427172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51953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09231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34803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23055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290342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794045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918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223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51.720.119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51.720.119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10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2.763.213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2.763.213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78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86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349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295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748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11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28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16.889.432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75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16.889.432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70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49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57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71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7.236.529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32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7.236.529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72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2.754.941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2.754.941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25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4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2.380.064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85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8.608.348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8.608.348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3.428.190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88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94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795.367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23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1.032.282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67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2.333.048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98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40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07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393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2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7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65FADF-ABB6-48A0-B7EF-863150B96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15154"/>
              </p:ext>
            </p:extLst>
          </p:nvPr>
        </p:nvGraphicFramePr>
        <p:xfrm>
          <a:off x="414338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647237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150373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374074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86835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15479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2593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7718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21927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563019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34443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340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507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133.936.217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133.936.217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12.629.146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2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62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1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8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23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12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00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15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49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14.997.280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20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5.834.506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408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5.834.506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80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5.834.506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02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5.737.130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24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5.737.130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23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12.529.991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12.529.991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185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79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17.153.149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17.153.149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25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34.069.914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34.069.914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34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74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55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8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5.866.816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5.866.816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00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2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65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654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2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82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04541E-BE3C-41CC-A420-6F4A6E598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19495"/>
              </p:ext>
            </p:extLst>
          </p:nvPr>
        </p:nvGraphicFramePr>
        <p:xfrm>
          <a:off x="386224" y="1608883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550380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45141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45341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35856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99037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75992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1889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34366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43798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05961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280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440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210.606.648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210.606.648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24.762.787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20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7.292.844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7.292.844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21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689.901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0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1417420,0%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1417420,0%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50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1417420,0%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1417420,0%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23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42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10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13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28.738.435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28.738.435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38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28.738.435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28.738.435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54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0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317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95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14.755.182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99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14.755.182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70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19.031.220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19.031.220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3.691.652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7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85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22.396.015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22.396.015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3.344.897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485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36.960.688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4.736.092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99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62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3.469.908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30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10.743.359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35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19.532.654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66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82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71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45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3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01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contempla un presupuesto aprobado de </a:t>
            </a:r>
            <a:r>
              <a:rPr lang="es-CL" sz="1600" b="1" dirty="0">
                <a:latin typeface="+mn-lt"/>
              </a:rPr>
              <a:t>$2.517.900 millones</a:t>
            </a:r>
            <a:r>
              <a:rPr lang="es-CL" sz="1600" dirty="0">
                <a:latin typeface="+mn-lt"/>
              </a:rPr>
              <a:t>, de los cuales un 52% se destina a transferencias de capital, un 24% a préstamos y 14% a iniciativas de inversión, </a:t>
            </a:r>
            <a:r>
              <a:rPr lang="es-CL" sz="1600" dirty="0"/>
              <a:t>respectivamente, subtítulos que al cuarto trimestre de 2019 registraron erogaciones del 99,9%, 93,1% y 98,6% respectivamente sobre el presupuesto vigente.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FEBRERO ascendió a </a:t>
            </a:r>
            <a:r>
              <a:rPr lang="es-CL" sz="1600" b="1" dirty="0">
                <a:latin typeface="+mn-lt"/>
              </a:rPr>
              <a:t>$228.054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9,1%</a:t>
            </a:r>
            <a:r>
              <a:rPr lang="es-CL" sz="1600" dirty="0">
                <a:latin typeface="+mn-lt"/>
              </a:rPr>
              <a:t> respecto de la ley inicial, representando un gasto inferior en 4,1 puntos porcentuales al registrado a igual mes del año 2017.  La ejecución acumulada </a:t>
            </a:r>
            <a:r>
              <a:rPr lang="es-CL" sz="1600" dirty="0"/>
              <a:t>al cuarto trimestre de 2019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$2.452.963 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/>
              <a:t>ejecución inferior en 4,3 puntos porcentuales al gasto acumulado a igual periodo del ejercicio anterior.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FEBRERO un aumento consolidado del </a:t>
            </a:r>
            <a:r>
              <a:rPr lang="es-CL" sz="1600" b="1" dirty="0"/>
              <a:t>$38.722 millones</a:t>
            </a:r>
            <a:r>
              <a:rPr lang="es-CL" sz="1600" dirty="0"/>
              <a:t>.  Lo que se traduce en incrementos en la mayoría de sus subtítulos, destacando por su monto el subtítulo 33 “transferencias de capital”, con $23.536 millones, 32 “préstamos”, con $12.551 millones y 23 “prestaciones de seguridad social”, con $8.946 millones derivados de la aplicación de la Ley de Incentivo al Retiro.  A su vez, “bienes y servicios de consumo”  y “iniciativas de inversión” presentan las mayores reducciones en su presupuesto con un </a:t>
            </a:r>
            <a:r>
              <a:rPr lang="es-CL" sz="1600" b="1" dirty="0"/>
              <a:t>7,6%</a:t>
            </a:r>
            <a:r>
              <a:rPr lang="es-CL" sz="1600" dirty="0"/>
              <a:t> ($1.768 millones), y </a:t>
            </a:r>
            <a:r>
              <a:rPr lang="es-CL" sz="1600" b="1" dirty="0"/>
              <a:t>16,6% </a:t>
            </a:r>
            <a:r>
              <a:rPr lang="es-CL" sz="1600" dirty="0"/>
              <a:t>($73.162 millones).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69631F-17FD-4557-AFF2-0E04EC457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42529"/>
              </p:ext>
            </p:extLst>
          </p:nvPr>
        </p:nvGraphicFramePr>
        <p:xfrm>
          <a:off x="414338" y="1678192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605442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65427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574853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94293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655456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85019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18116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41798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671356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442671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479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722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103.470.806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103.470.806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25.804.141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91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4.452.110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66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460.888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14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2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16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82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916.716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52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76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28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10.934.837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74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10.934.837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97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4.902.230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09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4.902.230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40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4.902.230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461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55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54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9.398.891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97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13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11.016.137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5.664.017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862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21.949.265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21.949.265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6.702.774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03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712.402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9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2.055.571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12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4.357.030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3.769.641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9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2.421.351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1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97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57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1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0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00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BAB0F6-E4D7-44FB-9187-12A57D547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8748"/>
              </p:ext>
            </p:extLst>
          </p:nvPr>
        </p:nvGraphicFramePr>
        <p:xfrm>
          <a:off x="414338" y="1628800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878467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47432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67526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011710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60652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82124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29858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75439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7762150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206036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11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938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205.099.100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204.138.660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25.849.891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88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52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31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20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5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563.609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18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97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6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02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36.664.986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35.704.546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77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36.664.986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35.704.546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39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37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42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18.272.170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73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18.272.170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25.574.380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25.574.380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5.254.669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068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4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18.143.896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18.143.896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03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39.162.864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39.162.864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04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854.117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8.462.667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8.462.667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514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3.949.419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84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21.478.151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21.478.151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1.905.796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3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32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80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31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9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172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D149D3-C653-46CB-9805-BF8459B66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55081"/>
              </p:ext>
            </p:extLst>
          </p:nvPr>
        </p:nvGraphicFramePr>
        <p:xfrm>
          <a:off x="407740" y="1591492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597765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91246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0680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391974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9011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6298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39169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260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689090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338325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867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617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355.277.703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355.277.703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74.039.957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94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12.024.088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12.024.088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67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618.496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248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27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58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60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08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33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33.228.726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75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33.228.726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40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90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00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97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63.335.070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82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63.335.070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1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50.540.347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50.540.347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12.335.925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908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28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35.515.287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35.515.287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3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59.460.937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59.460.937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19.381.642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25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8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17.391.489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17.391.489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8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19.712.306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19.712.306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7.817.933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1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50.986.852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50.986.852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9.530.418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13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72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41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98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1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110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5D6114-DE26-4B03-BD9C-56CBF03FD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75714"/>
              </p:ext>
            </p:extLst>
          </p:nvPr>
        </p:nvGraphicFramePr>
        <p:xfrm>
          <a:off x="414338" y="1582866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459730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440041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38378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26461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85853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67893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14144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353607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056500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58278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62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005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248.207.356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248.207.356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38.596.147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81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4.158.881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22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15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71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84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43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923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96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54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11.247.521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60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11.247.521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71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11.247.521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15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26.707.743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43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26.707.743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11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23.313.345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23.313.345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8.870.365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11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02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13.603.197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13.603.197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5.691.543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99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75.047.767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75.047.767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4.249.168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85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2.786.314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2.786.314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21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23.701.059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23.701.059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26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112.639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18.263.011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18.263.011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2.948.935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28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03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73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0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4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85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78334C-0F00-4DE9-BD20-5566C912B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99152"/>
              </p:ext>
            </p:extLst>
          </p:nvPr>
        </p:nvGraphicFramePr>
        <p:xfrm>
          <a:off x="386224" y="1559928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678252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398800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954625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425468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47173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69782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62332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50001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3184984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888070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7807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287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166.869.420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166.869.420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29.971.435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95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80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29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52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07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13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57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20.891.252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17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20.891.252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2.340.477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70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73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79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8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20.384.324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01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20.384.324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3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8.090.264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3.382.480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960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10.725.925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59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53.759.460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53.759.460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10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776.085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8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7.188.374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7.188.374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74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7.952.594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44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12.786.996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12.786.996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45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77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04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6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5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DD7ADF-29A8-43D2-9BA4-BBEF076FD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07691"/>
              </p:ext>
            </p:extLst>
          </p:nvPr>
        </p:nvGraphicFramePr>
        <p:xfrm>
          <a:off x="386224" y="1589080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702500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857312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273164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35887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40237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18791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88246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7412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192203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610371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305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548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32.862.804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7.206.557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0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2.911.206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67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8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33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21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09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31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07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3.270.747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33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3.270.747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99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11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2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38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134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70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4.038.341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4.038.341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21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60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29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2.339.812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4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51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70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32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353407,5%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353407,5%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80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353407,5%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353407,5%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78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647544-EA6B-4CBC-813D-BD0330596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51094"/>
              </p:ext>
            </p:extLst>
          </p:nvPr>
        </p:nvGraphicFramePr>
        <p:xfrm>
          <a:off x="386224" y="1608883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697970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687710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578194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063901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7114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41370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50807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30989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299771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042143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635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584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3.573.534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79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1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29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52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88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0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38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15.389.832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15.389.832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15.389.832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15.389.832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96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90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72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18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90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83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1.500.355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24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97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41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13.341.013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13.341.013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98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208.756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31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09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91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06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2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21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09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1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9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D834E29-5DF7-4B50-ACDC-FF24E7EA7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56261"/>
              </p:ext>
            </p:extLst>
          </p:nvPr>
        </p:nvGraphicFramePr>
        <p:xfrm>
          <a:off x="386224" y="1591492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751516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75580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674548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17501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81232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42821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69447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23633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967951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848850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577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68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551.230.950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551.230.950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78.844.550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01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17.877.049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2.477.994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91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2.174.728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2.174.728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33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962190,0%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962190,0%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7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962190,0%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962190,0%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317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93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37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47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50.282.027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50.282.027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9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50.282.027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50.282.027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71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14.126.142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056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14.126.142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67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14.126.142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89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61.991.389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78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61.991.389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77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78.920.972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78.920.972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21.567.927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33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81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53.886.579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53.886.579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10.040.105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0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139.786.869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24.586.061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56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33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4.598.256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49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7.287.226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47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29.209.697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29.209.697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3.404.397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11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45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68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20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7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792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1D7A95-678C-41C3-BFD2-B99DE03A3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49775"/>
              </p:ext>
            </p:extLst>
          </p:nvPr>
        </p:nvGraphicFramePr>
        <p:xfrm>
          <a:off x="386224" y="1628800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860539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615686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36709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307932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23314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7958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86647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56105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56101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26520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017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268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77.960.897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77.960.897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8.669.593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6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2.225.719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13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2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42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46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1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85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45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15.979.102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2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15.979.102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03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2.491.264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95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2.491.264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26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2.491.264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82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4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08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5.149.559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93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765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26.046.550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09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892.141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63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9.042.911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4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78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80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68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47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11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8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15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B87B2A-CA11-483C-B98B-F1F4A5C84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23275"/>
              </p:ext>
            </p:extLst>
          </p:nvPr>
        </p:nvGraphicFramePr>
        <p:xfrm>
          <a:off x="406198" y="1608883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558779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30337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106343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827866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64561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91916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19575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96989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149208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37886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4570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52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65.330.840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65.330.840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9.358.107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77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2.347.057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541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38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1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46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845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40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63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5.657.692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05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08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5.614.431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5.614.431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33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2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43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22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5.640.034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82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5.640.034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2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2.026.819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91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655.639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499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17.172.046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4.993.481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8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23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686.653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02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950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39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00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00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4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5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42% </a:t>
            </a:r>
            <a:r>
              <a:rPr lang="es-CL" sz="1600" dirty="0"/>
              <a:t>del presupuesto inicial, se concentra en </a:t>
            </a:r>
            <a:r>
              <a:rPr lang="es-CL" sz="1600" b="1" dirty="0"/>
              <a:t>los SERVIU de las regiones de Valparaíso, Biobío y Metropolitana de Santiago </a:t>
            </a:r>
            <a:r>
              <a:rPr lang="es-CL" sz="1600" dirty="0"/>
              <a:t>(que representan a su vez el 9,23%, 12,79% y 20,28% respectivamente), los que al mes de FEBRERO alcanzaron niveles de ejecución de </a:t>
            </a:r>
            <a:r>
              <a:rPr lang="es-CL" sz="1600" b="1" dirty="0"/>
              <a:t>98,6%, 94,1% y 98,8% respectivamente</a:t>
            </a:r>
            <a:r>
              <a:rPr lang="es-CL" sz="1600" dirty="0"/>
              <a:t>, todos calculados respecto al presupuesto vigente.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Las mayores tasas de gastos se registraron en el </a:t>
            </a:r>
            <a:r>
              <a:rPr lang="es-CL" sz="1600" b="1" dirty="0"/>
              <a:t>programa Campamentos</a:t>
            </a:r>
            <a:r>
              <a:rPr lang="es-CL" sz="1600" dirty="0"/>
              <a:t> </a:t>
            </a:r>
            <a:r>
              <a:rPr lang="es-CL" sz="1600" b="1" dirty="0"/>
              <a:t>(99,6%) </a:t>
            </a:r>
            <a:r>
              <a:rPr lang="es-CL" sz="1600" dirty="0"/>
              <a:t>y en </a:t>
            </a:r>
            <a:r>
              <a:rPr lang="es-CL" sz="1600" b="1" dirty="0"/>
              <a:t>los SERVIU de las regiones de Valparaíso (98,6%) y RM (98,8%)</a:t>
            </a:r>
            <a:r>
              <a:rPr lang="es-CL" sz="1600" dirty="0"/>
              <a:t>.  Mientras que </a:t>
            </a:r>
            <a:r>
              <a:rPr lang="es-CL" sz="1600" b="1" dirty="0"/>
              <a:t>el SERVIU de la Araucanía </a:t>
            </a:r>
            <a:r>
              <a:rPr lang="es-CL" sz="1600" dirty="0"/>
              <a:t>es el que presenta la </a:t>
            </a:r>
            <a:r>
              <a:rPr lang="es-CL" sz="1600" b="1" dirty="0"/>
              <a:t>menor ejecución, con un gasto de 84,8%</a:t>
            </a:r>
            <a:r>
              <a:rPr lang="es-CL" sz="1600" dirty="0"/>
              <a:t>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Respecto a las disminuciones, los SERVIU que experimentaron las mayores rebajas fueron: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	 Serviu I, con $27.061 millones, afectando principalmente los subtítulos 32 “préstamos”, y 33 “transferencias de capital”.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   Serviu XII, con $10.399 millones, afectando principalmente el subtítulo 32 “préstamos”.  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   Serviu RM, con $10.325 millones, afectando principalmente el subtítulo 32 “préstamos”.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	Serviu IV, con $9.692 millones, afectando principalmente el subtítulo 32 “préstamos”.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	Serviu XV, con $7.044 millones, afectando principalmente los subtítulos 32 “préstamos”, y 31 “iniciativas de inversión”.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endParaRPr lang="es-CL" sz="1400" dirty="0"/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endParaRPr lang="es-CL" sz="1600" dirty="0"/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endParaRPr lang="es-CL" sz="1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0E8417E-3242-4F5E-9587-42A1299F1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94324"/>
              </p:ext>
            </p:extLst>
          </p:nvPr>
        </p:nvGraphicFramePr>
        <p:xfrm>
          <a:off x="413698" y="1628800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947279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251113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59591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54667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18046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9155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46619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23669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484978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615595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049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68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30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1.281.799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90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88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10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75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3.063.155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3.063.155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677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89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81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12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0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39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19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0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443851"/>
              </p:ext>
            </p:extLst>
          </p:nvPr>
        </p:nvGraphicFramePr>
        <p:xfrm>
          <a:off x="755576" y="2060848"/>
          <a:ext cx="73923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56FDC44-1E2E-4281-B6C8-5A9B5C2BE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308831"/>
              </p:ext>
            </p:extLst>
          </p:nvPr>
        </p:nvGraphicFramePr>
        <p:xfrm>
          <a:off x="683568" y="2018053"/>
          <a:ext cx="7704856" cy="371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67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43049"/>
              </p:ext>
            </p:extLst>
          </p:nvPr>
        </p:nvGraphicFramePr>
        <p:xfrm>
          <a:off x="827584" y="1916832"/>
          <a:ext cx="73448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77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175395"/>
              </p:ext>
            </p:extLst>
          </p:nvPr>
        </p:nvGraphicFramePr>
        <p:xfrm>
          <a:off x="683568" y="1916832"/>
          <a:ext cx="7632848" cy="345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62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D7F85E-5561-4E51-8582-718B9095C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93555"/>
              </p:ext>
            </p:extLst>
          </p:nvPr>
        </p:nvGraphicFramePr>
        <p:xfrm>
          <a:off x="386224" y="1724100"/>
          <a:ext cx="7543800" cy="245745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3379624883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32063300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72592225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77401619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21857416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78858109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79885641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31724591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4123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828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2.717.420.184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2.717.420.184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396.847.692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456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144.794.168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144.794.168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20.182.508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510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23.933.014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23.933.014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1.745.845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136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75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4581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712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1.821.235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5622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50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395.848.768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395.848.768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10.264.467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701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654.026.197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654.026.197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72.057.030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495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1.487.615.608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1.487.615.608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286.068.843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71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4.575.240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1B575E-C614-459F-8715-E7BDD7190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87976"/>
              </p:ext>
            </p:extLst>
          </p:nvPr>
        </p:nvGraphicFramePr>
        <p:xfrm>
          <a:off x="403618" y="1718035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658049204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685766258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69712720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3998983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00106384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41375592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212177056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266007672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629672863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02621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3980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251.624.928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251.624.928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32.597.799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20195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31.539.248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66447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990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22.955.389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22.955.389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9751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1.182.838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3269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95.480.052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96.440.492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9.452.891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5481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72.809.939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72.809.939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4.154.135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7913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51.720.119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51.720.119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10.154.184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5920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133.936.217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133.936.217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12.629.146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4670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210.606.648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210.606.648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24.762.787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8725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103.470.806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103.470.806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25.804.141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6756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205.099.100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204.138.660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-960.440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25.849.891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0583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355.277.703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355.277.703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74.039.957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5374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248.207.356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248.207.356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38.596.147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3106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166.869.420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166.869.420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29.971.435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79130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32.862.804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32.862.804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7.206.557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2742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55.169.176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55.169.176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3.573.534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6092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551.230.950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551.230.950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78.844.550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949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77.960.897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77.960.897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8.669.593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4271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65.330.840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65.330.840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9.358.107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5091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1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8926</Words>
  <Application>Microsoft Office PowerPoint</Application>
  <PresentationFormat>Presentación en pantalla (4:3)</PresentationFormat>
  <Paragraphs>5619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Andalus</vt:lpstr>
      <vt:lpstr>Arial</vt:lpstr>
      <vt:lpstr>Calibri</vt:lpstr>
      <vt:lpstr>Times New Roman</vt:lpstr>
      <vt:lpstr>Wingdings</vt:lpstr>
      <vt:lpstr>1_Tema de Office</vt:lpstr>
      <vt:lpstr>Tema de Office</vt:lpstr>
      <vt:lpstr>Imagen de mapa de bits</vt:lpstr>
      <vt:lpstr>EJECUCIÓN ACUMULADA DE GASTOS PRESUPUESTARIOS AL MES DE FEBRERO DE 2019 PARTIDA 18: MINISTERIO DEL VIVIENDA Y URBANISMO</vt:lpstr>
      <vt:lpstr>EJECUCIÓN ACUMULADA DE GASTOS A FEBRERO DE 2019  PARTIDA 18 MINISTERIO DE VIVIENDA Y URBANISMO</vt:lpstr>
      <vt:lpstr>EJECUCIÓN ACUMULADA DE GASTOS A FEBRERO DE 2019  PARTIDA 18 MINISTERIO DE VIVIENDA Y URBANISMO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FEBRERO DE 2019  PARTIDA 18 MINISTERIO DE VIVIENDA Y URBANISMO</vt:lpstr>
      <vt:lpstr>EJECUCIÓN ACUMULADA DE GASTOS A FEBRERO DE 2019  PARTIDA 18 RESUMEN POR CAPÍTULOS</vt:lpstr>
      <vt:lpstr>EJECUCIÓN ACUMULADA DE GASTOS A FEBRERO DE 2019  PARTIDA 18. CAPÍTULO 01. PROGRAMA 01: SUBSECRETARÍA DE VIVIENDA Y URBANISMO</vt:lpstr>
      <vt:lpstr>EJECUCIÓN ACUMULADA DE GASTOS A FEBRERO DE 2019  PARTIDA 18. CAPÍTULO 01. PROGRAMA 01: SUBSECRETARÍA DE VIVIENDA Y URBANISMO</vt:lpstr>
      <vt:lpstr>EJECUCIÓN ACUMULADA DE GASTOS A FEBRERO DE 2019  PARTIDA 18. CAPÍTULO 01. PROGRAMA 02: CAMPAMENTO</vt:lpstr>
      <vt:lpstr>EJECUCIÓN ACUMULADA DE GASTOS A FEBRERO DE 2019  PARTIDA 18. CAPÍTULO 01. PROGRAMA 04: RECUPERACIÓN DE BARRIOS</vt:lpstr>
      <vt:lpstr>EJECUCIÓN ACUMULADA DE GASTOS A FEBRERO DE 2019  PARTIDA 18. CAPÍTULO 02. PROGRAMA 01: PARQUE METROPOLITANO</vt:lpstr>
      <vt:lpstr>EJECUCIÓN ACUMULADA DE GASTOS A FEBRERO DE 2019  PARTIDA 18. CAPÍTULO 21. PROGRAMA 01: SERVIU I REGIÓN</vt:lpstr>
      <vt:lpstr>EJECUCIÓN ACUMULADA DE GASTOS A FEBRERO DE 2019  PARTIDA 18. CAPÍTULO 22. PROGRAMA 01: SERVIU II REGIÓN</vt:lpstr>
      <vt:lpstr>EJECUCIÓN ACUMULADA DE GASTOS A FEBRERO DE 2019  PARTIDA 18. CAPÍTULO 23. PROGRAMA 01: SERVIU III REGIÓN</vt:lpstr>
      <vt:lpstr>EJECUCIÓN ACUMULADA DE GASTOS A FEBRERO DE 2019  PARTIDA 18. CAPÍTULO 24. PROGRAMA 01: SERVIU IV REGIÓN</vt:lpstr>
      <vt:lpstr>EJECUCIÓN ACUMULADA DE GASTOS A FEBRERO DE 2019  PARTIDA 18. CAPÍTULO 25. PROGRAMA 01: SERVIU V REGIÓN</vt:lpstr>
      <vt:lpstr>EJECUCIÓN ACUMULADA DE GASTOS A FEBRERO DE 2019  PARTIDA 18. CAPÍTULO 26. PROGRAMA 01: SERVIU VI REGIÓN</vt:lpstr>
      <vt:lpstr>EJECUCIÓN ACUMULADA DE GASTOS A FEBRERO DE 2019  PARTIDA 18. CAPÍTULO 27. PROGRAMA 01: SERVIU VII REGIÓN</vt:lpstr>
      <vt:lpstr>EJECUCIÓN ACUMULADA DE GASTOS A FEBRERO DE 2019  PARTIDA 18. CAPÍTULO 28. PROGRAMA 01: SERVIU VIII REGIÓN</vt:lpstr>
      <vt:lpstr>EJECUCIÓN ACUMULADA DE GASTOS A FEBRERO DE 2019  PARTIDA 18. CAPÍTULO 29. PROGRAMA 01: SERVIU IX REGIÓN</vt:lpstr>
      <vt:lpstr>EJECUCIÓN ACUMULADA DE GASTOS A FEBRERO DE 2019  PARTIDA 18. CAPÍTULO 30. PROGRAMA 01: SERVIU X REGIÓN</vt:lpstr>
      <vt:lpstr>EJECUCIÓN ACUMULADA DE GASTOS A FEBRERO DE 2019  PARTIDA 18. CAPÍTULO 31. PROGRAMA 01: SERVIU XI REGIÓN</vt:lpstr>
      <vt:lpstr>EJECUCIÓN ACUMULADA DE GASTOS A FEBRERO DE 2019  PARTIDA 18. CAPÍTULO 32. PROGRAMA 01: SERVIU XII REGIÓN</vt:lpstr>
      <vt:lpstr>EJECUCIÓN ACUMULADA DE GASTOS A FEBRERO DE 2019  PARTIDA 18. CAPÍTULO 33. PROGRAMA 01: SERVIU REGIÓN METROPOLITANA</vt:lpstr>
      <vt:lpstr>EJECUCIÓN ACUMULADA DE GASTOS A FEBRERO DE 2019  PARTIDA 18. CAPÍTULO 34. PROGRAMA 01: SERVIU XIV REGIÓN</vt:lpstr>
      <vt:lpstr>EJECUCIÓN ACUMULADA DE GASTOS A FEBRERO DE 2019  PARTIDA 18. CAPÍTULO 35. PROGRAMA 01: SERVIU XV REGIÓN</vt:lpstr>
      <vt:lpstr>EJECUCIÓN ACUMULADA DE GASTOS A FEBRERO DE 2019  PARTIDA 18. CAPÍTULO 36. PROGRAMA 01: SERVIU XVI REGIÓN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291</cp:revision>
  <cp:lastPrinted>2018-09-03T11:38:07Z</cp:lastPrinted>
  <dcterms:created xsi:type="dcterms:W3CDTF">2016-06-23T13:38:47Z</dcterms:created>
  <dcterms:modified xsi:type="dcterms:W3CDTF">2019-05-30T16:19:13Z</dcterms:modified>
</cp:coreProperties>
</file>