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3"/>
  </p:notesMasterIdLst>
  <p:sldIdLst>
    <p:sldId id="257" r:id="rId8"/>
    <p:sldId id="258" r:id="rId9"/>
    <p:sldId id="270" r:id="rId10"/>
    <p:sldId id="271" r:id="rId11"/>
    <p:sldId id="269" r:id="rId12"/>
    <p:sldId id="259" r:id="rId13"/>
    <p:sldId id="268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17'!$C$25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17'!$D$25:$O$25</c:f>
              <c:numCache>
                <c:formatCode>0.0%</c:formatCode>
                <c:ptCount val="12"/>
                <c:pt idx="0">
                  <c:v>6.3729754754014642E-2</c:v>
                </c:pt>
                <c:pt idx="1">
                  <c:v>3.0341159002383804E-2</c:v>
                </c:pt>
                <c:pt idx="2">
                  <c:v>0.15620902261162789</c:v>
                </c:pt>
                <c:pt idx="3">
                  <c:v>3.0521034396795797E-2</c:v>
                </c:pt>
                <c:pt idx="4">
                  <c:v>3.1869234647421918E-2</c:v>
                </c:pt>
                <c:pt idx="5">
                  <c:v>6.3922951660619065E-2</c:v>
                </c:pt>
                <c:pt idx="6">
                  <c:v>3.2935317561226994E-2</c:v>
                </c:pt>
                <c:pt idx="7">
                  <c:v>3.6876803713242187E-2</c:v>
                </c:pt>
                <c:pt idx="8">
                  <c:v>5.7369225800277784E-2</c:v>
                </c:pt>
                <c:pt idx="9">
                  <c:v>4.5420929616919251E-2</c:v>
                </c:pt>
                <c:pt idx="10">
                  <c:v>3.4371504369268432E-2</c:v>
                </c:pt>
                <c:pt idx="11">
                  <c:v>0.10029167868265546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C-4881-A4CF-DB125E151AAC}"/>
            </c:ext>
          </c:extLst>
        </c:ser>
        <c:ser>
          <c:idx val="0"/>
          <c:order val="1"/>
          <c:tx>
            <c:strRef>
              <c:f>'Partida 17'!$C$26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17'!$D$26:$O$26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-6.4376318909534829E-3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EC-4881-A4CF-DB125E151AAC}"/>
            </c:ext>
          </c:extLst>
        </c:ser>
        <c:ser>
          <c:idx val="1"/>
          <c:order val="2"/>
          <c:tx>
            <c:strRef>
              <c:f>'Partida 17'!$C$27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17'!$D$27:$E$27</c:f>
              <c:numCache>
                <c:formatCode>0.0%</c:formatCode>
                <c:ptCount val="2"/>
                <c:pt idx="0">
                  <c:v>8.1199275365686191E-2</c:v>
                </c:pt>
                <c:pt idx="1">
                  <c:v>4.6722886442805762E-2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EC-4881-A4CF-DB125E151A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17'!$C$18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17'!$D$18:$O$18</c:f>
              <c:numCache>
                <c:formatCode>0.0%</c:formatCode>
                <c:ptCount val="12"/>
                <c:pt idx="0">
                  <c:v>6.3729754754014642E-2</c:v>
                </c:pt>
                <c:pt idx="1">
                  <c:v>9.3810528934121118E-2</c:v>
                </c:pt>
                <c:pt idx="2">
                  <c:v>0.24716977631173154</c:v>
                </c:pt>
                <c:pt idx="3">
                  <c:v>0.27735850698141179</c:v>
                </c:pt>
                <c:pt idx="4">
                  <c:v>0.30922774162883371</c:v>
                </c:pt>
                <c:pt idx="5">
                  <c:v>0.37195867599263638</c:v>
                </c:pt>
                <c:pt idx="6">
                  <c:v>0.40489399355386335</c:v>
                </c:pt>
                <c:pt idx="7">
                  <c:v>0.44177079726710555</c:v>
                </c:pt>
                <c:pt idx="8">
                  <c:v>0.49914002306738331</c:v>
                </c:pt>
                <c:pt idx="9">
                  <c:v>0.53780525103168508</c:v>
                </c:pt>
                <c:pt idx="10">
                  <c:v>0.57202582863497575</c:v>
                </c:pt>
                <c:pt idx="11">
                  <c:v>0.66850714632521224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9C-4007-962B-77E986188D35}"/>
            </c:ext>
          </c:extLst>
        </c:ser>
        <c:ser>
          <c:idx val="0"/>
          <c:order val="1"/>
          <c:tx>
            <c:strRef>
              <c:f>'Partida 17'!$C$19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17'!$D$19:$O$19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9C-4007-962B-77E986188D35}"/>
            </c:ext>
          </c:extLst>
        </c:ser>
        <c:ser>
          <c:idx val="1"/>
          <c:order val="2"/>
          <c:tx>
            <c:strRef>
              <c:f>'Partida 17'!$C$20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C9C-4007-962B-77E986188D35}"/>
              </c:ext>
            </c:extLst>
          </c:dPt>
          <c:dLbls>
            <c:dLbl>
              <c:idx val="0"/>
              <c:layout>
                <c:manualLayout>
                  <c:x val="-5.9603110358868699E-2"/>
                  <c:y val="-2.3373213639141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9C-4007-962B-77E986188D35}"/>
                </c:ext>
              </c:extLst>
            </c:dLbl>
            <c:dLbl>
              <c:idx val="1"/>
              <c:layout>
                <c:manualLayout>
                  <c:x val="1.24610591900311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9C-4007-962B-77E986188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17'!$D$20:$E$20</c:f>
              <c:numCache>
                <c:formatCode>0.0%</c:formatCode>
                <c:ptCount val="2"/>
                <c:pt idx="0">
                  <c:v>8.1199275365686191E-2</c:v>
                </c:pt>
                <c:pt idx="1">
                  <c:v>0.12792216180849195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9C-4007-962B-77E986188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78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74" y="4386682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03B359-71BD-47E0-9ACA-FD5D3FFCB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678778"/>
              </p:ext>
            </p:extLst>
          </p:nvPr>
        </p:nvGraphicFramePr>
        <p:xfrm>
          <a:off x="432650" y="1767989"/>
          <a:ext cx="8136904" cy="2518051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3553974813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3505145995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155572506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2690428337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447198656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71536591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341393900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4232785122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1147006164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1931469433"/>
                    </a:ext>
                  </a:extLst>
                </a:gridCol>
              </a:tblGrid>
              <a:tr h="1370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822659"/>
                  </a:ext>
                </a:extLst>
              </a:tr>
              <a:tr h="419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93994"/>
                  </a:ext>
                </a:extLst>
              </a:tr>
              <a:tr h="179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961611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555869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226.867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20478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7.327.250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7.327.250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442360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37501"/>
                  </a:ext>
                </a:extLst>
              </a:tr>
              <a:tr h="2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31205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37703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918603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377.292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377.292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736333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350.736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82358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27108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33442"/>
                  </a:ext>
                </a:extLst>
              </a:tr>
              <a:tr h="137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10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674" y="3246437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4B7765-0F5F-45CB-B957-BFAB34D69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76568"/>
              </p:ext>
            </p:extLst>
          </p:nvPr>
        </p:nvGraphicFramePr>
        <p:xfrm>
          <a:off x="400674" y="1772816"/>
          <a:ext cx="8210795" cy="1401611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3608131456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2560694702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2808832864"/>
                    </a:ext>
                  </a:extLst>
                </a:gridCol>
                <a:gridCol w="2523152">
                  <a:extLst>
                    <a:ext uri="{9D8B030D-6E8A-4147-A177-3AD203B41FA5}">
                      <a16:colId xmlns:a16="http://schemas.microsoft.com/office/drawing/2014/main" val="2922886994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4226574021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1826764983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1136822435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3295340122"/>
                    </a:ext>
                  </a:extLst>
                </a:gridCol>
                <a:gridCol w="686342">
                  <a:extLst>
                    <a:ext uri="{9D8B030D-6E8A-4147-A177-3AD203B41FA5}">
                      <a16:colId xmlns:a16="http://schemas.microsoft.com/office/drawing/2014/main" val="607190884"/>
                    </a:ext>
                  </a:extLst>
                </a:gridCol>
                <a:gridCol w="675091">
                  <a:extLst>
                    <a:ext uri="{9D8B030D-6E8A-4147-A177-3AD203B41FA5}">
                      <a16:colId xmlns:a16="http://schemas.microsoft.com/office/drawing/2014/main" val="671269069"/>
                    </a:ext>
                  </a:extLst>
                </a:gridCol>
              </a:tblGrid>
              <a:tr h="1350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057739"/>
                  </a:ext>
                </a:extLst>
              </a:tr>
              <a:tr h="4137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60132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609.973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42744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4.336.786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4.336.786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537.080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76445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603.870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04396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972331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858869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721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2" y="4818359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B7CB11-DF43-4E6A-9F7A-CF2931F19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73645"/>
              </p:ext>
            </p:extLst>
          </p:nvPr>
        </p:nvGraphicFramePr>
        <p:xfrm>
          <a:off x="388082" y="1658647"/>
          <a:ext cx="8190114" cy="3043626"/>
        </p:xfrm>
        <a:graphic>
          <a:graphicData uri="http://schemas.openxmlformats.org/drawingml/2006/table">
            <a:tbl>
              <a:tblPr/>
              <a:tblGrid>
                <a:gridCol w="751953">
                  <a:extLst>
                    <a:ext uri="{9D8B030D-6E8A-4147-A177-3AD203B41FA5}">
                      <a16:colId xmlns:a16="http://schemas.microsoft.com/office/drawing/2014/main" val="1847073147"/>
                    </a:ext>
                  </a:extLst>
                </a:gridCol>
                <a:gridCol w="277774">
                  <a:extLst>
                    <a:ext uri="{9D8B030D-6E8A-4147-A177-3AD203B41FA5}">
                      <a16:colId xmlns:a16="http://schemas.microsoft.com/office/drawing/2014/main" val="1069122169"/>
                    </a:ext>
                  </a:extLst>
                </a:gridCol>
                <a:gridCol w="277774">
                  <a:extLst>
                    <a:ext uri="{9D8B030D-6E8A-4147-A177-3AD203B41FA5}">
                      <a16:colId xmlns:a16="http://schemas.microsoft.com/office/drawing/2014/main" val="3787346380"/>
                    </a:ext>
                  </a:extLst>
                </a:gridCol>
                <a:gridCol w="2516797">
                  <a:extLst>
                    <a:ext uri="{9D8B030D-6E8A-4147-A177-3AD203B41FA5}">
                      <a16:colId xmlns:a16="http://schemas.microsoft.com/office/drawing/2014/main" val="2533406629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3379168523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4269855193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3791206035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970282818"/>
                    </a:ext>
                  </a:extLst>
                </a:gridCol>
                <a:gridCol w="684614">
                  <a:extLst>
                    <a:ext uri="{9D8B030D-6E8A-4147-A177-3AD203B41FA5}">
                      <a16:colId xmlns:a16="http://schemas.microsoft.com/office/drawing/2014/main" val="1876647032"/>
                    </a:ext>
                  </a:extLst>
                </a:gridCol>
                <a:gridCol w="673390">
                  <a:extLst>
                    <a:ext uri="{9D8B030D-6E8A-4147-A177-3AD203B41FA5}">
                      <a16:colId xmlns:a16="http://schemas.microsoft.com/office/drawing/2014/main" val="3543170206"/>
                    </a:ext>
                  </a:extLst>
                </a:gridCol>
              </a:tblGrid>
              <a:tr h="1360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152452"/>
                  </a:ext>
                </a:extLst>
              </a:tr>
              <a:tr h="4165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107988"/>
                  </a:ext>
                </a:extLst>
              </a:tr>
              <a:tr h="178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2.488.817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755135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5.380.894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5.380.894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53912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514720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858.832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939234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858.832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66793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2.913.096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2.913.096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085124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Cierre Faenas  y Gestión Ambiental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1.788.695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1.788.695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62672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1.629.318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8375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6641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Depósitos de Relaves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09051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88748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27801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9119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94176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21620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288.192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288.192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186135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1062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648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50750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B6002C-F60F-46BA-98C9-9733E591E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040322"/>
              </p:ext>
            </p:extLst>
          </p:nvPr>
        </p:nvGraphicFramePr>
        <p:xfrm>
          <a:off x="414338" y="1681990"/>
          <a:ext cx="8136904" cy="1728193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1616387105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147328186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917852799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526710673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44807385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123798690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937584435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294474501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1495150363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3279745999"/>
                    </a:ext>
                  </a:extLst>
                </a:gridCol>
              </a:tblGrid>
              <a:tr h="1396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14110"/>
                  </a:ext>
                </a:extLst>
              </a:tr>
              <a:tr h="4276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99927"/>
                  </a:ext>
                </a:extLst>
              </a:tr>
              <a:tr h="183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522.838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817051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2.060.997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2.060.997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266.504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449680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89611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833477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61371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015337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03667"/>
                  </a:ext>
                </a:extLst>
              </a:tr>
              <a:tr h="13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1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84984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FBFB74-6591-45B4-804A-1592E9132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996453"/>
              </p:ext>
            </p:extLst>
          </p:nvPr>
        </p:nvGraphicFramePr>
        <p:xfrm>
          <a:off x="414338" y="1628800"/>
          <a:ext cx="8210798" cy="1553802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2012869819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257340301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1903894975"/>
                    </a:ext>
                  </a:extLst>
                </a:gridCol>
                <a:gridCol w="2523153">
                  <a:extLst>
                    <a:ext uri="{9D8B030D-6E8A-4147-A177-3AD203B41FA5}">
                      <a16:colId xmlns:a16="http://schemas.microsoft.com/office/drawing/2014/main" val="2862755899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3387043807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589250607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3935838005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1452419939"/>
                    </a:ext>
                  </a:extLst>
                </a:gridCol>
                <a:gridCol w="686343">
                  <a:extLst>
                    <a:ext uri="{9D8B030D-6E8A-4147-A177-3AD203B41FA5}">
                      <a16:colId xmlns:a16="http://schemas.microsoft.com/office/drawing/2014/main" val="1990806332"/>
                    </a:ext>
                  </a:extLst>
                </a:gridCol>
                <a:gridCol w="675092">
                  <a:extLst>
                    <a:ext uri="{9D8B030D-6E8A-4147-A177-3AD203B41FA5}">
                      <a16:colId xmlns:a16="http://schemas.microsoft.com/office/drawing/2014/main" val="2598362609"/>
                    </a:ext>
                  </a:extLst>
                </a:gridCol>
              </a:tblGrid>
              <a:tr h="1365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54512"/>
                  </a:ext>
                </a:extLst>
              </a:tr>
              <a:tr h="4183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59397"/>
                  </a:ext>
                </a:extLst>
              </a:tr>
              <a:tr h="1792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845.041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064290"/>
                  </a:ext>
                </a:extLst>
              </a:tr>
              <a:tr h="13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2.941.141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410.897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086724"/>
                  </a:ext>
                </a:extLst>
              </a:tr>
              <a:tr h="13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1.235.674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1.235.674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705643"/>
                  </a:ext>
                </a:extLst>
              </a:tr>
              <a:tr h="13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79226"/>
                  </a:ext>
                </a:extLst>
              </a:tr>
              <a:tr h="13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859953"/>
                  </a:ext>
                </a:extLst>
              </a:tr>
              <a:tr h="13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56255"/>
                  </a:ext>
                </a:extLst>
              </a:tr>
              <a:tr h="13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2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242" y="362374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C3E699-0B8D-4351-A33A-277958A89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308120"/>
              </p:ext>
            </p:extLst>
          </p:nvPr>
        </p:nvGraphicFramePr>
        <p:xfrm>
          <a:off x="405242" y="1685952"/>
          <a:ext cx="8204284" cy="1839851"/>
        </p:xfrm>
        <a:graphic>
          <a:graphicData uri="http://schemas.openxmlformats.org/drawingml/2006/table">
            <a:tbl>
              <a:tblPr/>
              <a:tblGrid>
                <a:gridCol w="753254">
                  <a:extLst>
                    <a:ext uri="{9D8B030D-6E8A-4147-A177-3AD203B41FA5}">
                      <a16:colId xmlns:a16="http://schemas.microsoft.com/office/drawing/2014/main" val="3033710173"/>
                    </a:ext>
                  </a:extLst>
                </a:gridCol>
                <a:gridCol w="278254">
                  <a:extLst>
                    <a:ext uri="{9D8B030D-6E8A-4147-A177-3AD203B41FA5}">
                      <a16:colId xmlns:a16="http://schemas.microsoft.com/office/drawing/2014/main" val="3435192130"/>
                    </a:ext>
                  </a:extLst>
                </a:gridCol>
                <a:gridCol w="278254">
                  <a:extLst>
                    <a:ext uri="{9D8B030D-6E8A-4147-A177-3AD203B41FA5}">
                      <a16:colId xmlns:a16="http://schemas.microsoft.com/office/drawing/2014/main" val="1646521010"/>
                    </a:ext>
                  </a:extLst>
                </a:gridCol>
                <a:gridCol w="2521152">
                  <a:extLst>
                    <a:ext uri="{9D8B030D-6E8A-4147-A177-3AD203B41FA5}">
                      <a16:colId xmlns:a16="http://schemas.microsoft.com/office/drawing/2014/main" val="2785417507"/>
                    </a:ext>
                  </a:extLst>
                </a:gridCol>
                <a:gridCol w="753254">
                  <a:extLst>
                    <a:ext uri="{9D8B030D-6E8A-4147-A177-3AD203B41FA5}">
                      <a16:colId xmlns:a16="http://schemas.microsoft.com/office/drawing/2014/main" val="2189953429"/>
                    </a:ext>
                  </a:extLst>
                </a:gridCol>
                <a:gridCol w="753254">
                  <a:extLst>
                    <a:ext uri="{9D8B030D-6E8A-4147-A177-3AD203B41FA5}">
                      <a16:colId xmlns:a16="http://schemas.microsoft.com/office/drawing/2014/main" val="935917863"/>
                    </a:ext>
                  </a:extLst>
                </a:gridCol>
                <a:gridCol w="753254">
                  <a:extLst>
                    <a:ext uri="{9D8B030D-6E8A-4147-A177-3AD203B41FA5}">
                      <a16:colId xmlns:a16="http://schemas.microsoft.com/office/drawing/2014/main" val="1200691066"/>
                    </a:ext>
                  </a:extLst>
                </a:gridCol>
                <a:gridCol w="753254">
                  <a:extLst>
                    <a:ext uri="{9D8B030D-6E8A-4147-A177-3AD203B41FA5}">
                      <a16:colId xmlns:a16="http://schemas.microsoft.com/office/drawing/2014/main" val="4005663165"/>
                    </a:ext>
                  </a:extLst>
                </a:gridCol>
                <a:gridCol w="685798">
                  <a:extLst>
                    <a:ext uri="{9D8B030D-6E8A-4147-A177-3AD203B41FA5}">
                      <a16:colId xmlns:a16="http://schemas.microsoft.com/office/drawing/2014/main" val="372951902"/>
                    </a:ext>
                  </a:extLst>
                </a:gridCol>
                <a:gridCol w="674556">
                  <a:extLst>
                    <a:ext uri="{9D8B030D-6E8A-4147-A177-3AD203B41FA5}">
                      <a16:colId xmlns:a16="http://schemas.microsoft.com/office/drawing/2014/main" val="265999974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24738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0614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727.360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35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4.122.038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4.122.038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586.395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548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386.940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583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9238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162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944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9852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281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01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acumulada al mes de FEBRERO 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$49.890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97% respecto de la ley 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Programa  Capacitación y Transferencia Tecnológica Pequeña Minería Artesanal”, con recursos aprobados por $2.075 millones, presenta un 100% de gasto.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Transferencia para </a:t>
            </a:r>
            <a:r>
              <a:rPr lang="es-CL" sz="1400" b="1" dirty="0">
                <a:solidFill>
                  <a:prstClr val="black"/>
                </a:solidFill>
              </a:rPr>
              <a:t>ENAMI</a:t>
            </a:r>
            <a:r>
              <a:rPr lang="es-CL" sz="1400" dirty="0">
                <a:solidFill>
                  <a:prstClr val="black"/>
                </a:solidFill>
              </a:rPr>
              <a:t> se encuentra ejecutada en un 100% en el Programa de Fomento de la Pequeña y Mediana Minería, por $5.200 millones</a:t>
            </a:r>
            <a:r>
              <a:rPr lang="es-CL" sz="1600" dirty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825068"/>
              </p:ext>
            </p:extLst>
          </p:nvPr>
        </p:nvGraphicFramePr>
        <p:xfrm>
          <a:off x="1528763" y="3501008"/>
          <a:ext cx="6086475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Hoja de cálculo" r:id="rId4" imgW="6086543" imgH="1552485" progId="Excel.Sheet.12">
                  <p:embed/>
                </p:oleObj>
              </mc:Choice>
              <mc:Fallback>
                <p:oleObj name="Hoja de cálculo" r:id="rId4" imgW="6086543" imgH="15524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8763" y="3501008"/>
                        <a:ext cx="6086475" cy="155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313123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54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493096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41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454423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901402"/>
              </p:ext>
            </p:extLst>
          </p:nvPr>
        </p:nvGraphicFramePr>
        <p:xfrm>
          <a:off x="827584" y="1556792"/>
          <a:ext cx="7344816" cy="3691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589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45675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930047"/>
              </p:ext>
            </p:extLst>
          </p:nvPr>
        </p:nvGraphicFramePr>
        <p:xfrm>
          <a:off x="827584" y="1556793"/>
          <a:ext cx="7416824" cy="371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80" y="3636691"/>
            <a:ext cx="7758063" cy="21742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386210-2695-4638-AF2E-9BA1668AC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368"/>
              </p:ext>
            </p:extLst>
          </p:nvPr>
        </p:nvGraphicFramePr>
        <p:xfrm>
          <a:off x="425280" y="1724100"/>
          <a:ext cx="8157593" cy="1847850"/>
        </p:xfrm>
        <a:graphic>
          <a:graphicData uri="http://schemas.openxmlformats.org/drawingml/2006/table">
            <a:tbl>
              <a:tblPr/>
              <a:tblGrid>
                <a:gridCol w="859369">
                  <a:extLst>
                    <a:ext uri="{9D8B030D-6E8A-4147-A177-3AD203B41FA5}">
                      <a16:colId xmlns:a16="http://schemas.microsoft.com/office/drawing/2014/main" val="3553735228"/>
                    </a:ext>
                  </a:extLst>
                </a:gridCol>
                <a:gridCol w="2295926">
                  <a:extLst>
                    <a:ext uri="{9D8B030D-6E8A-4147-A177-3AD203B41FA5}">
                      <a16:colId xmlns:a16="http://schemas.microsoft.com/office/drawing/2014/main" val="56156707"/>
                    </a:ext>
                  </a:extLst>
                </a:gridCol>
                <a:gridCol w="859369">
                  <a:extLst>
                    <a:ext uri="{9D8B030D-6E8A-4147-A177-3AD203B41FA5}">
                      <a16:colId xmlns:a16="http://schemas.microsoft.com/office/drawing/2014/main" val="3822700303"/>
                    </a:ext>
                  </a:extLst>
                </a:gridCol>
                <a:gridCol w="859369">
                  <a:extLst>
                    <a:ext uri="{9D8B030D-6E8A-4147-A177-3AD203B41FA5}">
                      <a16:colId xmlns:a16="http://schemas.microsoft.com/office/drawing/2014/main" val="500028230"/>
                    </a:ext>
                  </a:extLst>
                </a:gridCol>
                <a:gridCol w="859369">
                  <a:extLst>
                    <a:ext uri="{9D8B030D-6E8A-4147-A177-3AD203B41FA5}">
                      <a16:colId xmlns:a16="http://schemas.microsoft.com/office/drawing/2014/main" val="1910992884"/>
                    </a:ext>
                  </a:extLst>
                </a:gridCol>
                <a:gridCol w="859369">
                  <a:extLst>
                    <a:ext uri="{9D8B030D-6E8A-4147-A177-3AD203B41FA5}">
                      <a16:colId xmlns:a16="http://schemas.microsoft.com/office/drawing/2014/main" val="3313428403"/>
                    </a:ext>
                  </a:extLst>
                </a:gridCol>
                <a:gridCol w="782411">
                  <a:extLst>
                    <a:ext uri="{9D8B030D-6E8A-4147-A177-3AD203B41FA5}">
                      <a16:colId xmlns:a16="http://schemas.microsoft.com/office/drawing/2014/main" val="761802213"/>
                    </a:ext>
                  </a:extLst>
                </a:gridCol>
                <a:gridCol w="782411">
                  <a:extLst>
                    <a:ext uri="{9D8B030D-6E8A-4147-A177-3AD203B41FA5}">
                      <a16:colId xmlns:a16="http://schemas.microsoft.com/office/drawing/2014/main" val="170787833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63392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522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48.418.905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48.418.905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156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649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3053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225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15.652.635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25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0529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4175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95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4228052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B88B64-4F31-4FEF-94A8-8FD0ECB4C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987562"/>
              </p:ext>
            </p:extLst>
          </p:nvPr>
        </p:nvGraphicFramePr>
        <p:xfrm>
          <a:off x="428082" y="1700808"/>
          <a:ext cx="8136899" cy="2498050"/>
        </p:xfrm>
        <a:graphic>
          <a:graphicData uri="http://schemas.openxmlformats.org/drawingml/2006/table">
            <a:tbl>
              <a:tblPr/>
              <a:tblGrid>
                <a:gridCol w="306706">
                  <a:extLst>
                    <a:ext uri="{9D8B030D-6E8A-4147-A177-3AD203B41FA5}">
                      <a16:colId xmlns:a16="http://schemas.microsoft.com/office/drawing/2014/main" val="3158229323"/>
                    </a:ext>
                  </a:extLst>
                </a:gridCol>
                <a:gridCol w="306706">
                  <a:extLst>
                    <a:ext uri="{9D8B030D-6E8A-4147-A177-3AD203B41FA5}">
                      <a16:colId xmlns:a16="http://schemas.microsoft.com/office/drawing/2014/main" val="658668812"/>
                    </a:ext>
                  </a:extLst>
                </a:gridCol>
                <a:gridCol w="2751151">
                  <a:extLst>
                    <a:ext uri="{9D8B030D-6E8A-4147-A177-3AD203B41FA5}">
                      <a16:colId xmlns:a16="http://schemas.microsoft.com/office/drawing/2014/main" val="1576956382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3694998090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147767643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4249358872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1795707302"/>
                    </a:ext>
                  </a:extLst>
                </a:gridCol>
                <a:gridCol w="748362">
                  <a:extLst>
                    <a:ext uri="{9D8B030D-6E8A-4147-A177-3AD203B41FA5}">
                      <a16:colId xmlns:a16="http://schemas.microsoft.com/office/drawing/2014/main" val="2505275986"/>
                    </a:ext>
                  </a:extLst>
                </a:gridCol>
                <a:gridCol w="736094">
                  <a:extLst>
                    <a:ext uri="{9D8B030D-6E8A-4147-A177-3AD203B41FA5}">
                      <a16:colId xmlns:a16="http://schemas.microsoft.com/office/drawing/2014/main" val="3803949402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630969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33028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14.753.575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14.753.575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999.822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486"/>
                  </a:ext>
                </a:extLst>
              </a:tr>
              <a:tr h="24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870.747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0065"/>
                  </a:ext>
                </a:extLst>
              </a:tr>
              <a:tr h="19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129.075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232284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609.973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61874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28.612.441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28.612.441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4.584.056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6793"/>
                  </a:ext>
                </a:extLst>
              </a:tr>
              <a:tr h="205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2.488.817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930755"/>
                  </a:ext>
                </a:extLst>
              </a:tr>
              <a:tr h="23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522.838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917359"/>
                  </a:ext>
                </a:extLst>
              </a:tr>
              <a:tr h="24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845.041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96890"/>
                  </a:ext>
                </a:extLst>
              </a:tr>
              <a:tr h="258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727.360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801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938" y="4670845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BFEAF9-C2AE-49A0-8341-86657AE96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49110"/>
              </p:ext>
            </p:extLst>
          </p:nvPr>
        </p:nvGraphicFramePr>
        <p:xfrm>
          <a:off x="402938" y="1628800"/>
          <a:ext cx="8136904" cy="2948920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2125514417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3796286813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894265880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1511795959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562359743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860436969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96264588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953235710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4184877793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1625609898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5934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1926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870.747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4549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4.610.626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4.610.626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126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1.889.812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1.889.812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9529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9427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747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6072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3214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6082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893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73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358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3914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181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465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68.446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86240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6663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465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1989</Words>
  <Application>Microsoft Office PowerPoint</Application>
  <PresentationFormat>Presentación en pantalla (4:3)</PresentationFormat>
  <Paragraphs>1088</Paragraphs>
  <Slides>15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Calibri</vt:lpstr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</vt:lpstr>
      <vt:lpstr>EJECUCIÓN ACUMULADA DE GASTOS PRESUPUESTARIOS AL MES DE FEBRERO DE 2019 PARTIDA 17: MINISTERIO DE MINERÍA</vt:lpstr>
      <vt:lpstr>EJECUCIÓN ACUMULADA DE GASTOS A FEBRERO DE 2019  PARTIDA 17 MINISTERIO DE MINERÍA</vt:lpstr>
      <vt:lpstr>EJECUCIÓN ACUMULADA DE GASTOS A FEBRERO DE 2019  PARTIDA 17 MINISTERIO DE MINERÍA</vt:lpstr>
      <vt:lpstr>EJECUCIÓN ACUMULADA DE GASTOS A FEBRERO DE 2019  PARTIDA 17 MINISTERIO DE MINERÍA</vt:lpstr>
      <vt:lpstr>EJECUCIÓN ACUMULADA DE GASTOS A FEBRERO DE 2019  PARTIDA 17 MINISTERIO DE MINERÍA</vt:lpstr>
      <vt:lpstr>EJECUCIÓN ACUMULADA DE GASTOS A FEBRERO DE 2019  PARTIDA 17 MINISTERIO DE MINERÍA</vt:lpstr>
      <vt:lpstr>EJECUCIÓN ACUMULADA DE GASTOS A FEBRERO DE 2019  PARTIDA 17 MINISTERIO DE MINERÍA</vt:lpstr>
      <vt:lpstr>EJECUCIÓN ACUMULADA DE GASTOS A FEBRERO DE 2019  PARTIDA 17 RESUMEN POR CAPÍTULOS</vt:lpstr>
      <vt:lpstr>EJECUCIÓN ACUMULADA DE GASTOS A FEBRERO DE 2019  PARTIDA 01. CAPÍTULO 01. PROGRAMA 01:  SECRETARÍA Y ADMINISTRACIÓN GENERAL</vt:lpstr>
      <vt:lpstr>EJECUCIÓN ACUMULADA DE GASTOS A FEBRERO DE 2019  PARTIDA 01. CAPÍTULO 01. PROGRAMA 02:  FOMENTO DE LA PEQUEÑA Y MEDIANA MINERÍA</vt:lpstr>
      <vt:lpstr>EJECUCIÓN ACUMULADA DE GASTOS A FEBRERO DE 2019  PARTIDA 01. CAPÍTULO 02. PROGRAMA 01:  COMISIÓN CHILENA DEL COBRE</vt:lpstr>
      <vt:lpstr>EJECUCIÓN ACUMULADA DE GASTOS A FEBRERO DE 2019  PARTIDA 01. CAPÍTULO 03. PROGRAMA 01:  SERVICIO NACIONAL DE GEOLOGÍA Y MINERÍA</vt:lpstr>
      <vt:lpstr>EJECUCIÓN ACUMULADA DE GASTOS A FEBRERO DE 2019  PARTIDA 01. CAPÍTULO 03. PROGRAMA 02:  RED NACIONAL DE VIGILANCIA VOLCÁNICA</vt:lpstr>
      <vt:lpstr>EJECUCIÓN ACUMULADA DE GASTOS A FEBRERO DE 2019  PARTIDA 01. CAPÍTULO 03. PROGRAMA 03:  PLAN NACIONAL DE GEOLOGÍA</vt:lpstr>
      <vt:lpstr>EJECUCIÓN ACUMULADA DE GASTOS A FEBRERO DE 2019  PARTIDA 01. CAPÍTULO 03. PROGRAMA 04:  PROGRAMA DE SEGURIDAD MINERA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Presupuesto</cp:lastModifiedBy>
  <cp:revision>52</cp:revision>
  <cp:lastPrinted>2016-08-01T14:48:41Z</cp:lastPrinted>
  <dcterms:created xsi:type="dcterms:W3CDTF">2016-08-01T14:34:00Z</dcterms:created>
  <dcterms:modified xsi:type="dcterms:W3CDTF">2019-04-29T13:00:46Z</dcterms:modified>
</cp:coreProperties>
</file>