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3"/>
  </p:notesMasterIdLst>
  <p:handoutMasterIdLst>
    <p:handoutMasterId r:id="rId44"/>
  </p:handoutMasterIdLst>
  <p:sldIdLst>
    <p:sldId id="256" r:id="rId14"/>
    <p:sldId id="298" r:id="rId15"/>
    <p:sldId id="299" r:id="rId16"/>
    <p:sldId id="331" r:id="rId17"/>
    <p:sldId id="329" r:id="rId18"/>
    <p:sldId id="330" r:id="rId19"/>
    <p:sldId id="322" r:id="rId20"/>
    <p:sldId id="328" r:id="rId21"/>
    <p:sldId id="264" r:id="rId22"/>
    <p:sldId id="263" r:id="rId23"/>
    <p:sldId id="301" r:id="rId24"/>
    <p:sldId id="321" r:id="rId25"/>
    <p:sldId id="265" r:id="rId26"/>
    <p:sldId id="323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0" r:id="rId35"/>
    <p:sldId id="311" r:id="rId36"/>
    <p:sldId id="312" r:id="rId37"/>
    <p:sldId id="313" r:id="rId38"/>
    <p:sldId id="314" r:id="rId39"/>
    <p:sldId id="315" r:id="rId40"/>
    <p:sldId id="317" r:id="rId41"/>
    <p:sldId id="318" r:id="rId4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04-06-2019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04-06-2019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04-06-2019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04-06-2019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04-06-2019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04-06-2019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04-06-2019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04-06-2019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04-06-2019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04-06-2019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04-06-2019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04-06-2019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04-06-2019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04-06-2019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04-06-2019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04-06-2019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04-06-2019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04-06-2019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04-06-2019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04-06-2019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04-06-2019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04-06-2019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04-06-2019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04-06-2019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04-06-2019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04-06-2019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3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8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9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0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FEBRERO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16: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marzo 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22108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2D696F1-AB0C-4144-8CFF-8606F138D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29762"/>
              </p:ext>
            </p:extLst>
          </p:nvPr>
        </p:nvGraphicFramePr>
        <p:xfrm>
          <a:off x="414338" y="1628800"/>
          <a:ext cx="8272462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8" name="Worksheet" r:id="rId4" imgW="8534400" imgH="2524035" progId="Excel.Sheet.8">
                  <p:embed/>
                </p:oleObj>
              </mc:Choice>
              <mc:Fallback>
                <p:oleObj name="Worksheet" r:id="rId4" imgW="8534400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72462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514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38948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1386BD7-CA00-4AA4-ADE0-BBEF0BA51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121251"/>
              </p:ext>
            </p:extLst>
          </p:nvPr>
        </p:nvGraphicFramePr>
        <p:xfrm>
          <a:off x="414338" y="1700808"/>
          <a:ext cx="821079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0" name="Worksheet" r:id="rId4" imgW="7886700" imgH="2924085" progId="Excel.Sheet.8">
                  <p:embed/>
                </p:oleObj>
              </mc:Choice>
              <mc:Fallback>
                <p:oleObj name="Worksheet" r:id="rId4" imgW="78867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2 de 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4A1A9AA-9270-4995-98FA-506086161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890996"/>
              </p:ext>
            </p:extLst>
          </p:nvPr>
        </p:nvGraphicFramePr>
        <p:xfrm>
          <a:off x="414337" y="1595611"/>
          <a:ext cx="8210799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3" name="Worksheet" r:id="rId4" imgW="7886700" imgH="3057525" progId="Excel.Sheet.8">
                  <p:embed/>
                </p:oleObj>
              </mc:Choice>
              <mc:Fallback>
                <p:oleObj name="Worksheet" r:id="rId4" imgW="7886700" imgH="3057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595611"/>
                        <a:ext cx="8210799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F7FC898-A4A3-4CEB-AD5D-CB867C331D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668183"/>
              </p:ext>
            </p:extLst>
          </p:nvPr>
        </p:nvGraphicFramePr>
        <p:xfrm>
          <a:off x="414338" y="1590675"/>
          <a:ext cx="8201486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3" name="Worksheet" r:id="rId3" imgW="7591357" imgH="3676740" progId="Excel.Sheet.8">
                  <p:embed/>
                </p:oleObj>
              </mc:Choice>
              <mc:Fallback>
                <p:oleObj name="Worksheet" r:id="rId3" imgW="75913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90675"/>
                        <a:ext cx="8201486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37170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2C1051C-6F51-4535-9730-194C39799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294351"/>
              </p:ext>
            </p:extLst>
          </p:nvPr>
        </p:nvGraphicFramePr>
        <p:xfrm>
          <a:off x="414338" y="1606674"/>
          <a:ext cx="8201486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6" name="Worksheet" r:id="rId3" imgW="7591357" imgH="2038260" progId="Excel.Sheet.8">
                  <p:embed/>
                </p:oleObj>
              </mc:Choice>
              <mc:Fallback>
                <p:oleObj name="Worksheet" r:id="rId3" imgW="7591357" imgH="20382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06674"/>
                        <a:ext cx="8201486" cy="20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58709" y="5445224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A31F3E4-8E1E-4307-9CEE-B55CB88C6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51777"/>
              </p:ext>
            </p:extLst>
          </p:nvPr>
        </p:nvGraphicFramePr>
        <p:xfrm>
          <a:off x="414337" y="1687041"/>
          <a:ext cx="8272463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6" name="Worksheet" r:id="rId3" imgW="8515485" imgH="3686175" progId="Excel.Sheet.8">
                  <p:embed/>
                </p:oleObj>
              </mc:Choice>
              <mc:Fallback>
                <p:oleObj name="Worksheet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87041"/>
                        <a:ext cx="8272463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653136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59A5835-1ED3-42FB-BAFA-756C655CC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844766"/>
              </p:ext>
            </p:extLst>
          </p:nvPr>
        </p:nvGraphicFramePr>
        <p:xfrm>
          <a:off x="386223" y="1700808"/>
          <a:ext cx="8238913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" name="Worksheet" r:id="rId3" imgW="8515485" imgH="2905215" progId="Excel.Sheet.8">
                  <p:embed/>
                </p:oleObj>
              </mc:Choice>
              <mc:Fallback>
                <p:oleObj name="Worksheet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3" y="1700808"/>
                        <a:ext cx="8238913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375FB94-9E02-49DB-878F-E67504732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485068"/>
              </p:ext>
            </p:extLst>
          </p:nvPr>
        </p:nvGraphicFramePr>
        <p:xfrm>
          <a:off x="414338" y="1581497"/>
          <a:ext cx="820148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" name="Worksheet" r:id="rId3" imgW="7572443" imgH="4295685" progId="Excel.Sheet.8">
                  <p:embed/>
                </p:oleObj>
              </mc:Choice>
              <mc:Fallback>
                <p:oleObj name="Worksheet" r:id="rId3" imgW="7572443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81497"/>
                        <a:ext cx="8201485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D67AFC5-7ED2-464B-BC51-D7A765E3B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876281"/>
              </p:ext>
            </p:extLst>
          </p:nvPr>
        </p:nvGraphicFramePr>
        <p:xfrm>
          <a:off x="414338" y="1575395"/>
          <a:ext cx="8210797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1" name="Worksheet" r:id="rId3" imgW="7572443" imgH="4734015" progId="Excel.Sheet.8">
                  <p:embed/>
                </p:oleObj>
              </mc:Choice>
              <mc:Fallback>
                <p:oleObj name="Worksheet" r:id="rId3" imgW="7572443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75395"/>
                        <a:ext cx="8210797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7C89915-8BB5-47F9-9016-F2A9277CB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238388"/>
              </p:ext>
            </p:extLst>
          </p:nvPr>
        </p:nvGraphicFramePr>
        <p:xfrm>
          <a:off x="414338" y="1695425"/>
          <a:ext cx="8201486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4" name="Worksheet" r:id="rId3" imgW="7743757" imgH="3533865" progId="Excel.Sheet.8">
                  <p:embed/>
                </p:oleObj>
              </mc:Choice>
              <mc:Fallback>
                <p:oleObj name="Worksheet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95425"/>
                        <a:ext cx="8201486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El presupuesto vigente de la Partida 16 Ministerio de Salud alcanza a $9.059.970 millones. </a:t>
            </a:r>
            <a:r>
              <a:rPr lang="es-CL" sz="1600" b="1" dirty="0"/>
              <a:t>La ejecución acumulada </a:t>
            </a:r>
            <a:r>
              <a:rPr lang="es-CL" sz="1600" dirty="0"/>
              <a:t>finalizó en $1.726.954 millones, equivalentes a un 19% del Presupuesto Vigente.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 los </a:t>
            </a:r>
            <a:r>
              <a:rPr lang="es-CL" sz="1600" b="1" dirty="0">
                <a:latin typeface="+mn-lt"/>
              </a:rPr>
              <a:t>Servicios de Salud, Hospitales y Programa de Contingencias Operacionales</a:t>
            </a:r>
            <a:r>
              <a:rPr lang="es-CL" sz="1600" dirty="0">
                <a:latin typeface="+mn-lt"/>
              </a:rPr>
              <a:t>, alcanzaron 21%, con un gasto total de $1.364.805 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Respecto a </a:t>
            </a:r>
            <a:r>
              <a:rPr lang="es-CL" sz="1600" b="1" dirty="0">
                <a:latin typeface="+mn-lt"/>
              </a:rPr>
              <a:t>inversiones</a:t>
            </a:r>
            <a:r>
              <a:rPr lang="es-CL" sz="1600" dirty="0">
                <a:latin typeface="+mn-lt"/>
              </a:rPr>
              <a:t>, se informa de los recursos ejecutados según la siguiente distribución:</a:t>
            </a:r>
          </a:p>
          <a:p>
            <a:pPr marL="363538" algn="just"/>
            <a:r>
              <a:rPr lang="es-CL" sz="1600" dirty="0">
                <a:latin typeface="+mn-lt"/>
              </a:rPr>
              <a:t>- Inversiones para Atención Primaria, Secundaria y Terciaria, e inversiones en la autoridad sanitaria: con recursos aprobados por $418.874 millones, alcanza una ejecución presupuestaria de 8%.</a:t>
            </a:r>
          </a:p>
          <a:p>
            <a:pPr marL="363538" algn="just"/>
            <a:r>
              <a:rPr lang="es-CL" sz="1600" dirty="0">
                <a:latin typeface="+mn-lt"/>
              </a:rPr>
              <a:t>- Préstamos por Anticipos a Contratistas: con recursos aprobados por $139.015 millones, no presenta ejecución.</a:t>
            </a:r>
          </a:p>
          <a:p>
            <a:pPr marL="363538" algn="just"/>
            <a:r>
              <a:rPr lang="es-CL" sz="1600" dirty="0">
                <a:latin typeface="+mn-lt"/>
              </a:rPr>
              <a:t>- Adquisición de activos no financieros: con recursos por $40.900 millones, no se observa gasto.</a:t>
            </a:r>
          </a:p>
          <a:p>
            <a:pPr marL="363538" algn="just"/>
            <a:r>
              <a:rPr lang="es-CL" sz="1600" dirty="0">
                <a:latin typeface="+mn-lt"/>
              </a:rPr>
              <a:t>- Plan de Concesiones: con recursos totales por $115.343, presenta un 1% de avance presupuestario.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6612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D84051D-8ED7-4882-A846-BFA93169C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605030"/>
              </p:ext>
            </p:extLst>
          </p:nvPr>
        </p:nvGraphicFramePr>
        <p:xfrm>
          <a:off x="414338" y="1617315"/>
          <a:ext cx="8210798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1" name="Worksheet" r:id="rId3" imgW="7743757" imgH="3971925" progId="Excel.Sheet.8">
                  <p:embed/>
                </p:oleObj>
              </mc:Choice>
              <mc:Fallback>
                <p:oleObj name="Worksheet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17315"/>
                        <a:ext cx="8210798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22411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93F5AD5-7103-4476-A517-C5EC44CB8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226917"/>
              </p:ext>
            </p:extLst>
          </p:nvPr>
        </p:nvGraphicFramePr>
        <p:xfrm>
          <a:off x="414338" y="1671638"/>
          <a:ext cx="8201486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4" name="Worksheet" r:id="rId3" imgW="7819957" imgH="3514725" progId="Excel.Sheet.8">
                  <p:embed/>
                </p:oleObj>
              </mc:Choice>
              <mc:Fallback>
                <p:oleObj name="Worksheet" r:id="rId3" imgW="78199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71638"/>
                        <a:ext cx="8201486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37170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572FD7D-E25A-41C3-A2ED-470DE253F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726768"/>
              </p:ext>
            </p:extLst>
          </p:nvPr>
        </p:nvGraphicFramePr>
        <p:xfrm>
          <a:off x="414338" y="1700808"/>
          <a:ext cx="82296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7" name="Worksheet" r:id="rId3" imgW="7248457" imgH="1866810" progId="Excel.Sheet.8">
                  <p:embed/>
                </p:oleObj>
              </mc:Choice>
              <mc:Fallback>
                <p:oleObj name="Worksheet" r:id="rId3" imgW="7248457" imgH="18668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296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1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B75071A-5D4F-4B1C-AEB9-58BDF1599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459656"/>
              </p:ext>
            </p:extLst>
          </p:nvPr>
        </p:nvGraphicFramePr>
        <p:xfrm>
          <a:off x="414336" y="1733897"/>
          <a:ext cx="820148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9" name="Worksheet" r:id="rId3" imgW="7743757" imgH="4143375" progId="Excel.Sheet.8">
                  <p:embed/>
                </p:oleObj>
              </mc:Choice>
              <mc:Fallback>
                <p:oleObj name="Worksheet" r:id="rId3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33897"/>
                        <a:ext cx="8201488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4452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ADDD945-BF5B-48C1-8BF6-E0AA9A41A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760258"/>
              </p:ext>
            </p:extLst>
          </p:nvPr>
        </p:nvGraphicFramePr>
        <p:xfrm>
          <a:off x="414338" y="1706091"/>
          <a:ext cx="8175973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3" name="Worksheet" r:id="rId3" imgW="7743757" imgH="3667035" progId="Excel.Sheet.8">
                  <p:embed/>
                </p:oleObj>
              </mc:Choice>
              <mc:Fallback>
                <p:oleObj name="Worksheet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6091"/>
                        <a:ext cx="8175973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3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3569683-FF91-48C1-B1EB-0A0372E9D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62057"/>
              </p:ext>
            </p:extLst>
          </p:nvPr>
        </p:nvGraphicFramePr>
        <p:xfrm>
          <a:off x="414338" y="1600547"/>
          <a:ext cx="818893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6" name="Worksheet" r:id="rId3" imgW="7743757" imgH="4276815" progId="Excel.Sheet.8">
                  <p:embed/>
                </p:oleObj>
              </mc:Choice>
              <mc:Fallback>
                <p:oleObj name="Worksheet" r:id="rId3" imgW="77437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00547"/>
                        <a:ext cx="8188932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4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07707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AFECDE-EB47-4294-B69A-F89004894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187395"/>
              </p:ext>
            </p:extLst>
          </p:nvPr>
        </p:nvGraphicFramePr>
        <p:xfrm>
          <a:off x="414338" y="1700808"/>
          <a:ext cx="8191051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1" name="Worksheet" r:id="rId3" imgW="7743757" imgH="2295435" progId="Excel.Sheet.8">
                  <p:embed/>
                </p:oleObj>
              </mc:Choice>
              <mc:Fallback>
                <p:oleObj name="Worksheet" r:id="rId3" imgW="7743757" imgH="2295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191051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BFB6200-7B32-404F-A69B-12EC9FF5D9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12297"/>
              </p:ext>
            </p:extLst>
          </p:nvPr>
        </p:nvGraphicFramePr>
        <p:xfrm>
          <a:off x="414336" y="1742281"/>
          <a:ext cx="8201487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5" name="Worksheet" r:id="rId3" imgW="7915343" imgH="3991065" progId="Excel.Sheet.8">
                  <p:embed/>
                </p:oleObj>
              </mc:Choice>
              <mc:Fallback>
                <p:oleObj name="Worksheet" r:id="rId3" imgW="7915343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42281"/>
                        <a:ext cx="8201487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11B6C55-1173-4EF3-B11F-15828E475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42435"/>
              </p:ext>
            </p:extLst>
          </p:nvPr>
        </p:nvGraphicFramePr>
        <p:xfrm>
          <a:off x="414338" y="1700808"/>
          <a:ext cx="821079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2" name="Worksheet" r:id="rId3" imgW="7905885" imgH="2924085" progId="Excel.Sheet.8">
                  <p:embed/>
                </p:oleObj>
              </mc:Choice>
              <mc:Fallback>
                <p:oleObj name="Worksheet" r:id="rId3" imgW="79058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6480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EE3AA97-F5AA-4C4D-8AFA-AC510A2E0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24883"/>
              </p:ext>
            </p:extLst>
          </p:nvPr>
        </p:nvGraphicFramePr>
        <p:xfrm>
          <a:off x="414338" y="1628800"/>
          <a:ext cx="8210798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0" name="Worksheet" r:id="rId3" imgW="7905885" imgH="2933790" progId="Excel.Sheet.8">
                  <p:embed/>
                </p:oleObj>
              </mc:Choice>
              <mc:Fallback>
                <p:oleObj name="Worksheet" r:id="rId3" imgW="7905885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10798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5"/>
            <a:ext cx="8229600" cy="5040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17% ($367.589 millones). En este Programa, el 87% del gasto corresponde a transferencias para los Servicios de Salud. Respecto a las transferencias al sector privado, se observó que el Bono Auge presentó desembolsos por $2.537 millones, que equivalen a 71% de ejecución presupuestaria, y los Convenios de Provisión de Prestaciones Médicas alcanzaron un 17% ($44.918 millones).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con una ejecución presupuestaria de 16%, totalizando un gasto de $80.603 millones, la mitad del gasto se asocia a las prestaciones previsionales de la institución ($43.366 millones). Además, se observa el pago de deuda flotante, que corresponde a obligaciones adquiridas en año anterior, por un total de $13.604 millones.</a:t>
            </a:r>
          </a:p>
          <a:p>
            <a:pPr marL="363538" algn="just"/>
            <a:r>
              <a:rPr lang="es-CL" sz="1600" dirty="0"/>
              <a:t>Respecto al pago de la deuda flotante, no se observan los decretos que autorizan la inclusión de los recursos para cancelar estas obligaciones, dado que la autorización presupuestaria alcanza a $3 millones, y el gasto devengado alcanzó los $13.604 millones.</a:t>
            </a:r>
          </a:p>
          <a:p>
            <a:pPr marL="363538" algn="just"/>
            <a:endParaRPr lang="es-CL" sz="1600" dirty="0"/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5"/>
            <a:ext cx="8229600" cy="5040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el Programa </a:t>
            </a:r>
            <a:r>
              <a:rPr lang="es-CL" sz="1600" b="1" dirty="0"/>
              <a:t>Subsecretaría de Redes Asistenciales</a:t>
            </a:r>
            <a:r>
              <a:rPr lang="es-CL" sz="1600" dirty="0"/>
              <a:t>, la ejecución respecto al presupuesto vigente, fue de 4%, gastando un total de $10.243 millones. Se observa el pago de deuda flotante, que corresponde a obligaciones adquiridas en año anterior, por un total de $4.561 millones.</a:t>
            </a:r>
          </a:p>
          <a:p>
            <a:pPr marL="363538" algn="just"/>
            <a:r>
              <a:rPr lang="es-CL" sz="1600" dirty="0"/>
              <a:t>Respecto al pago de la deuda flotante, no se observan los decretos que autorizan la inclusión de los recursos para cancelar estas obligaciones, dado que la autorización presupuestaria alcanza a $1 millones, y el gasto devengado alcanzó los $4.561 millones.</a:t>
            </a:r>
          </a:p>
          <a:p>
            <a:pPr marL="363538" algn="just"/>
            <a:endParaRPr lang="es-CL" sz="1600" dirty="0"/>
          </a:p>
          <a:p>
            <a:pPr marL="342900" indent="-342900" algn="just">
              <a:buFont typeface="+mj-lt"/>
              <a:buAutoNum type="arabicPeriod" startAt="7"/>
            </a:pPr>
            <a:r>
              <a:rPr lang="es-CL" sz="1600" dirty="0"/>
              <a:t>Respecto al </a:t>
            </a:r>
            <a:r>
              <a:rPr lang="es-CL" sz="1600" b="1" dirty="0"/>
              <a:t>Hospital Digital</a:t>
            </a:r>
            <a:r>
              <a:rPr lang="es-CL" sz="1600" dirty="0"/>
              <a:t>, se observan desembolsos por $183 millones.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133450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CF425B-6EA7-46E9-AE50-39B85063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84" y="2108845"/>
            <a:ext cx="6194460" cy="3552403"/>
          </a:xfrm>
          <a:prstGeom prst="rect">
            <a:avLst/>
          </a:prstGeom>
        </p:spPr>
      </p:pic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66F2FC46-4B23-45C4-BFD8-7818E96A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99" y="5800179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</p:spTree>
    <p:extLst>
      <p:ext uri="{BB962C8B-B14F-4D97-AF65-F5344CB8AC3E}">
        <p14:creationId xmlns:p14="http://schemas.microsoft.com/office/powerpoint/2010/main" val="233773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F3165921-A622-4749-B46F-BC5B26A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728171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648783-A269-45B0-92EB-45BFFAF6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54232"/>
            <a:ext cx="6120680" cy="3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584155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C180F6-BF03-487D-B942-FD549A706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54233"/>
            <a:ext cx="5760640" cy="34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512147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A0BBA2-99CC-4EB1-A467-22B8D6CF3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54233"/>
            <a:ext cx="5616624" cy="33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509120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46077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A360A0D-BDD7-4EBF-AA9B-9529AA22A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333821"/>
              </p:ext>
            </p:extLst>
          </p:nvPr>
        </p:nvGraphicFramePr>
        <p:xfrm>
          <a:off x="378498" y="1772816"/>
          <a:ext cx="8229599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5" name="Worksheet" r:id="rId3" imgW="7105785" imgH="2648040" progId="Excel.Sheet.8">
                  <p:embed/>
                </p:oleObj>
              </mc:Choice>
              <mc:Fallback>
                <p:oleObj name="Worksheet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8" y="1772816"/>
                        <a:ext cx="8229599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1259</Words>
  <Application>Microsoft Office PowerPoint</Application>
  <PresentationFormat>Presentación en pantalla (4:3)</PresentationFormat>
  <Paragraphs>131</Paragraphs>
  <Slides>29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5" baseType="lpstr">
      <vt:lpstr>Arial</vt:lpstr>
      <vt:lpstr>Calibri</vt:lpstr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 de Microsoft Excel 97-2003</vt:lpstr>
      <vt:lpstr>EJECUCIÓN ACUMULADA DE GASTOS PRESUPUESTARIOS AL MES DE FEBRERO DE 2019 PARTIDA 16: MINISTERIO DE SALUD</vt:lpstr>
      <vt:lpstr>EJECUCIÓN ACUMULADA DE GASTOS A FEBRERO DE 2019  PARTIDA 16 MINISTERIO DE SALUD</vt:lpstr>
      <vt:lpstr>EJECUCIÓN ACUMULADA DE GASTOS A FEBRERO DE 2019  PARTIDA 16 MINISTERIO DE SALUD</vt:lpstr>
      <vt:lpstr>EJECUCIÓN ACUMULADA DE GASTOS A FEBRERO DE 2019  PARTIDA 16 MINISTERIO DE SALUD</vt:lpstr>
      <vt:lpstr>EJECUCIÓN ACUMULADA DE GASTOS A FEBRERO DE 2019  PARTIDA 16 MINISTERIO DE SALUD</vt:lpstr>
      <vt:lpstr>EJECUCIÓN ACUMULADA DE GASTOS A FEBRERO DE 2019  PARTIDA 16 MINISTERIO DE SALUD</vt:lpstr>
      <vt:lpstr>Presentación de PowerPoint</vt:lpstr>
      <vt:lpstr>Presentación de PowerPoint</vt:lpstr>
      <vt:lpstr>EJECUCIÓN ACUMULADA DE GASTOS A FEBRERO DE 2019  PARTIDA 16 MINISTERIO DE SALUD</vt:lpstr>
      <vt:lpstr>EJECUCIÓN ACUMULADA DE GASTOS A FEBRERO DE 2019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217</cp:revision>
  <cp:lastPrinted>2016-09-09T18:41:06Z</cp:lastPrinted>
  <dcterms:created xsi:type="dcterms:W3CDTF">2016-06-23T13:38:47Z</dcterms:created>
  <dcterms:modified xsi:type="dcterms:W3CDTF">2019-06-04T20:44:21Z</dcterms:modified>
</cp:coreProperties>
</file>