
<file path=[Content_Types].xml><?xml version="1.0" encoding="utf-8"?>
<Types xmlns="http://schemas.openxmlformats.org/package/2006/content-types">
  <Default Extension="png" ContentType="image/png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</p:sldMasterIdLst>
  <p:notesMasterIdLst>
    <p:notesMasterId r:id="rId37"/>
  </p:notesMasterIdLst>
  <p:handoutMasterIdLst>
    <p:handoutMasterId r:id="rId38"/>
  </p:handoutMasterIdLst>
  <p:sldIdLst>
    <p:sldId id="256" r:id="rId10"/>
    <p:sldId id="298" r:id="rId11"/>
    <p:sldId id="299" r:id="rId12"/>
    <p:sldId id="321" r:id="rId13"/>
    <p:sldId id="317" r:id="rId14"/>
    <p:sldId id="318" r:id="rId15"/>
    <p:sldId id="316" r:id="rId16"/>
    <p:sldId id="319" r:id="rId17"/>
    <p:sldId id="264" r:id="rId18"/>
    <p:sldId id="263" r:id="rId19"/>
    <p:sldId id="265" r:id="rId20"/>
    <p:sldId id="300" r:id="rId21"/>
    <p:sldId id="301" r:id="rId22"/>
    <p:sldId id="302" r:id="rId23"/>
    <p:sldId id="303" r:id="rId24"/>
    <p:sldId id="304" r:id="rId25"/>
    <p:sldId id="320" r:id="rId26"/>
    <p:sldId id="305" r:id="rId27"/>
    <p:sldId id="306" r:id="rId28"/>
    <p:sldId id="307" r:id="rId29"/>
    <p:sldId id="308" r:id="rId30"/>
    <p:sldId id="309" r:id="rId31"/>
    <p:sldId id="310" r:id="rId32"/>
    <p:sldId id="311" r:id="rId33"/>
    <p:sldId id="312" r:id="rId34"/>
    <p:sldId id="313" r:id="rId35"/>
    <p:sldId id="314" r:id="rId36"/>
  </p:sldIdLst>
  <p:sldSz cx="9144000" cy="6858000" type="screen4x3"/>
  <p:notesSz cx="7077075" cy="9363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49">
          <p15:clr>
            <a:srgbClr val="A4A3A4"/>
          </p15:clr>
        </p15:guide>
        <p15:guide id="2" pos="222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1470" y="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49"/>
        <p:guide pos="22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presProps" Target="presProps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27-05-2019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27-05-2019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1675"/>
            <a:ext cx="46799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55" tIns="46427" rIns="92855" bIns="46427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2855" tIns="46427" rIns="92855" bIns="46427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27-05-2019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27-05-2019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27-05-2019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27-05-2019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27-05-2019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27-05-2019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27-05-2019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27-05-2019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27-05-2019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27-05-2019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27-05-2019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27-05-2019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27-05-2019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27-05-2019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27-05-2019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3640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0730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3604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6373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0093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6593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593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27-05-2019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5178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0768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0047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5612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1262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4986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2826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8899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2600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789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27-05-2019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0682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7838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4874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1952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5215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1707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9966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6480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557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400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27-05-2019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1778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0308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8089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9859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1038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9886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94340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73078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12601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138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27-05-2019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24654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2262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19429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1268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68339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71230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20051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27713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33627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072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27-05-2019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0405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75356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26331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25086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0097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35008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93576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50975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7131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830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27-05-2019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43357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04336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02635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60788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56973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90359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51019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50610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14077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522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27-05-2019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10606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38356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98880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54381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07888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31045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39883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99485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84975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000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27-05-2019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pic>
        <p:nvPicPr>
          <p:cNvPr id="7" name="Picture 20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6806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27-05-2019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pic>
        <p:nvPicPr>
          <p:cNvPr id="2255" name="Picture 207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221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609" name="Picture 129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466" y="-13998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6932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1633" name="Picture 129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25174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16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0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6806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3512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3681" name="Picture 129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0659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530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6751" name="Picture 127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5032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3300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847" name="Picture 127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5032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287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27-05-2019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2896" name="Picture 128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0659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9615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emf"/><Relationship Id="rId4" Type="http://schemas.openxmlformats.org/officeDocument/2006/relationships/oleObject" Target="../embeddings/Hoja_de_c_lculo_de_Microsoft_Excel_97-20032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3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4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5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6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7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8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9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0.xls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1.xls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2.xls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3.xls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4.xls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5.xls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2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6.xls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3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7.xls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24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8.xls"/><Relationship Id="rId2" Type="http://schemas.openxmlformats.org/officeDocument/2006/relationships/slideLayout" Target="../slideLayouts/slideLayout79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25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9.xls"/><Relationship Id="rId2" Type="http://schemas.openxmlformats.org/officeDocument/2006/relationships/slideLayout" Target="../slideLayouts/slideLayout90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2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>
                <a:solidFill>
                  <a:prstClr val="black"/>
                </a:solidFill>
              </a:rPr>
              <a:t>EJECUCIÓN ACUMULADA DE GASTOS PRESUPUESTARIOS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AL MES DE </a:t>
            </a:r>
            <a:r>
              <a:rPr lang="es-CL" sz="2000" b="1" dirty="0" smtClean="0">
                <a:solidFill>
                  <a:prstClr val="black"/>
                </a:solidFill>
              </a:rPr>
              <a:t>FEBRERO </a:t>
            </a:r>
            <a:r>
              <a:rPr lang="es-CL" sz="2000" b="1" dirty="0">
                <a:solidFill>
                  <a:prstClr val="black"/>
                </a:solidFill>
              </a:rPr>
              <a:t>DE 2019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PARTIDA 15: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latin typeface="+mn-lt"/>
              </a:rPr>
              <a:t>MINISTERIO DEL TRABAJO Y PREVISIÓN SOCIAL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4002204" y="5661248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dirty="0"/>
              <a:t>Valparaíso, </a:t>
            </a:r>
            <a:r>
              <a:rPr lang="es-CL" sz="1200" dirty="0" smtClean="0"/>
              <a:t>abril </a:t>
            </a:r>
            <a:r>
              <a:rPr lang="es-CL" sz="1200" dirty="0"/>
              <a:t>de 2019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344" name="Picture 17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81" y="548680"/>
            <a:ext cx="5525038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 dirty="0"/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414337" y="4936083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67500" y="136240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FEBRERO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 RESUMEN POR CAPÍTULOS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2820167"/>
              </p:ext>
            </p:extLst>
          </p:nvPr>
        </p:nvGraphicFramePr>
        <p:xfrm>
          <a:off x="367500" y="1697335"/>
          <a:ext cx="8308956" cy="317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23" name="Hoja de cálculo" r:id="rId4" imgW="8420010" imgH="3171943" progId="Excel.Sheet.8">
                  <p:embed/>
                </p:oleObj>
              </mc:Choice>
              <mc:Fallback>
                <p:oleObj name="Hoja de cálculo" r:id="rId4" imgW="8420010" imgH="3171943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7500" y="1697335"/>
                        <a:ext cx="8308956" cy="3171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08" y="5733256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76915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FEBRERO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01. PROGRAMA 01: SUBSECRETARÍA DEL TRABAJO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4861454"/>
              </p:ext>
            </p:extLst>
          </p:nvPr>
        </p:nvGraphicFramePr>
        <p:xfrm>
          <a:off x="376915" y="1742281"/>
          <a:ext cx="8229600" cy="399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48" name="Hoja de cálculo" r:id="rId3" imgW="7839097" imgH="3991001" progId="Excel.Sheet.8">
                  <p:embed/>
                </p:oleObj>
              </mc:Choice>
              <mc:Fallback>
                <p:oleObj name="Hoja de cálculo" r:id="rId3" imgW="7839097" imgH="3991001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6915" y="1742281"/>
                        <a:ext cx="8229600" cy="3990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5445224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89484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FEBRERO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01. PROGRAMA 03: PROEMPLEO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2406831"/>
              </p:ext>
            </p:extLst>
          </p:nvPr>
        </p:nvGraphicFramePr>
        <p:xfrm>
          <a:off x="386225" y="1687041"/>
          <a:ext cx="8229600" cy="368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72" name="Hoja de cálculo" r:id="rId3" imgW="8124892" imgH="3686293" progId="Excel.Sheet.8">
                  <p:embed/>
                </p:oleObj>
              </mc:Choice>
              <mc:Fallback>
                <p:oleObj name="Hoja de cálculo" r:id="rId3" imgW="8124892" imgH="3686293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6225" y="1687041"/>
                        <a:ext cx="8229600" cy="3686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34026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5229200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40768"/>
            <a:ext cx="8229600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FEBRERO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02. PROGRAMA 01: DIRECCIÓN DEL TRABAJO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1569609"/>
              </p:ext>
            </p:extLst>
          </p:nvPr>
        </p:nvGraphicFramePr>
        <p:xfrm>
          <a:off x="386224" y="1657350"/>
          <a:ext cx="8229600" cy="354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95" name="Hoja de cálculo" r:id="rId3" imgW="7581990" imgH="3543339" progId="Excel.Sheet.8">
                  <p:embed/>
                </p:oleObj>
              </mc:Choice>
              <mc:Fallback>
                <p:oleObj name="Hoja de cálculo" r:id="rId3" imgW="7581990" imgH="3543339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6224" y="1657350"/>
                        <a:ext cx="8229600" cy="354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81097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02135" y="4653136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FEBRERO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03. PROGRAMA 01: SUBSECRETARÍA DE PREVISIÓN SOCIAL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4465681"/>
              </p:ext>
            </p:extLst>
          </p:nvPr>
        </p:nvGraphicFramePr>
        <p:xfrm>
          <a:off x="386224" y="1700808"/>
          <a:ext cx="8229600" cy="292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21" name="Hoja de cálculo" r:id="rId3" imgW="8039190" imgH="2924346" progId="Excel.Sheet.8">
                  <p:embed/>
                </p:oleObj>
              </mc:Choice>
              <mc:Fallback>
                <p:oleObj name="Hoja de cálculo" r:id="rId3" imgW="8039190" imgH="2924346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6224" y="1700808"/>
                        <a:ext cx="8229600" cy="292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6059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6224" y="5445224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87493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FEBRERO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04. PROGRAMA 01: DIRECCIÓN DE CRÉDITO PRENDARIO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9057070"/>
              </p:ext>
            </p:extLst>
          </p:nvPr>
        </p:nvGraphicFramePr>
        <p:xfrm>
          <a:off x="386224" y="1687041"/>
          <a:ext cx="8229600" cy="368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45" name="Hoja de cálculo" r:id="rId3" imgW="7820092" imgH="3686293" progId="Excel.Sheet.8">
                  <p:embed/>
                </p:oleObj>
              </mc:Choice>
              <mc:Fallback>
                <p:oleObj name="Hoja de cálculo" r:id="rId3" imgW="7820092" imgH="3686293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6224" y="1687041"/>
                        <a:ext cx="8229600" cy="3686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07681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7" y="5445224"/>
            <a:ext cx="8406135" cy="221109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/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FEBRERO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05. PROGRAMA 01: SERVICIO NACIONAL DE CPACITACIÓN Y EMPLEO</a:t>
            </a:r>
          </a:p>
        </p:txBody>
      </p:sp>
      <p:sp>
        <p:nvSpPr>
          <p:cNvPr id="11" name="1 Título">
            <a:extLst>
              <a:ext uri="{FF2B5EF4-FFF2-40B4-BE49-F238E27FC236}">
                <a16:creationId xmlns="" xmlns:a16="http://schemas.microsoft.com/office/drawing/2014/main" id="{A18772DC-1E36-4569-8538-D4F5C000A000}"/>
              </a:ext>
            </a:extLst>
          </p:cNvPr>
          <p:cNvSpPr txBox="1">
            <a:spLocks/>
          </p:cNvSpPr>
          <p:nvPr/>
        </p:nvSpPr>
        <p:spPr>
          <a:xfrm>
            <a:off x="386224" y="1401130"/>
            <a:ext cx="8229600" cy="23295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        1 de 2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3464685"/>
              </p:ext>
            </p:extLst>
          </p:nvPr>
        </p:nvGraphicFramePr>
        <p:xfrm>
          <a:off x="386224" y="1700808"/>
          <a:ext cx="8290232" cy="366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1" name="Hoja de cálculo" r:id="rId3" imgW="8496390" imgH="3667138" progId="Excel.Sheet.8">
                  <p:embed/>
                </p:oleObj>
              </mc:Choice>
              <mc:Fallback>
                <p:oleObj name="Hoja de cálculo" r:id="rId3" imgW="8496390" imgH="3667138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6224" y="1700808"/>
                        <a:ext cx="8290232" cy="3667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44548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4005064"/>
            <a:ext cx="8406135" cy="221109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/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FEBRERO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05. PROGRAMA 01: SERVICIO NACIONAL DE CPACITACIÓN Y EMPLEO</a:t>
            </a:r>
          </a:p>
        </p:txBody>
      </p:sp>
      <p:sp>
        <p:nvSpPr>
          <p:cNvPr id="11" name="1 Título">
            <a:extLst>
              <a:ext uri="{FF2B5EF4-FFF2-40B4-BE49-F238E27FC236}">
                <a16:creationId xmlns="" xmlns:a16="http://schemas.microsoft.com/office/drawing/2014/main" id="{E7CB1C63-A6E0-4973-9D25-EE4590044139}"/>
              </a:ext>
            </a:extLst>
          </p:cNvPr>
          <p:cNvSpPr txBox="1">
            <a:spLocks/>
          </p:cNvSpPr>
          <p:nvPr/>
        </p:nvSpPr>
        <p:spPr>
          <a:xfrm>
            <a:off x="386224" y="1401130"/>
            <a:ext cx="8229600" cy="22110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        2 de 2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4840370"/>
              </p:ext>
            </p:extLst>
          </p:nvPr>
        </p:nvGraphicFramePr>
        <p:xfrm>
          <a:off x="386224" y="1717923"/>
          <a:ext cx="8290232" cy="214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9" name="Hoja de cálculo" r:id="rId3" imgW="8496390" imgH="2143243" progId="Excel.Sheet.8">
                  <p:embed/>
                </p:oleObj>
              </mc:Choice>
              <mc:Fallback>
                <p:oleObj name="Hoja de cálculo" r:id="rId3" imgW="8496390" imgH="2143243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6224" y="1717923"/>
                        <a:ext cx="8290232" cy="2143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78592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4936083"/>
            <a:ext cx="8406135" cy="293117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FEBRERO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06. PROGRAMA 01: SUPERINTENDENCIA DE SEGURIDAD SOCIAL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9629334"/>
              </p:ext>
            </p:extLst>
          </p:nvPr>
        </p:nvGraphicFramePr>
        <p:xfrm>
          <a:off x="386224" y="1700808"/>
          <a:ext cx="8229600" cy="319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94" name="Hoja de cálculo" r:id="rId3" imgW="7848779" imgH="3190744" progId="Excel.Sheet.8">
                  <p:embed/>
                </p:oleObj>
              </mc:Choice>
              <mc:Fallback>
                <p:oleObj name="Hoja de cálculo" r:id="rId3" imgW="7848779" imgH="3190744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6224" y="1700808"/>
                        <a:ext cx="8229600" cy="3190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28616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5368131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4336" y="12698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FEBRERO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07. PROGRAMA 01: SUPERINTENDENCIA DE PENSIONES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8150984"/>
              </p:ext>
            </p:extLst>
          </p:nvPr>
        </p:nvGraphicFramePr>
        <p:xfrm>
          <a:off x="414336" y="1585913"/>
          <a:ext cx="8229600" cy="368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18" name="Hoja de cálculo" r:id="rId3" imgW="7820092" imgH="3686293" progId="Excel.Sheet.8">
                  <p:embed/>
                </p:oleObj>
              </mc:Choice>
              <mc:Fallback>
                <p:oleObj name="Hoja de cálculo" r:id="rId3" imgW="7820092" imgH="3686293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585913"/>
                        <a:ext cx="8229600" cy="3686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1132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9685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CL" sz="1400" dirty="0" smtClean="0"/>
              <a:t>El presupuesto vigente de la </a:t>
            </a:r>
            <a:r>
              <a:rPr lang="es-CL" sz="1400" dirty="0"/>
              <a:t>Partida 15 Ministerio del Trabajo y Previsión Social, </a:t>
            </a:r>
            <a:r>
              <a:rPr lang="es-CL" sz="1400" dirty="0" smtClean="0"/>
              <a:t>alcanza a $7.797.692 millones. La ejecución acumulada fue </a:t>
            </a:r>
            <a:r>
              <a:rPr lang="es-CL" sz="1400" dirty="0"/>
              <a:t>de </a:t>
            </a:r>
            <a:r>
              <a:rPr lang="es-CL" sz="1400" dirty="0" smtClean="0"/>
              <a:t>$1.253.716 </a:t>
            </a:r>
            <a:r>
              <a:rPr lang="es-CL" sz="1400" dirty="0"/>
              <a:t>millones, equivalentes a un </a:t>
            </a:r>
            <a:r>
              <a:rPr lang="es-CL" sz="1400" dirty="0" smtClean="0"/>
              <a:t>16% </a:t>
            </a:r>
            <a:r>
              <a:rPr lang="es-CL" sz="1400" dirty="0"/>
              <a:t>del Presupuesto Vigente.</a:t>
            </a:r>
          </a:p>
          <a:p>
            <a:pPr marL="342900" indent="-342900" algn="just">
              <a:buFont typeface="+mj-lt"/>
              <a:buAutoNum type="arabicPeriod"/>
            </a:pPr>
            <a:endParaRPr lang="es-CL" sz="1400" dirty="0"/>
          </a:p>
          <a:p>
            <a:pPr marL="342900" indent="-342900" algn="just">
              <a:buFont typeface="+mj-lt"/>
              <a:buAutoNum type="arabicPeriod"/>
            </a:pPr>
            <a:r>
              <a:rPr lang="es-CL" sz="1400" dirty="0">
                <a:latin typeface="+mn-lt"/>
              </a:rPr>
              <a:t>Respecto a la deuda flotante, se observa que en las instituciones que a continuación se mencionan, se ha procedido a disponer un devengo superior a la autorización de la Ley de Presupuestos, sin observarse decretos que incluyan recursos a esta asignación:</a:t>
            </a:r>
          </a:p>
          <a:p>
            <a:pPr algn="just"/>
            <a:r>
              <a:rPr lang="es-CL" sz="1400" dirty="0">
                <a:latin typeface="+mn-lt"/>
              </a:rPr>
              <a:t>         - Subsecretaría del Trabajo, una autorización de $2 millones y un gasto de $30 millones</a:t>
            </a:r>
          </a:p>
          <a:p>
            <a:pPr algn="just"/>
            <a:r>
              <a:rPr lang="es-CL" sz="1400" dirty="0">
                <a:latin typeface="+mn-lt"/>
              </a:rPr>
              <a:t>         - Subsecretaría de Previsión Social, </a:t>
            </a:r>
            <a:r>
              <a:rPr lang="es-CL" sz="1400" dirty="0"/>
              <a:t>una autorización de $500 mil y un gasto de $35 millones</a:t>
            </a:r>
          </a:p>
          <a:p>
            <a:pPr algn="just"/>
            <a:r>
              <a:rPr lang="es-CL" sz="1400" dirty="0"/>
              <a:t>         - SENCE, una autorización de $2 millones y un gasto de $1.541 millones</a:t>
            </a:r>
          </a:p>
          <a:p>
            <a:pPr algn="just"/>
            <a:r>
              <a:rPr lang="es-CL" sz="1400" dirty="0"/>
              <a:t>         - Superintendencia de Seguridad Social, una autorización de $ </a:t>
            </a:r>
            <a:r>
              <a:rPr lang="es-CL" sz="1400" dirty="0" smtClean="0"/>
              <a:t>500 mil </a:t>
            </a:r>
            <a:r>
              <a:rPr lang="es-CL" sz="1400" dirty="0"/>
              <a:t>y un gasto de $365 millones</a:t>
            </a:r>
          </a:p>
          <a:p>
            <a:pPr algn="just"/>
            <a:r>
              <a:rPr lang="es-CL" sz="1400" dirty="0"/>
              <a:t>         - CAPREDENA 01, una autorización de $ 2 millones y un gasto de $5.875 millones</a:t>
            </a:r>
          </a:p>
          <a:p>
            <a:pPr algn="just"/>
            <a:endParaRPr lang="es-CL" sz="1400" dirty="0"/>
          </a:p>
          <a:p>
            <a:pPr marL="342900" indent="-342900" algn="just">
              <a:buFont typeface="+mj-lt"/>
              <a:buAutoNum type="arabicPeriod" startAt="3"/>
            </a:pPr>
            <a:r>
              <a:rPr lang="es-CL" sz="1400" dirty="0"/>
              <a:t>En el </a:t>
            </a:r>
            <a:r>
              <a:rPr lang="es-CL" sz="1400" b="1" dirty="0"/>
              <a:t>Pilar Solidario de la Reforma Previsional</a:t>
            </a:r>
            <a:r>
              <a:rPr lang="es-CL" sz="1400" dirty="0"/>
              <a:t>, la PBS de Vejez presentó una ejecución de un </a:t>
            </a:r>
            <a:r>
              <a:rPr lang="es-CL" sz="1400" dirty="0" smtClean="0"/>
              <a:t>16%, </a:t>
            </a:r>
            <a:r>
              <a:rPr lang="es-CL" sz="1400" dirty="0"/>
              <a:t>con un total gastado de </a:t>
            </a:r>
            <a:r>
              <a:rPr lang="es-CL" sz="1400" dirty="0" smtClean="0"/>
              <a:t>$87.7295 </a:t>
            </a:r>
            <a:r>
              <a:rPr lang="es-CL" sz="1400" dirty="0"/>
              <a:t>millones, y la PBS de Invalidez alcanzó un gasto de </a:t>
            </a:r>
            <a:r>
              <a:rPr lang="es-CL" sz="1400" dirty="0" smtClean="0"/>
              <a:t>$39.832 </a:t>
            </a:r>
            <a:r>
              <a:rPr lang="es-CL" sz="1400" dirty="0"/>
              <a:t>millones </a:t>
            </a:r>
            <a:r>
              <a:rPr lang="es-CL" sz="1400" dirty="0" smtClean="0"/>
              <a:t>(16% </a:t>
            </a:r>
            <a:r>
              <a:rPr lang="es-CL" sz="1400" dirty="0"/>
              <a:t>de ejecución).</a:t>
            </a:r>
          </a:p>
          <a:p>
            <a:pPr marL="342900" indent="-342900" algn="just">
              <a:buFont typeface="+mj-lt"/>
              <a:buAutoNum type="arabicPeriod" startAt="3"/>
            </a:pPr>
            <a:endParaRPr lang="es-CL" sz="1400" dirty="0"/>
          </a:p>
          <a:p>
            <a:pPr marL="342900" indent="-342900" algn="just">
              <a:buFont typeface="+mj-lt"/>
              <a:buAutoNum type="arabicPeriod" startAt="3"/>
            </a:pPr>
            <a:r>
              <a:rPr lang="es-CL" sz="1400" dirty="0"/>
              <a:t>Programas</a:t>
            </a:r>
            <a:r>
              <a:rPr lang="es-CL" sz="1400" b="1" dirty="0"/>
              <a:t> de Empleo</a:t>
            </a:r>
            <a:r>
              <a:rPr lang="es-CL" sz="1400" dirty="0"/>
              <a:t>: el PROEMPLEO, alcanzó un </a:t>
            </a:r>
            <a:r>
              <a:rPr lang="es-CL" sz="1400" dirty="0" smtClean="0"/>
              <a:t>14% </a:t>
            </a:r>
            <a:r>
              <a:rPr lang="es-CL" sz="1400" dirty="0"/>
              <a:t>de ejecución presupuestaria sobre los recursos vigentes (con un gasto de </a:t>
            </a:r>
            <a:r>
              <a:rPr lang="es-CL" sz="1400" dirty="0" smtClean="0"/>
              <a:t>$6.539 </a:t>
            </a:r>
            <a:r>
              <a:rPr lang="es-CL" sz="1400" dirty="0"/>
              <a:t>millones); el Subsidio al Empleo (Ley N° 20.338) presentó un gasto total de </a:t>
            </a:r>
            <a:r>
              <a:rPr lang="es-CL" sz="1400" dirty="0" smtClean="0"/>
              <a:t>$2.809 </a:t>
            </a:r>
            <a:r>
              <a:rPr lang="es-CL" sz="1400" dirty="0"/>
              <a:t>millones, que significó un avance presupuestario de un </a:t>
            </a:r>
            <a:r>
              <a:rPr lang="es-CL" sz="1400" dirty="0" smtClean="0"/>
              <a:t>4%; </a:t>
            </a:r>
            <a:r>
              <a:rPr lang="es-CL" sz="1400" dirty="0"/>
              <a:t>y el Subsidio al Empleo de la Mujer (Ley N° 20.595) alcanzó un gasto total de </a:t>
            </a:r>
            <a:r>
              <a:rPr lang="es-CL" sz="1400" dirty="0" smtClean="0"/>
              <a:t>$3.859 millones, que equivale a un 5% de ejecución..</a:t>
            </a:r>
            <a:endParaRPr lang="es-CL" sz="1400" dirty="0"/>
          </a:p>
          <a:p>
            <a:pPr algn="just"/>
            <a:endParaRPr lang="es-CL" sz="1600" dirty="0"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latin typeface="+mn-lt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FEBRERO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 MINISTERIO DE TRABAJO Y PREVISIÓN SOCIAL</a:t>
            </a:r>
          </a:p>
        </p:txBody>
      </p:sp>
    </p:spTree>
    <p:extLst>
      <p:ext uri="{BB962C8B-B14F-4D97-AF65-F5344CB8AC3E}">
        <p14:creationId xmlns:p14="http://schemas.microsoft.com/office/powerpoint/2010/main" val="32050605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5877272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        1 de 2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FEBRERO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09. PROGRAMA 01: INSTITUTO DE PREVISIÓN SOCIAL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3752470"/>
              </p:ext>
            </p:extLst>
          </p:nvPr>
        </p:nvGraphicFramePr>
        <p:xfrm>
          <a:off x="386224" y="1700808"/>
          <a:ext cx="8229600" cy="4176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17" name="Hoja de cálculo" r:id="rId3" imgW="9582195" imgH="4448241" progId="Excel.Sheet.8">
                  <p:embed/>
                </p:oleObj>
              </mc:Choice>
              <mc:Fallback>
                <p:oleObj name="Hoja de cálculo" r:id="rId3" imgW="9582195" imgH="4448241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6224" y="1700808"/>
                        <a:ext cx="8229600" cy="41764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00814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6232227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04935" y="1360787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       2 de 2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FEBRERO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09. PROGRAMA 01: INSTITUTO DE PREVISIÓN SOCIAL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7004441"/>
              </p:ext>
            </p:extLst>
          </p:nvPr>
        </p:nvGraphicFramePr>
        <p:xfrm>
          <a:off x="404935" y="1628800"/>
          <a:ext cx="8229600" cy="4536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42" name="Hoja de cálculo" r:id="rId3" imgW="9582195" imgH="4581617" progId="Excel.Sheet.8">
                  <p:embed/>
                </p:oleObj>
              </mc:Choice>
              <mc:Fallback>
                <p:oleObj name="Hoja de cálculo" r:id="rId3" imgW="9582195" imgH="4581617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4935" y="1628800"/>
                        <a:ext cx="8229600" cy="45365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92343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68760"/>
            <a:ext cx="8229600" cy="227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6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1667" y="6435381"/>
            <a:ext cx="8289755" cy="305987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FEBRERO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10. PROGRAMA 01: INSTITUTO  DE SEGURIDAD LABORAL  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8133080"/>
              </p:ext>
            </p:extLst>
          </p:nvPr>
        </p:nvGraphicFramePr>
        <p:xfrm>
          <a:off x="386224" y="1556792"/>
          <a:ext cx="8229599" cy="4824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10" name="Hoja de cálculo" r:id="rId3" imgW="7801087" imgH="5219766" progId="Excel.Sheet.8">
                  <p:embed/>
                </p:oleObj>
              </mc:Choice>
              <mc:Fallback>
                <p:oleObj name="Hoja de cálculo" r:id="rId3" imgW="7801087" imgH="5219766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6224" y="1556792"/>
                        <a:ext cx="8229599" cy="48245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50565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4250" y="5296123"/>
            <a:ext cx="8220878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75090" y="138981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             1 de 2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FEBRERO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13. PROGRAMA 01: CAJA DE PREVISIÓN DE LA DEFENSA NACIONAL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7000452"/>
              </p:ext>
            </p:extLst>
          </p:nvPr>
        </p:nvGraphicFramePr>
        <p:xfrm>
          <a:off x="375090" y="1695425"/>
          <a:ext cx="8229600" cy="353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62" name="Hoja de cálculo" r:id="rId3" imgW="8010503" imgH="3533762" progId="Excel.Sheet.8">
                  <p:embed/>
                </p:oleObj>
              </mc:Choice>
              <mc:Fallback>
                <p:oleObj name="Hoja de cálculo" r:id="rId3" imgW="8010503" imgH="3533762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5090" y="1695425"/>
                        <a:ext cx="8229600" cy="3533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39815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4112" y="5517232"/>
            <a:ext cx="8406135" cy="221109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40768"/>
            <a:ext cx="8229600" cy="227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               2 de 2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FEBRERO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13. PROGRAMA 01: CAJA DE PREVISIÓN DE LA DEFENSA NACIONAL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5208836"/>
              </p:ext>
            </p:extLst>
          </p:nvPr>
        </p:nvGraphicFramePr>
        <p:xfrm>
          <a:off x="386224" y="1628800"/>
          <a:ext cx="8229600" cy="381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87" name="Hoja de cálculo" r:id="rId3" imgW="8010503" imgH="3819670" progId="Excel.Sheet.8">
                  <p:embed/>
                </p:oleObj>
              </mc:Choice>
              <mc:Fallback>
                <p:oleObj name="Hoja de cálculo" r:id="rId3" imgW="8010503" imgH="381967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6224" y="1628800"/>
                        <a:ext cx="8229600" cy="3819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64876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4653136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75301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FEBRERO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13. PROGRAMA 02: FONDO DE MEDICINA CURATIVA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3999454"/>
              </p:ext>
            </p:extLst>
          </p:nvPr>
        </p:nvGraphicFramePr>
        <p:xfrm>
          <a:off x="386224" y="1700808"/>
          <a:ext cx="8229600" cy="292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58" name="Hoja de cálculo" r:id="rId3" imgW="7734390" imgH="2924346" progId="Excel.Sheet.8">
                  <p:embed/>
                </p:oleObj>
              </mc:Choice>
              <mc:Fallback>
                <p:oleObj name="Hoja de cálculo" r:id="rId3" imgW="7734390" imgH="2924346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6224" y="1700808"/>
                        <a:ext cx="8229600" cy="292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986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6448251"/>
            <a:ext cx="8308466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   1 de 2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29547" y="575462"/>
            <a:ext cx="821079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FEBRERO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14. PROGRAMA 01: DIRECCIÓN DE PREVISIÓN DE CARABINEROS DE CHILE</a:t>
            </a: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2690492"/>
              </p:ext>
            </p:extLst>
          </p:nvPr>
        </p:nvGraphicFramePr>
        <p:xfrm>
          <a:off x="386224" y="1700361"/>
          <a:ext cx="8290231" cy="475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82" name="Hoja de cálculo" r:id="rId3" imgW="7724708" imgH="4752949" progId="Excel.Sheet.8">
                  <p:embed/>
                </p:oleObj>
              </mc:Choice>
              <mc:Fallback>
                <p:oleObj name="Hoja de cálculo" r:id="rId3" imgW="7724708" imgH="4752949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6224" y="1700361"/>
                        <a:ext cx="8290231" cy="4752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435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58457" y="1508423"/>
            <a:ext cx="8229600" cy="3353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            2 de 2</a:t>
            </a:r>
          </a:p>
        </p:txBody>
      </p:sp>
      <p:sp>
        <p:nvSpPr>
          <p:cNvPr id="9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0597" y="5301208"/>
            <a:ext cx="8317867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390646" y="548680"/>
            <a:ext cx="821079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FEBRERO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14. PROGRAMA 01: DIRECCIÓN DE PREVISIÓN DE CARABINEROS DE CHILE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2960150"/>
              </p:ext>
            </p:extLst>
          </p:nvPr>
        </p:nvGraphicFramePr>
        <p:xfrm>
          <a:off x="395537" y="1844824"/>
          <a:ext cx="8192520" cy="336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5" name="Hoja de cálculo" r:id="rId3" imgW="7724708" imgH="3362430" progId="Excel.Sheet.8">
                  <p:embed/>
                </p:oleObj>
              </mc:Choice>
              <mc:Fallback>
                <p:oleObj name="Hoja de cálculo" r:id="rId3" imgW="7724708" imgH="336243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7" y="1844824"/>
                        <a:ext cx="8192520" cy="336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062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82453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/>
              <a:t>En la </a:t>
            </a:r>
            <a:r>
              <a:rPr lang="es-CL" sz="1600" b="1" dirty="0"/>
              <a:t>Subsecretaría de Previsión Social</a:t>
            </a:r>
            <a:r>
              <a:rPr lang="es-CL" sz="1600" dirty="0"/>
              <a:t>, el </a:t>
            </a:r>
            <a:r>
              <a:rPr lang="es-CL" sz="1600" b="1" dirty="0"/>
              <a:t>Fondo para la Educación Previsional</a:t>
            </a:r>
            <a:r>
              <a:rPr lang="es-CL" sz="1600" dirty="0"/>
              <a:t>, no presenta ejecución presupuestaria.</a:t>
            </a:r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/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/>
              <a:t>En el </a:t>
            </a:r>
            <a:r>
              <a:rPr lang="es-CL" sz="1600" b="1" dirty="0"/>
              <a:t>Servicio Nacional de Capacitación y Empleo</a:t>
            </a:r>
            <a:r>
              <a:rPr lang="es-CL" sz="1600" dirty="0"/>
              <a:t>, el </a:t>
            </a:r>
            <a:r>
              <a:rPr lang="es-CL" sz="1600" b="1" dirty="0"/>
              <a:t>Programa Más Capaz</a:t>
            </a:r>
            <a:r>
              <a:rPr lang="es-CL" sz="1600" dirty="0"/>
              <a:t> los programas de capacitación de empleo presentaron la siguiente ejecución de gasto:</a:t>
            </a:r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/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/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/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/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/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/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/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/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/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FEBRERO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 MINISTERIO DE TRABAJO Y PREVISIÓN SOCIAL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="" xmlns:a16="http://schemas.microsoft.com/office/drawing/2014/main" id="{B22547DC-2B3E-4105-90F8-8BAA085518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2195531"/>
              </p:ext>
            </p:extLst>
          </p:nvPr>
        </p:nvGraphicFramePr>
        <p:xfrm>
          <a:off x="1477094" y="3429000"/>
          <a:ext cx="6191250" cy="240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9" name="Hoja de cálculo" r:id="rId3" imgW="6191384" imgH="2409996" progId="Excel.Sheet.12">
                  <p:embed/>
                </p:oleObj>
              </mc:Choice>
              <mc:Fallback>
                <p:oleObj name="Hoja de cálculo" r:id="rId3" imgW="6191384" imgH="240999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77094" y="3429000"/>
                        <a:ext cx="6191250" cy="2409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2976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9685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buFont typeface="+mj-lt"/>
              <a:buAutoNum type="arabicPeriod" startAt="7"/>
            </a:pPr>
            <a:r>
              <a:rPr lang="es-CL" sz="1600" dirty="0"/>
              <a:t>En la </a:t>
            </a:r>
            <a:r>
              <a:rPr lang="es-CL" sz="1600" b="1" dirty="0"/>
              <a:t>Subsecretaría del Trabajo</a:t>
            </a:r>
            <a:r>
              <a:rPr lang="es-CL" sz="1600" dirty="0"/>
              <a:t>, los programas </a:t>
            </a:r>
            <a:r>
              <a:rPr lang="es-CL" sz="1600" b="1" dirty="0"/>
              <a:t>Diálogo Social</a:t>
            </a:r>
            <a:r>
              <a:rPr lang="es-CL" sz="1600" dirty="0"/>
              <a:t>, con recursos aprobados por $429 millones, presentó una ejecución presupuestaria de un 0%. El </a:t>
            </a:r>
            <a:r>
              <a:rPr lang="es-CL" sz="1600" b="1" dirty="0"/>
              <a:t>Fondo de Formación Sindical y Relaciones Laborales Colaborativas</a:t>
            </a:r>
            <a:r>
              <a:rPr lang="es-CL" sz="1600" dirty="0"/>
              <a:t>, con un presupuesto de $1.080 millones, ejecutó un 0% sus recursos.</a:t>
            </a: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latin typeface="+mn-lt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FEBRERO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 MINISTERIO DE TRABAJO Y PREVISIÓN SOCIAL</a:t>
            </a:r>
          </a:p>
        </p:txBody>
      </p:sp>
    </p:spTree>
    <p:extLst>
      <p:ext uri="{BB962C8B-B14F-4D97-AF65-F5344CB8AC3E}">
        <p14:creationId xmlns:p14="http://schemas.microsoft.com/office/powerpoint/2010/main" val="2237358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FEBRERO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 MINISTERIO DEL TRABAJO Y PREVISIÓN SOCIAL</a:t>
            </a:r>
          </a:p>
        </p:txBody>
      </p:sp>
      <p:sp>
        <p:nvSpPr>
          <p:cNvPr id="7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79761" y="6016203"/>
            <a:ext cx="8406135" cy="365125"/>
          </a:xfrm>
        </p:spPr>
        <p:txBody>
          <a:bodyPr/>
          <a:lstStyle/>
          <a:p>
            <a:pPr lvl="0" algn="ctr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Ley de Presupuestos 2019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B01A1DD0-6A2C-4FFE-A6DE-AB9D6E230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702300"/>
            <a:ext cx="5904655" cy="410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650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FEBRERO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 MINISTERIO DEL TRABAJO Y PREVISIÓN SOCIAL</a:t>
            </a:r>
          </a:p>
        </p:txBody>
      </p:sp>
      <p:sp>
        <p:nvSpPr>
          <p:cNvPr id="7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79761" y="6016203"/>
            <a:ext cx="8406135" cy="365125"/>
          </a:xfrm>
        </p:spPr>
        <p:txBody>
          <a:bodyPr/>
          <a:lstStyle/>
          <a:p>
            <a:pPr lvl="0" algn="ctr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Ley de Presupuestos 2019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0CD31EF3-431D-4740-837D-BC02DCF5E2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2051183"/>
            <a:ext cx="6552728" cy="377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204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FEBRERO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 MINISTERIO DEL TRABAJO Y PREVISIÓN SOCIAL</a:t>
            </a:r>
          </a:p>
        </p:txBody>
      </p:sp>
      <p:sp>
        <p:nvSpPr>
          <p:cNvPr id="7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79761" y="5589240"/>
            <a:ext cx="8406135" cy="365125"/>
          </a:xfrm>
        </p:spPr>
        <p:txBody>
          <a:bodyPr/>
          <a:lstStyle/>
          <a:p>
            <a:pPr lvl="0" algn="ctr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55799"/>
            <a:ext cx="5904656" cy="35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5631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FEBRERO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 MINISTERIO DEL TRABAJO Y PREVISIÓN SOCIAL</a:t>
            </a:r>
          </a:p>
        </p:txBody>
      </p:sp>
      <p:sp>
        <p:nvSpPr>
          <p:cNvPr id="7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79761" y="5589240"/>
            <a:ext cx="8406135" cy="365125"/>
          </a:xfrm>
        </p:spPr>
        <p:txBody>
          <a:bodyPr/>
          <a:lstStyle/>
          <a:p>
            <a:pPr lvl="0" algn="ctr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55799"/>
            <a:ext cx="5904656" cy="3549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5026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79761" y="4432027"/>
            <a:ext cx="8406135" cy="365125"/>
          </a:xfrm>
        </p:spPr>
        <p:txBody>
          <a:bodyPr/>
          <a:lstStyle/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78499" y="153350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FEBRERO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 MINISTERIO DE TRABAJO Y PREVISIÓN SOCIAL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7690475"/>
              </p:ext>
            </p:extLst>
          </p:nvPr>
        </p:nvGraphicFramePr>
        <p:xfrm>
          <a:off x="378499" y="1844824"/>
          <a:ext cx="8229599" cy="248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9" name="Hoja de cálculo" r:id="rId3" imgW="7134113" imgH="2485907" progId="Excel.Sheet.8">
                  <p:embed/>
                </p:oleObj>
              </mc:Choice>
              <mc:Fallback>
                <p:oleObj name="Hoja de cálculo" r:id="rId3" imgW="7134113" imgH="2485907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8499" y="1844824"/>
                        <a:ext cx="8229599" cy="2486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4019</TotalTime>
  <Words>1125</Words>
  <Application>Microsoft Office PowerPoint</Application>
  <PresentationFormat>Presentación en pantalla (4:3)</PresentationFormat>
  <Paragraphs>128</Paragraphs>
  <Slides>27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9</vt:i4>
      </vt:variant>
      <vt:variant>
        <vt:lpstr>Servidores OLE incrustados</vt:lpstr>
      </vt:variant>
      <vt:variant>
        <vt:i4>3</vt:i4>
      </vt:variant>
      <vt:variant>
        <vt:lpstr>Títulos de diapositiva</vt:lpstr>
      </vt:variant>
      <vt:variant>
        <vt:i4>27</vt:i4>
      </vt:variant>
    </vt:vector>
  </HeadingPairs>
  <TitlesOfParts>
    <vt:vector size="39" baseType="lpstr">
      <vt:lpstr>1_Tema de Office</vt:lpstr>
      <vt:lpstr>Tema de Office</vt:lpstr>
      <vt:lpstr>2_Tema de Office</vt:lpstr>
      <vt:lpstr>3_Tema de Office</vt:lpstr>
      <vt:lpstr>4_Tema de Office</vt:lpstr>
      <vt:lpstr>5_Tema de Office</vt:lpstr>
      <vt:lpstr>6_Tema de Office</vt:lpstr>
      <vt:lpstr>7_Tema de Office</vt:lpstr>
      <vt:lpstr>8_Tema de Office</vt:lpstr>
      <vt:lpstr>Hoja de cálculo de Microsoft Excel</vt:lpstr>
      <vt:lpstr>Hoja de cálculo</vt:lpstr>
      <vt:lpstr>Hoja de cálculo de Microsoft Excel 97-2003</vt:lpstr>
      <vt:lpstr>EJECUCIÓN ACUMULADA DE GASTOS PRESUPUESTARIOS AL MES DE FEBRERO DE 2019 PARTIDA 15: MINISTERIO DEL TRABAJO Y PREVISIÓN SOCIAL</vt:lpstr>
      <vt:lpstr>EJECUCIÓN ACUMULADA DE GASTOS A FEBRERO DE 2019  PARTIDA 15 MINISTERIO DE TRABAJO Y PREVISIÓN SOCIAL</vt:lpstr>
      <vt:lpstr>EJECUCIÓN ACUMULADA DE GASTOS A FEBRERO DE 2019  PARTIDA 15 MINISTERIO DE TRABAJO Y PREVISIÓN SOCIAL</vt:lpstr>
      <vt:lpstr>EJECUCIÓN ACUMULADA DE GASTOS A FEBRERO DE 2019  PARTIDA 15 MINISTERIO DE TRABAJO Y PREVISIÓN SOCIAL</vt:lpstr>
      <vt:lpstr>Presentación de PowerPoint</vt:lpstr>
      <vt:lpstr>Presentación de PowerPoint</vt:lpstr>
      <vt:lpstr>Presentación de PowerPoint</vt:lpstr>
      <vt:lpstr>Presentación de PowerPoint</vt:lpstr>
      <vt:lpstr>EJECUCIÓN ACUMULADA DE GASTOS A FEBRERO DE 2019  PARTIDA 15 MINISTERIO DE TRABAJO Y PREVISIÓN SOCIAL</vt:lpstr>
      <vt:lpstr>EJECUCIÓN ACUMULADA DE GASTOS A FEBRERO DE 2019  PARTIDA 15 RESUMEN POR CAPÍTULOS</vt:lpstr>
      <vt:lpstr>EJECUCIÓN ACUMULADA DE GASTOS A FEBRERO DE 2019  PARTIDA 15. CAPÍTULO 01. PROGRAMA 01: SUBSECRETARÍA DEL TRABAJO</vt:lpstr>
      <vt:lpstr>EJECUCIÓN ACUMULADA DE GASTOS A FEBRERO DE 2019  PARTIDA 15. CAPÍTULO 01. PROGRAMA 03: PROEMPLEO</vt:lpstr>
      <vt:lpstr>EJECUCIÓN ACUMULADA DE GASTOS A FEBRERO DE 2019  PARTIDA 15. CAPÍTULO 02. PROGRAMA 01: DIRECCIÓN DEL TRABAJO</vt:lpstr>
      <vt:lpstr>EJECUCIÓN ACUMULADA DE GASTOS A FEBRERO DE 2019  PARTIDA 15. CAPÍTULO 03. PROGRAMA 01: SUBSECRETARÍA DE PREVISIÓN SOCIAL</vt:lpstr>
      <vt:lpstr>EJECUCIÓN ACUMULADA DE GASTOS A FEBRERO DE 2019  PARTIDA 15. CAPÍTULO 04. PROGRAMA 01: DIRECCIÓN DE CRÉDITO PRENDARIO</vt:lpstr>
      <vt:lpstr>EJECUCIÓN ACUMULADA DE GASTOS A FEBRERO DE 2019  PARTIDA 15. CAPÍTULO 05. PROGRAMA 01: SERVICIO NACIONAL DE CPACITACIÓN Y EMPLEO</vt:lpstr>
      <vt:lpstr>EJECUCIÓN ACUMULADA DE GASTOS A FEBRERO DE 2019  PARTIDA 15. CAPÍTULO 05. PROGRAMA 01: SERVICIO NACIONAL DE CPACITACIÓN Y EMPLEO</vt:lpstr>
      <vt:lpstr>EJECUCIÓN ACUMULADA DE GASTOS A FEBRERO DE 2019  PARTIDA 15. CAPÍTULO 06. PROGRAMA 01: SUPERINTENDENCIA DE SEGURIDAD SOCIAL</vt:lpstr>
      <vt:lpstr>EJECUCIÓN ACUMULADA DE GASTOS A FEBRERO DE 2019  PARTIDA 15. CAPÍTULO 07. PROGRAMA 01: SUPERINTENDENCIA DE PENSIONES</vt:lpstr>
      <vt:lpstr>EJECUCIÓN ACUMULADA DE GASTOS A FEBRERO DE 2019  PARTIDA 15. CAPÍTULO 09. PROGRAMA 01: INSTITUTO DE PREVISIÓN SOCIAL</vt:lpstr>
      <vt:lpstr>EJECUCIÓN ACUMULADA DE GASTOS A FEBRERO DE 2019  PARTIDA 15. CAPÍTULO 09. PROGRAMA 01: INSTITUTO DE PREVISIÓN SOCIAL</vt:lpstr>
      <vt:lpstr>EJECUCIÓN ACUMULADA DE GASTOS A FEBRERO DE 2019  PARTIDA 15. CAPÍTULO 10. PROGRAMA 01: INSTITUTO  DE SEGURIDAD LABORAL  </vt:lpstr>
      <vt:lpstr>EJECUCIÓN ACUMULADA DE GASTOS A FEBRERO DE 2019  PARTIDA 15. CAPÍTULO 13. PROGRAMA 01: CAJA DE PREVISIÓN DE LA DEFENSA NACIONAL</vt:lpstr>
      <vt:lpstr>EJECUCIÓN ACUMULADA DE GASTOS A FEBRERO DE 2019  PARTIDA 15. CAPÍTULO 13. PROGRAMA 01: CAJA DE PREVISIÓN DE LA DEFENSA NACIONAL</vt:lpstr>
      <vt:lpstr>EJECUCIÓN ACUMULADA DE GASTOS A FEBRERO DE 2019  PARTIDA 15. CAPÍTULO 13. PROGRAMA 02: FONDO DE MEDICINA CURATIVA</vt:lpstr>
      <vt:lpstr>EJECUCIÓN ACUMULADA DE GASTOS A FEBRERO DE 2019  PARTIDA 15. CAPÍTULO 14. PROGRAMA 01: DIRECCIÓN DE PREVISIÓN DE CARABINEROS DE CHILE</vt:lpstr>
      <vt:lpstr>EJECUCIÓN ACUMULADA DE GASTOS A FEBRERO DE 2019  PARTIDA 15. CAPÍTULO 14. PROGRAMA 01: DIRECCIÓN DE PREVISIÓN DE CARABINEROS DE CHILE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Presupuesto Santiago</cp:lastModifiedBy>
  <cp:revision>222</cp:revision>
  <cp:lastPrinted>2017-05-09T14:38:34Z</cp:lastPrinted>
  <dcterms:created xsi:type="dcterms:W3CDTF">2016-06-23T13:38:47Z</dcterms:created>
  <dcterms:modified xsi:type="dcterms:W3CDTF">2019-05-27T18:58:34Z</dcterms:modified>
</cp:coreProperties>
</file>