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98" r:id="rId4"/>
    <p:sldId id="303" r:id="rId5"/>
    <p:sldId id="299" r:id="rId6"/>
    <p:sldId id="306" r:id="rId7"/>
    <p:sldId id="304" r:id="rId8"/>
    <p:sldId id="305" r:id="rId9"/>
    <p:sldId id="264" r:id="rId10"/>
    <p:sldId id="263" r:id="rId11"/>
    <p:sldId id="265" r:id="rId12"/>
    <p:sldId id="268" r:id="rId13"/>
    <p:sldId id="271" r:id="rId14"/>
    <p:sldId id="301" r:id="rId15"/>
    <p:sldId id="302" r:id="rId16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83046535847007E-2"/>
          <c:y val="0.11602530274413954"/>
          <c:w val="0.83708897349930989"/>
          <c:h val="0.61667800799911121"/>
        </c:manualLayout>
      </c:layout>
      <c:pie3DChart>
        <c:varyColors val="1"/>
        <c:ser>
          <c:idx val="0"/>
          <c:order val="0"/>
          <c:tx>
            <c:strRef>
              <c:f>'Partida 14'!$D$54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90-4647-B177-67B4C1B4D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90-4647-B177-67B4C1B4D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90-4647-B177-67B4C1B4D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90-4647-B177-67B4C1B4D88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14'!$C$55:$C$58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14'!$D$55:$D$58</c:f>
              <c:numCache>
                <c:formatCode>_-* #,##0_-;\-* #,##0_-;_-* "-"??_-;_-@_-</c:formatCode>
                <c:ptCount val="4"/>
                <c:pt idx="0">
                  <c:v>17085257</c:v>
                </c:pt>
                <c:pt idx="1">
                  <c:v>4747911</c:v>
                </c:pt>
                <c:pt idx="2">
                  <c:v>13583689</c:v>
                </c:pt>
                <c:pt idx="3" formatCode="#,##0">
                  <c:v>7754857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90-4647-B177-67B4C1B4D8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953730997698073"/>
          <c:y val="0.74947094553596605"/>
          <c:w val="0.24295171772191462"/>
          <c:h val="0.22682549161204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dirty="0" err="1"/>
              <a:t>Distribución</a:t>
            </a:r>
            <a:r>
              <a:rPr lang="en-US" sz="1200" b="1" dirty="0"/>
              <a:t> Presupuesto </a:t>
            </a:r>
            <a:r>
              <a:rPr lang="en-US" sz="1200" b="1" dirty="0" err="1"/>
              <a:t>Inicial</a:t>
            </a:r>
            <a:r>
              <a:rPr lang="en-US" sz="1200" b="1" dirty="0"/>
              <a:t> por </a:t>
            </a:r>
            <a:r>
              <a:rPr lang="en-US" sz="1200" b="1" dirty="0" err="1"/>
              <a:t>Programa</a:t>
            </a:r>
            <a:endParaRPr lang="es-CL" sz="1200" b="1" dirty="0"/>
          </a:p>
          <a:p>
            <a:pPr>
              <a:defRPr sz="1200" b="1"/>
            </a:pPr>
            <a:r>
              <a:rPr lang="en-US" sz="1200" b="1" dirty="0"/>
              <a:t>(</a:t>
            </a:r>
            <a:r>
              <a:rPr lang="en-US" sz="1200" b="1" dirty="0" err="1"/>
              <a:t>en</a:t>
            </a:r>
            <a:r>
              <a:rPr lang="en-US" sz="1200" b="1" dirty="0"/>
              <a:t> </a:t>
            </a:r>
            <a:r>
              <a:rPr lang="en-US" sz="1200" b="1" dirty="0" err="1"/>
              <a:t>millones</a:t>
            </a:r>
            <a:r>
              <a:rPr lang="en-US" sz="1200" b="1" dirty="0"/>
              <a:t> de $)</a:t>
            </a:r>
            <a:endParaRPr lang="es-CL" sz="1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14'!$H$55:$H$58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14'!$I$55:$I$58</c:f>
              <c:numCache>
                <c:formatCode>_-* #,##0_-;\-* #,##0_-;_-* "-"??_-;_-@_-</c:formatCode>
                <c:ptCount val="4"/>
                <c:pt idx="0">
                  <c:v>12100379000</c:v>
                </c:pt>
                <c:pt idx="1">
                  <c:v>4010564000</c:v>
                </c:pt>
                <c:pt idx="2">
                  <c:v>24085898000</c:v>
                </c:pt>
                <c:pt idx="3">
                  <c:v>3174226000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8-4678-B655-311815E8140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45164224"/>
        <c:axId val="497680192"/>
      </c:barChart>
      <c:catAx>
        <c:axId val="54516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7680192"/>
        <c:crosses val="autoZero"/>
        <c:auto val="0"/>
        <c:lblAlgn val="ctr"/>
        <c:lblOffset val="100"/>
        <c:noMultiLvlLbl val="0"/>
      </c:catAx>
      <c:valAx>
        <c:axId val="497680192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54516422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14'!$D$26:$O$26</c:f>
              <c:numCache>
                <c:formatCode>0.0%</c:formatCode>
                <c:ptCount val="12"/>
                <c:pt idx="0">
                  <c:v>3.8421008205719837E-2</c:v>
                </c:pt>
                <c:pt idx="1">
                  <c:v>3.5126247914316587E-2</c:v>
                </c:pt>
                <c:pt idx="2">
                  <c:v>9.8045450541421372E-2</c:v>
                </c:pt>
                <c:pt idx="3">
                  <c:v>6.5277497884202729E-2</c:v>
                </c:pt>
                <c:pt idx="4">
                  <c:v>6.5165589992868408E-2</c:v>
                </c:pt>
                <c:pt idx="5">
                  <c:v>7.317078713208236E-2</c:v>
                </c:pt>
                <c:pt idx="6">
                  <c:v>8.497257639242993E-2</c:v>
                </c:pt>
                <c:pt idx="7">
                  <c:v>9.0813252015113741E-2</c:v>
                </c:pt>
                <c:pt idx="8">
                  <c:v>6.7366544255931665E-2</c:v>
                </c:pt>
                <c:pt idx="9">
                  <c:v>5.1807958374092723E-2</c:v>
                </c:pt>
                <c:pt idx="10">
                  <c:v>0.15082707521665259</c:v>
                </c:pt>
                <c:pt idx="11">
                  <c:v>0.14821556242207659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47-461C-A64C-127981793751}"/>
            </c:ext>
          </c:extLst>
        </c:ser>
        <c:ser>
          <c:idx val="0"/>
          <c:order val="1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47-461C-A64C-127981793751}"/>
            </c:ext>
          </c:extLst>
        </c:ser>
        <c:ser>
          <c:idx val="1"/>
          <c:order val="2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14'!$D$28:$E$28</c:f>
              <c:numCache>
                <c:formatCode>0.0%</c:formatCode>
                <c:ptCount val="2"/>
                <c:pt idx="0">
                  <c:v>0.10063019503927965</c:v>
                </c:pt>
                <c:pt idx="1">
                  <c:v>7.9182587005927077E-2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47-461C-A64C-12798179375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Ejecución Acumulada  2017 - 2018 - 2019</a:t>
            </a:r>
            <a:endParaRPr lang="es-CL" sz="11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s-CL" sz="1100"/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1" i="0" u="none" strike="noStrike" kern="120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3.8421008205719837E-2</c:v>
                </c:pt>
                <c:pt idx="1">
                  <c:v>7.3393903087379003E-2</c:v>
                </c:pt>
                <c:pt idx="2">
                  <c:v>0.17143935362880039</c:v>
                </c:pt>
                <c:pt idx="3">
                  <c:v>0.23549428016425444</c:v>
                </c:pt>
                <c:pt idx="4">
                  <c:v>0.30065987015712287</c:v>
                </c:pt>
                <c:pt idx="5">
                  <c:v>0.37299097485532867</c:v>
                </c:pt>
                <c:pt idx="6">
                  <c:v>0.45796355124775856</c:v>
                </c:pt>
                <c:pt idx="7">
                  <c:v>0.54877680326287237</c:v>
                </c:pt>
                <c:pt idx="8">
                  <c:v>0.61614334751880395</c:v>
                </c:pt>
                <c:pt idx="9">
                  <c:v>0.66795130589289675</c:v>
                </c:pt>
                <c:pt idx="10">
                  <c:v>0.81877838110954926</c:v>
                </c:pt>
                <c:pt idx="11">
                  <c:v>0.95496480695022179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09-43D8-B82C-37A24B7B476B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09-43D8-B82C-37A24B7B476B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322967812329532E-2"/>
                  <c:y val="-5.0589626799011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09-43D8-B82C-37A24B7B476B}"/>
                </c:ext>
              </c:extLst>
            </c:dLbl>
            <c:dLbl>
              <c:idx val="1"/>
              <c:layout>
                <c:manualLayout>
                  <c:x val="-4.5826513911620292E-2"/>
                  <c:y val="-7.9247139693051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09-43D8-B82C-37A24B7B476B}"/>
                </c:ext>
              </c:extLst>
            </c:dLbl>
            <c:dLbl>
              <c:idx val="2"/>
              <c:layout>
                <c:manualLayout>
                  <c:x val="-2.182214948172399E-2"/>
                  <c:y val="-6.3397711754441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09-43D8-B82C-37A24B7B47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rgbClr val="FF0000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14'!$D$22:$E$22</c:f>
              <c:numCache>
                <c:formatCode>0.0%</c:formatCode>
                <c:ptCount val="2"/>
                <c:pt idx="0">
                  <c:v>0.10063019503927965</c:v>
                </c:pt>
                <c:pt idx="1">
                  <c:v>0.17981278204520673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509-43D8-B82C-37A24B7B47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9BB014-9AE1-4EF2-AFBE-7CA01C12A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691307"/>
              </p:ext>
            </p:extLst>
          </p:nvPr>
        </p:nvGraphicFramePr>
        <p:xfrm>
          <a:off x="414338" y="1877052"/>
          <a:ext cx="7886701" cy="220426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7398512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2333204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4399405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1144841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563757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01126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919155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5289659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149993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7671394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010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9262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37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8.858.489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8.858.489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1.259.138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5580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186.837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272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328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4058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79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31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747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842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085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360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076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300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0E2C20-8CAD-4B10-A9DA-8343241B8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508165"/>
              </p:ext>
            </p:extLst>
          </p:nvPr>
        </p:nvGraphicFramePr>
        <p:xfrm>
          <a:off x="495056" y="1846404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966069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459433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8023685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76193420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686067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036519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738967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5075167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30649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03732005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17190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3650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725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81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988.657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2635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6889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067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535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689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089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635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042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70772BB-B1B2-4D1D-A3CF-19ADFFFE6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134636"/>
              </p:ext>
            </p:extLst>
          </p:nvPr>
        </p:nvGraphicFramePr>
        <p:xfrm>
          <a:off x="509920" y="1919296"/>
          <a:ext cx="7886698" cy="2609648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11296401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1308091992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1867481514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2886698038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076581102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294728836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578707360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582125505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4142801696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1703054189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11096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96756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5.385.170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52697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4.056.697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4.056.697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540.958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86812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580.718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580.718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02531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93136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41156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7132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55438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88.580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76421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87.698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0067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248.642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248.642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1746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1.069.525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3520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1.069.525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65329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347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81762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857.380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98389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857.380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39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16669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7081845-7497-4B10-9490-8DC52BEE7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831008"/>
              </p:ext>
            </p:extLst>
          </p:nvPr>
        </p:nvGraphicFramePr>
        <p:xfrm>
          <a:off x="414338" y="1880671"/>
          <a:ext cx="7886698" cy="3096657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2622499343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3084578444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2967350731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919605963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588635724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4127402796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042344178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323636805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1580847106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2235841220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564272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29787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5490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5711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2.122.994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2.122.994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31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6.247.848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1.968.818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20813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567.671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567.671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2100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242.271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242.271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2672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1.260.897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1.260.897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60061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O’Higgins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90.755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9928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306.858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306.858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2250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170.635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73716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50887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777.630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777.630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9251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Gral.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37758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297.817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297.817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86608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474.544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474.544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706.287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781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160.939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92608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571.787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0011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63383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29354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585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083F07-653B-41BA-8523-0AE27786B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76470"/>
              </p:ext>
            </p:extLst>
          </p:nvPr>
        </p:nvGraphicFramePr>
        <p:xfrm>
          <a:off x="424658" y="1877515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339389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694880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166267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165254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055530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230601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740485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5984919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1812497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6375538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94747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21863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335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2.603.594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045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570.632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570.632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540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3746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702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2019 la Partida presentó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cerca de un 50% se destina a gastos operacionales (personal y bienes y servicios de consumo), recursos que al cuarto trimestre de 2019 registraron erogaciones del 99,7% y 99,8%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FEBRERO ascendió a </a:t>
            </a:r>
            <a:r>
              <a:rPr lang="es-CL" sz="1600" b="1" dirty="0"/>
              <a:t>$6.418 millones</a:t>
            </a:r>
            <a:r>
              <a:rPr lang="es-CL" sz="1600" dirty="0"/>
              <a:t>, es decir, un </a:t>
            </a:r>
            <a:r>
              <a:rPr lang="es-CL" sz="1600" b="1" dirty="0"/>
              <a:t>15,4%</a:t>
            </a:r>
            <a:r>
              <a:rPr lang="es-CL" sz="1600" dirty="0"/>
              <a:t> respecto de la ley inicial, gasto en línea respecto a igual mes del año 2017.  Con ello, la ejecución acumulada ascendió a </a:t>
            </a:r>
            <a:r>
              <a:rPr lang="es-CL" sz="1600" b="1" dirty="0"/>
              <a:t>$42.237 millones</a:t>
            </a:r>
            <a:r>
              <a:rPr lang="es-CL" sz="1600" dirty="0"/>
              <a:t>, equivalente a un </a:t>
            </a:r>
            <a:r>
              <a:rPr lang="es-CL" sz="1600" b="1" dirty="0"/>
              <a:t>101,1%</a:t>
            </a:r>
            <a:r>
              <a:rPr lang="es-CL" sz="1600" dirty="0"/>
              <a:t> del presupuesto inicial. Dicha erogación es superior en 2,97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56% del presupuesto vigente, se concentra en el Programa Administración de Bienes, que al mes de FEBRERO alcanzó niveles de ejecución del 96,4% calculados respecto al presupuesto vigente.  El programa Subsecretaría de Bienes Nacionales es el que presentó la mayor erogación con un 99,8%, en contraposición al programa Administración de Bienes que presentó el menor avance.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presentó al mes de FEBRERO un aumento consolidado del </a:t>
            </a:r>
            <a:r>
              <a:rPr lang="es-CL" sz="1600" b="1" dirty="0"/>
              <a:t>$1.437 millones</a:t>
            </a:r>
            <a:r>
              <a:rPr lang="es-CL" sz="1600" dirty="0"/>
              <a:t>.  Lo que se traduce en incrementos en los subtítulos 23 Prestaciones de seguridad social, 21 gastos en personal, 29 adquisición de activos no financieros, y 34 servicio de la deuda, por $1.199 millones (bonificación por retiro), $391 millones, $359 y $340 millones respectivamente.  Y una disminución en el subtítulo 22 bienes y servicios de consumo, por $861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incremento de </a:t>
            </a:r>
            <a:r>
              <a:rPr lang="es-CL" sz="1600" b="1" i="1" dirty="0"/>
              <a:t>$340 millones </a:t>
            </a:r>
            <a:r>
              <a:rPr lang="es-CL" sz="1600" dirty="0"/>
              <a:t>registrado en el </a:t>
            </a:r>
            <a:r>
              <a:rPr lang="es-CL" sz="1600" b="1" dirty="0"/>
              <a:t>servicio de la deuda </a:t>
            </a:r>
            <a:r>
              <a:rPr lang="es-CL" sz="1600" dirty="0"/>
              <a:t>afectó a todos los Programas: Subsecretaría de Bienes Nacionales ($181 millones); Regularización ($32 millones); Administración de Bienes ($74 millones); y, Catastro ($54 millones), destinados al pago de las obligaciones devengadas al 31 de FEBRERO de 2017 (deuda flotante), todos con sus respectivos decretos de modificación presupuestaria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98380"/>
              </p:ext>
            </p:extLst>
          </p:nvPr>
        </p:nvGraphicFramePr>
        <p:xfrm>
          <a:off x="683568" y="1772816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185597"/>
              </p:ext>
            </p:extLst>
          </p:nvPr>
        </p:nvGraphicFramePr>
        <p:xfrm>
          <a:off x="827584" y="1916832"/>
          <a:ext cx="734481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22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136730"/>
              </p:ext>
            </p:extLst>
          </p:nvPr>
        </p:nvGraphicFramePr>
        <p:xfrm>
          <a:off x="683568" y="1700809"/>
          <a:ext cx="7776864" cy="4432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1714325"/>
              </p:ext>
            </p:extLst>
          </p:nvPr>
        </p:nvGraphicFramePr>
        <p:xfrm>
          <a:off x="505529" y="1700808"/>
          <a:ext cx="7954903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01B9FF-2B2C-42E6-BCFC-2C810A464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743824"/>
              </p:ext>
            </p:extLst>
          </p:nvPr>
        </p:nvGraphicFramePr>
        <p:xfrm>
          <a:off x="386224" y="1628800"/>
          <a:ext cx="7886699" cy="2167718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2645945662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345482357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083366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2440010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0439051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45830944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335142081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4127520264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564946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59041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7.762.826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0540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17.085.257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2.381.954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17301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4.747.911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4.747.911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78902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0030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07518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5.252.589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5.252.589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1.069.563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24565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1811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59965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857.380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32753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2.781.019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0936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30604,1%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30604,1%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24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B029A61-AB51-46D6-956E-0CD4C91A0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474153"/>
              </p:ext>
            </p:extLst>
          </p:nvPr>
        </p:nvGraphicFramePr>
        <p:xfrm>
          <a:off x="418938" y="1628800"/>
          <a:ext cx="7886698" cy="1329035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631206992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502736483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94420018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18948465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9625023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98565708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719821798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77499881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2179047013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98025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0484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7.762.826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634569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1.621.055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866309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34482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5.385.170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4787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411.845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515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3240</TotalTime>
  <Words>2087</Words>
  <Application>Microsoft Office PowerPoint</Application>
  <PresentationFormat>Presentación en pantalla (4:3)</PresentationFormat>
  <Paragraphs>939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01:  MINISTERIO DE BIENES NACIONALES</vt:lpstr>
      <vt:lpstr>EJECUCIÓN ACUMULADA DE GASTOS A FEBRERO DE 2019  PARTIDA 14 MINISTERIO DE BIENES NACIONALES</vt:lpstr>
      <vt:lpstr>EJECUCIÓN ACUMULADA DE GASTOS A FEBRERO DE 2019  PARTIDA 14 MINISTERIO DE BIENES NACIONALES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2019  PARTIDA 14 MINISTERIO DE BIENES NACIONALES</vt:lpstr>
      <vt:lpstr>EJECUCIÓN ACUMULADA DE GASTOS A FEBRERO DE 2019  PARTIDA 14 RESUMEN POR CAPÍTULOS</vt:lpstr>
      <vt:lpstr>EJECUCIÓN ACUMULADA DE GASTOS A FEBRERO DE 2019  PARTIDA 14. CAPÍTULO 01. PROGRAMA 01: SUBSECRETARÍA DE BIENES NACIONALES </vt:lpstr>
      <vt:lpstr>EJECUCIÓN ACUMULADA DE GASTOS A FEBRERO DE 2019  PARTIDA 14. CAPÍTULO 01. PROGRAMA 03: REGULARIZACIÓN DE LA PROPIEDAD RAÍZ</vt:lpstr>
      <vt:lpstr>EJECUCIÓN ACUMULADA DE GASTOS A FEBRERO DE 2019  PARTIDA 14. CAPÍTULO 01. PROGRAMA 04: ADMINISTRACIÓN DE BIENES</vt:lpstr>
      <vt:lpstr>EJECUCIÓN ACUMULADA DE GASTOS A FEBRERO DE 2019  PARTIDA 14. CAPÍTULO 01. PROGRAMA 04: ADMINISTRACIÓN DE BIENES</vt:lpstr>
      <vt:lpstr>EJECUCIÓN ACUMULADA DE GASTOS A FEBRERO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221</cp:revision>
  <cp:lastPrinted>2018-06-11T15:48:09Z</cp:lastPrinted>
  <dcterms:created xsi:type="dcterms:W3CDTF">2016-06-23T13:38:47Z</dcterms:created>
  <dcterms:modified xsi:type="dcterms:W3CDTF">2019-05-29T15:50:22Z</dcterms:modified>
</cp:coreProperties>
</file>