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5"/>
  </p:notesMasterIdLst>
  <p:sldIdLst>
    <p:sldId id="257" r:id="rId17"/>
    <p:sldId id="258" r:id="rId18"/>
    <p:sldId id="281" r:id="rId19"/>
    <p:sldId id="282" r:id="rId20"/>
    <p:sldId id="285" r:id="rId21"/>
    <p:sldId id="286" r:id="rId22"/>
    <p:sldId id="284" r:id="rId23"/>
    <p:sldId id="280" r:id="rId24"/>
    <p:sldId id="259" r:id="rId25"/>
    <p:sldId id="260" r:id="rId26"/>
    <p:sldId id="261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 varScale="1">
        <p:scale>
          <a:sx n="105" d="100"/>
          <a:sy n="105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2222222222224E-2"/>
          <c:y val="0.19353164187809857"/>
          <c:w val="0.96527777777777779"/>
          <c:h val="0.43046478565179352"/>
        </c:manualLayout>
      </c:layout>
      <c:pie3DChart>
        <c:varyColors val="1"/>
        <c:ser>
          <c:idx val="0"/>
          <c:order val="0"/>
          <c:tx>
            <c:strRef>
              <c:f>'Partida 13'!$D$63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2A-4958-AF49-8AF83168F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2A-4958-AF49-8AF83168F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82A-4958-AF49-8AF83168F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2A-4958-AF49-8AF83168F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82A-4958-AF49-8AF83168F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82A-4958-AF49-8AF83168F29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13'!$C$64:$C$69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PRÉSTAMOS                                                                       </c:v>
                </c:pt>
                <c:pt idx="4">
                  <c:v>TRANSFERENCIAS DE CAPITAL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13'!$D$64:$D$69</c:f>
              <c:numCache>
                <c:formatCode>#,##0</c:formatCode>
                <c:ptCount val="6"/>
                <c:pt idx="0">
                  <c:v>208265562</c:v>
                </c:pt>
                <c:pt idx="1">
                  <c:v>66898017</c:v>
                </c:pt>
                <c:pt idx="2">
                  <c:v>155675547</c:v>
                </c:pt>
                <c:pt idx="3">
                  <c:v>85773171</c:v>
                </c:pt>
                <c:pt idx="4">
                  <c:v>71539924</c:v>
                </c:pt>
                <c:pt idx="5">
                  <c:v>12036332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2A-4958-AF49-8AF83168F2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604549431321"/>
          <c:y val="0.71562591134441522"/>
          <c:w val="0.53775656167978991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4213801913258498"/>
          <c:y val="7.7453680208096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13'!$L$62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13'!$K$63:$K$68</c:f>
              <c:strCache>
                <c:ptCount val="6"/>
                <c:pt idx="0">
                  <c:v>SUB.DE AGRICULTURA</c:v>
                </c:pt>
                <c:pt idx="1">
                  <c:v>OF.DE EST. Y POL. AGRARIAS</c:v>
                </c:pt>
                <c:pt idx="2">
                  <c:v>INDAP</c:v>
                </c:pt>
                <c:pt idx="3">
                  <c:v>SER. AGR. Y GAN.</c:v>
                </c:pt>
                <c:pt idx="4">
                  <c:v>CONAF</c:v>
                </c:pt>
                <c:pt idx="5">
                  <c:v>CNR</c:v>
                </c:pt>
              </c:strCache>
            </c:strRef>
          </c:cat>
          <c:val>
            <c:numRef>
              <c:f>'Partida 13'!$L$63:$L$68</c:f>
              <c:numCache>
                <c:formatCode>#,##0</c:formatCode>
                <c:ptCount val="6"/>
                <c:pt idx="0">
                  <c:v>64952977</c:v>
                </c:pt>
                <c:pt idx="1">
                  <c:v>9563470</c:v>
                </c:pt>
                <c:pt idx="2">
                  <c:v>289742468</c:v>
                </c:pt>
                <c:pt idx="3">
                  <c:v>133990966</c:v>
                </c:pt>
                <c:pt idx="4">
                  <c:v>90054741</c:v>
                </c:pt>
                <c:pt idx="5">
                  <c:v>13047672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A-456B-A2E3-EA58BDA87C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9651776"/>
        <c:axId val="446363664"/>
      </c:barChart>
      <c:catAx>
        <c:axId val="4496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446363664"/>
        <c:crosses val="autoZero"/>
        <c:auto val="1"/>
        <c:lblAlgn val="ctr"/>
        <c:lblOffset val="100"/>
        <c:noMultiLvlLbl val="0"/>
      </c:catAx>
      <c:valAx>
        <c:axId val="4463636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496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/>
              <a:t>% Ejecución Mensual 2017- 2018 - 2019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13'!$C$29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13'!$D$29:$O$29</c:f>
              <c:numCache>
                <c:formatCode>0.0%</c:formatCode>
                <c:ptCount val="12"/>
                <c:pt idx="0">
                  <c:v>7.3122864148430999E-2</c:v>
                </c:pt>
                <c:pt idx="1">
                  <c:v>7.3102803539726063E-2</c:v>
                </c:pt>
                <c:pt idx="2">
                  <c:v>0.10266457131536855</c:v>
                </c:pt>
                <c:pt idx="3">
                  <c:v>8.1484819404478007E-2</c:v>
                </c:pt>
                <c:pt idx="4">
                  <c:v>8.9640503919987902E-2</c:v>
                </c:pt>
                <c:pt idx="5">
                  <c:v>9.6318385938117715E-2</c:v>
                </c:pt>
                <c:pt idx="6">
                  <c:v>8.4784796008431335E-2</c:v>
                </c:pt>
                <c:pt idx="7">
                  <c:v>8.5400729206953171E-2</c:v>
                </c:pt>
                <c:pt idx="8">
                  <c:v>7.7472831073825993E-2</c:v>
                </c:pt>
                <c:pt idx="9">
                  <c:v>7.0497553917218028E-2</c:v>
                </c:pt>
                <c:pt idx="10">
                  <c:v>7.0447794925908941E-2</c:v>
                </c:pt>
                <c:pt idx="11">
                  <c:v>0.13328814348385118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8-4192-89D3-3BCD465956DA}"/>
            </c:ext>
          </c:extLst>
        </c:ser>
        <c:ser>
          <c:idx val="0"/>
          <c:order val="1"/>
          <c:tx>
            <c:strRef>
              <c:f>'Partida 13'!$C$30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13'!$D$28:$O$28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13'!$D$30:$O$30</c:f>
              <c:numCache>
                <c:formatCode>0.0%</c:formatCode>
                <c:ptCount val="12"/>
                <c:pt idx="0">
                  <c:v>4.6532720870376451E-2</c:v>
                </c:pt>
                <c:pt idx="1">
                  <c:v>7.408240897548321E-2</c:v>
                </c:pt>
                <c:pt idx="2">
                  <c:v>0.10438912494657841</c:v>
                </c:pt>
                <c:pt idx="3">
                  <c:v>9.2421939848207915E-2</c:v>
                </c:pt>
                <c:pt idx="4">
                  <c:v>8.4593307628006945E-2</c:v>
                </c:pt>
                <c:pt idx="5">
                  <c:v>9.8222080155283123E-2</c:v>
                </c:pt>
                <c:pt idx="6">
                  <c:v>8.5024595978130377E-2</c:v>
                </c:pt>
                <c:pt idx="7">
                  <c:v>7.6769269256171918E-2</c:v>
                </c:pt>
                <c:pt idx="8">
                  <c:v>7.9681720979599371E-2</c:v>
                </c:pt>
                <c:pt idx="9">
                  <c:v>7.4444690161616617E-2</c:v>
                </c:pt>
                <c:pt idx="10">
                  <c:v>7.1765203909111036E-2</c:v>
                </c:pt>
                <c:pt idx="11">
                  <c:v>0.14195514928493089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18-4192-89D3-3BCD465956DA}"/>
            </c:ext>
          </c:extLst>
        </c:ser>
        <c:ser>
          <c:idx val="1"/>
          <c:order val="2"/>
          <c:tx>
            <c:strRef>
              <c:f>'Partida 13'!$C$31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13'!$D$28:$O$28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13'!$D$31:$E$31</c:f>
              <c:numCache>
                <c:formatCode>0.0%</c:formatCode>
                <c:ptCount val="2"/>
                <c:pt idx="0">
                  <c:v>4.9359708464816389E-2</c:v>
                </c:pt>
                <c:pt idx="1">
                  <c:v>6.7329647358866054E-2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8-4192-89D3-3BCD465956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20320"/>
        <c:axId val="57601984"/>
      </c:barChart>
      <c:catAx>
        <c:axId val="577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601984"/>
        <c:crosses val="autoZero"/>
        <c:auto val="1"/>
        <c:lblAlgn val="ctr"/>
        <c:lblOffset val="100"/>
        <c:noMultiLvlLbl val="0"/>
      </c:catAx>
      <c:valAx>
        <c:axId val="576019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72032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/>
              <a:t>% Ejecución Acumulada  2017 - 2018 - 2019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13'!$C$22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13'!$D$22:$O$22</c:f>
              <c:numCache>
                <c:formatCode>0.0%</c:formatCode>
                <c:ptCount val="12"/>
                <c:pt idx="0">
                  <c:v>7.3122864148430999E-2</c:v>
                </c:pt>
                <c:pt idx="1">
                  <c:v>0.1459421812309307</c:v>
                </c:pt>
                <c:pt idx="2">
                  <c:v>0.24764925129036355</c:v>
                </c:pt>
                <c:pt idx="3">
                  <c:v>0.32409751674645232</c:v>
                </c:pt>
                <c:pt idx="4">
                  <c:v>0.40968637045665501</c:v>
                </c:pt>
                <c:pt idx="5">
                  <c:v>0.50465698819729077</c:v>
                </c:pt>
                <c:pt idx="6">
                  <c:v>0.58788098738322159</c:v>
                </c:pt>
                <c:pt idx="7">
                  <c:v>0.66285809948322694</c:v>
                </c:pt>
                <c:pt idx="8">
                  <c:v>0.73777159711770868</c:v>
                </c:pt>
                <c:pt idx="9">
                  <c:v>0.79435106445312498</c:v>
                </c:pt>
                <c:pt idx="10">
                  <c:v>0.86153099712857317</c:v>
                </c:pt>
                <c:pt idx="11">
                  <c:v>0.98897253576078226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78-493A-9720-74DDB271CE5C}"/>
            </c:ext>
          </c:extLst>
        </c:ser>
        <c:ser>
          <c:idx val="0"/>
          <c:order val="1"/>
          <c:tx>
            <c:strRef>
              <c:f>'Partida 13'!$C$23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13'!$D$21:$O$21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13'!$D$23:$O$23</c:f>
              <c:numCache>
                <c:formatCode>0.0%</c:formatCode>
                <c:ptCount val="12"/>
                <c:pt idx="0">
                  <c:v>4.6532720870376451E-2</c:v>
                </c:pt>
                <c:pt idx="1">
                  <c:v>0.12023375520392118</c:v>
                </c:pt>
                <c:pt idx="2">
                  <c:v>0.22398495777687313</c:v>
                </c:pt>
                <c:pt idx="3">
                  <c:v>0.31640689762508106</c:v>
                </c:pt>
                <c:pt idx="4">
                  <c:v>0.39783506062608193</c:v>
                </c:pt>
                <c:pt idx="5">
                  <c:v>0.48362586221545856</c:v>
                </c:pt>
                <c:pt idx="6">
                  <c:v>0.57425157175770303</c:v>
                </c:pt>
                <c:pt idx="7">
                  <c:v>0.65091552238903549</c:v>
                </c:pt>
                <c:pt idx="8">
                  <c:v>0.72592649217392058</c:v>
                </c:pt>
                <c:pt idx="9">
                  <c:v>0.79816180886886401</c:v>
                </c:pt>
                <c:pt idx="10">
                  <c:v>0.86380489903575508</c:v>
                </c:pt>
                <c:pt idx="11">
                  <c:v>0.98802360652268639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78-493A-9720-74DDB271CE5C}"/>
            </c:ext>
          </c:extLst>
        </c:ser>
        <c:ser>
          <c:idx val="1"/>
          <c:order val="2"/>
          <c:tx>
            <c:strRef>
              <c:f>'Partida 13'!$C$24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E78-493A-9720-74DDB271CE5C}"/>
              </c:ext>
            </c:extLst>
          </c:dPt>
          <c:dLbls>
            <c:dLbl>
              <c:idx val="0"/>
              <c:layout>
                <c:manualLayout>
                  <c:x val="-6.9987326350561319E-2"/>
                  <c:y val="8.1228406740540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78-493A-9720-74DDB271C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13'!$D$21:$O$21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13'!$D$24:$E$24</c:f>
              <c:numCache>
                <c:formatCode>0.0%</c:formatCode>
                <c:ptCount val="2"/>
                <c:pt idx="0">
                  <c:v>4.9359708464816389E-2</c:v>
                </c:pt>
                <c:pt idx="1">
                  <c:v>0.11650833832651834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78-493A-9720-74DDB271C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18272"/>
        <c:axId val="57599680"/>
      </c:lineChart>
      <c:catAx>
        <c:axId val="5771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599680"/>
        <c:crosses val="autoZero"/>
        <c:auto val="1"/>
        <c:lblAlgn val="ctr"/>
        <c:lblOffset val="100"/>
        <c:noMultiLvlLbl val="0"/>
      </c:catAx>
      <c:valAx>
        <c:axId val="57599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7182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24-05-2019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FEBRERO 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13: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AGRICULTURA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abril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5541562"/>
            <a:ext cx="7327558" cy="31020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A54D34-695E-4ED2-AF61-9CDFBD7C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56055"/>
              </p:ext>
            </p:extLst>
          </p:nvPr>
        </p:nvGraphicFramePr>
        <p:xfrm>
          <a:off x="513272" y="1665688"/>
          <a:ext cx="7886701" cy="3863060"/>
        </p:xfrm>
        <a:graphic>
          <a:graphicData uri="http://schemas.openxmlformats.org/drawingml/2006/table">
            <a:tbl>
              <a:tblPr/>
              <a:tblGrid>
                <a:gridCol w="297275">
                  <a:extLst>
                    <a:ext uri="{9D8B030D-6E8A-4147-A177-3AD203B41FA5}">
                      <a16:colId xmlns:a16="http://schemas.microsoft.com/office/drawing/2014/main" val="266123020"/>
                    </a:ext>
                  </a:extLst>
                </a:gridCol>
                <a:gridCol w="297275">
                  <a:extLst>
                    <a:ext uri="{9D8B030D-6E8A-4147-A177-3AD203B41FA5}">
                      <a16:colId xmlns:a16="http://schemas.microsoft.com/office/drawing/2014/main" val="3904777621"/>
                    </a:ext>
                  </a:extLst>
                </a:gridCol>
                <a:gridCol w="2666556">
                  <a:extLst>
                    <a:ext uri="{9D8B030D-6E8A-4147-A177-3AD203B41FA5}">
                      <a16:colId xmlns:a16="http://schemas.microsoft.com/office/drawing/2014/main" val="939034620"/>
                    </a:ext>
                  </a:extLst>
                </a:gridCol>
                <a:gridCol w="796696">
                  <a:extLst>
                    <a:ext uri="{9D8B030D-6E8A-4147-A177-3AD203B41FA5}">
                      <a16:colId xmlns:a16="http://schemas.microsoft.com/office/drawing/2014/main" val="1924623902"/>
                    </a:ext>
                  </a:extLst>
                </a:gridCol>
                <a:gridCol w="796696">
                  <a:extLst>
                    <a:ext uri="{9D8B030D-6E8A-4147-A177-3AD203B41FA5}">
                      <a16:colId xmlns:a16="http://schemas.microsoft.com/office/drawing/2014/main" val="3022046018"/>
                    </a:ext>
                  </a:extLst>
                </a:gridCol>
                <a:gridCol w="796696">
                  <a:extLst>
                    <a:ext uri="{9D8B030D-6E8A-4147-A177-3AD203B41FA5}">
                      <a16:colId xmlns:a16="http://schemas.microsoft.com/office/drawing/2014/main" val="1401823454"/>
                    </a:ext>
                  </a:extLst>
                </a:gridCol>
                <a:gridCol w="796696">
                  <a:extLst>
                    <a:ext uri="{9D8B030D-6E8A-4147-A177-3AD203B41FA5}">
                      <a16:colId xmlns:a16="http://schemas.microsoft.com/office/drawing/2014/main" val="1938235373"/>
                    </a:ext>
                  </a:extLst>
                </a:gridCol>
                <a:gridCol w="725351">
                  <a:extLst>
                    <a:ext uri="{9D8B030D-6E8A-4147-A177-3AD203B41FA5}">
                      <a16:colId xmlns:a16="http://schemas.microsoft.com/office/drawing/2014/main" val="1249021774"/>
                    </a:ext>
                  </a:extLst>
                </a:gridCol>
                <a:gridCol w="713460">
                  <a:extLst>
                    <a:ext uri="{9D8B030D-6E8A-4147-A177-3AD203B41FA5}">
                      <a16:colId xmlns:a16="http://schemas.microsoft.com/office/drawing/2014/main" val="2908135651"/>
                    </a:ext>
                  </a:extLst>
                </a:gridCol>
              </a:tblGrid>
              <a:tr h="1427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922" marR="8922" marT="8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922" marR="8922" marT="8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894459"/>
                  </a:ext>
                </a:extLst>
              </a:tr>
              <a:tr h="4371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Presupuestario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1496"/>
                  </a:ext>
                </a:extLst>
              </a:tr>
              <a:tr h="1873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AGRICULTURA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64.952.977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64.952.977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5.789.271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84426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Agricultura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1.337.139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283939"/>
                  </a:ext>
                </a:extLst>
              </a:tr>
              <a:tr h="276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e Innovación Tecnológica Silvoagropecuaria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4.452.132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64254"/>
                  </a:ext>
                </a:extLst>
              </a:tr>
              <a:tr h="178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ESTUDIOS Y POLÍTICAS AGRARIAS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640.565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898864"/>
                  </a:ext>
                </a:extLst>
              </a:tr>
              <a:tr h="178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27.696.412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23667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AGRÍCOLA Y GANADERO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133.990.966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133.990.966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19.918.219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600986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Agrícola y Ganadero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4.571.542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29730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Inspecciones Exportaciones Silvoagropecuarias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4.662.212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78545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Ganadero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2.205.109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39892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Vigilancia y Control Silvoagrícola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3.834.931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509430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Controles Fronterizos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2.874.236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49909"/>
                  </a:ext>
                </a:extLst>
              </a:tr>
              <a:tr h="285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y Conservación de Recursos Naturales Renovables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899.915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73112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870.274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76071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NACIONAL FORESTAL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90.054.741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92.263.922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2.209.181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14.646.346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049604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Nacional Forestal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19.963.004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22.172.185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2.209.181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4.832.923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24009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Manejo del Fuego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32.125.307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32.125.307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5.623.306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48203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Areas Silvestres Protegidas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15.324.263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15.324.263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2.204.539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92778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Forestal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21.134.710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21.134.710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1.898.061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17830"/>
                  </a:ext>
                </a:extLst>
              </a:tr>
              <a:tr h="142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Arborización Urbana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87.517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482791"/>
                  </a:ext>
                </a:extLst>
              </a:tr>
              <a:tr h="178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RIEGO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1.493.546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1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89313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533500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394760E-827E-425F-96F4-D96DBF2D3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6325"/>
              </p:ext>
            </p:extLst>
          </p:nvPr>
        </p:nvGraphicFramePr>
        <p:xfrm>
          <a:off x="490424" y="1855104"/>
          <a:ext cx="7886700" cy="2811361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2200292547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042452669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867575427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1409878198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5666649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91603739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61001982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191399726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4173581670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4015373071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40590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068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1.337.139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379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6.700.793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6.700.793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963.308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8293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1.399.137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1.399.137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878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091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587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21.803.506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21.803.506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279.201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771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1.267.193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1.267.193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4010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19.948.847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19.948.847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69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543.348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543.348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4274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2437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394.308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394.308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153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14.935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14.935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1417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414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0389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917287"/>
                  </a:ext>
                </a:extLst>
              </a:tr>
              <a:tr h="146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189.923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189.923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93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6661"/>
            <a:ext cx="7083508" cy="21271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492792-F511-4F9C-BE8E-3894304E4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08378"/>
              </p:ext>
            </p:extLst>
          </p:nvPr>
        </p:nvGraphicFramePr>
        <p:xfrm>
          <a:off x="628650" y="1991348"/>
          <a:ext cx="7886700" cy="1839850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589503017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2555131616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170965405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156526144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84751132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50118408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334925518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649522299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3637004372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1552132042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629344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4510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4.452.132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03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4.452.132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8172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4.452.132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4738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Investigaciones Agropecuarias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17.775.401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17.775.401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3.111.455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9826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para la Innovación Agraria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9.195.426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9.195.426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763.834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391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Forestal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4.069.279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4.069.279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292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Información de Recursos Naturales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3.436.195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3.436.195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576.843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24772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Investigación para la Competitividad Agroalimentaria y Forestal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178.922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178.922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38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387" y="4314267"/>
            <a:ext cx="7174429" cy="277798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9D4C868-51D6-4567-80B3-DFFCC0A64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42181"/>
              </p:ext>
            </p:extLst>
          </p:nvPr>
        </p:nvGraphicFramePr>
        <p:xfrm>
          <a:off x="409387" y="1752341"/>
          <a:ext cx="7886700" cy="2527646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224165154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101270447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225595034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205631497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56775370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66725696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67358996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315297132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244164049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664178321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98365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71288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640.565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3964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4.139.266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4.139.266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564.406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0602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1.015.200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1.015.200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57.478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3326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307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331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4.222.828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4.222.828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8862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131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Información de Recursos Naturales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024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3.654.636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3.654.636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4549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 - Estadísticas Continuas Intercensales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512.615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512.615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788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 - VIII Censo Agropecuario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3.142.021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3.142.021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91686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186.166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186.166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58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5618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176.562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176.562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50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493" y="5944672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014D4C2-5417-4F3F-B504-7921BA1AA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78065"/>
              </p:ext>
            </p:extLst>
          </p:nvPr>
        </p:nvGraphicFramePr>
        <p:xfrm>
          <a:off x="406006" y="1583749"/>
          <a:ext cx="7910408" cy="4351333"/>
        </p:xfrm>
        <a:graphic>
          <a:graphicData uri="http://schemas.openxmlformats.org/drawingml/2006/table">
            <a:tbl>
              <a:tblPr/>
              <a:tblGrid>
                <a:gridCol w="726272">
                  <a:extLst>
                    <a:ext uri="{9D8B030D-6E8A-4147-A177-3AD203B41FA5}">
                      <a16:colId xmlns:a16="http://schemas.microsoft.com/office/drawing/2014/main" val="3930215189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1989096524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2569184236"/>
                    </a:ext>
                  </a:extLst>
                </a:gridCol>
                <a:gridCol w="2430845">
                  <a:extLst>
                    <a:ext uri="{9D8B030D-6E8A-4147-A177-3AD203B41FA5}">
                      <a16:colId xmlns:a16="http://schemas.microsoft.com/office/drawing/2014/main" val="3451902232"/>
                    </a:ext>
                  </a:extLst>
                </a:gridCol>
                <a:gridCol w="726272">
                  <a:extLst>
                    <a:ext uri="{9D8B030D-6E8A-4147-A177-3AD203B41FA5}">
                      <a16:colId xmlns:a16="http://schemas.microsoft.com/office/drawing/2014/main" val="821238733"/>
                    </a:ext>
                  </a:extLst>
                </a:gridCol>
                <a:gridCol w="726272">
                  <a:extLst>
                    <a:ext uri="{9D8B030D-6E8A-4147-A177-3AD203B41FA5}">
                      <a16:colId xmlns:a16="http://schemas.microsoft.com/office/drawing/2014/main" val="400700930"/>
                    </a:ext>
                  </a:extLst>
                </a:gridCol>
                <a:gridCol w="726272">
                  <a:extLst>
                    <a:ext uri="{9D8B030D-6E8A-4147-A177-3AD203B41FA5}">
                      <a16:colId xmlns:a16="http://schemas.microsoft.com/office/drawing/2014/main" val="1477839907"/>
                    </a:ext>
                  </a:extLst>
                </a:gridCol>
                <a:gridCol w="726272">
                  <a:extLst>
                    <a:ext uri="{9D8B030D-6E8A-4147-A177-3AD203B41FA5}">
                      <a16:colId xmlns:a16="http://schemas.microsoft.com/office/drawing/2014/main" val="3525778509"/>
                    </a:ext>
                  </a:extLst>
                </a:gridCol>
                <a:gridCol w="661233">
                  <a:extLst>
                    <a:ext uri="{9D8B030D-6E8A-4147-A177-3AD203B41FA5}">
                      <a16:colId xmlns:a16="http://schemas.microsoft.com/office/drawing/2014/main" val="1096899319"/>
                    </a:ext>
                  </a:extLst>
                </a:gridCol>
                <a:gridCol w="650394">
                  <a:extLst>
                    <a:ext uri="{9D8B030D-6E8A-4147-A177-3AD203B41FA5}">
                      <a16:colId xmlns:a16="http://schemas.microsoft.com/office/drawing/2014/main" val="3600997376"/>
                    </a:ext>
                  </a:extLst>
                </a:gridCol>
              </a:tblGrid>
              <a:tr h="13037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510509"/>
                  </a:ext>
                </a:extLst>
              </a:tr>
              <a:tr h="39928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805492"/>
                  </a:ext>
                </a:extLst>
              </a:tr>
              <a:tr h="1711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27.696.412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04593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41.024.832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41.024.832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5.428.568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796418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7.229.869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7.229.869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1.040.741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27387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1.067.068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10670680,0%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10670680,0%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69894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72051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1.067.068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19828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83.050.139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83.050.139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8.943.700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700693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83.046.727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83.046.727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8.943.700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32994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Contratación del Seguro Agrícola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938.643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938.643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61943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Incentivos Ley N° 20.412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21.554.663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21.554.663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21.925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32298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Emergencias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1.585.170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1.585.170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444.420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57284"/>
                  </a:ext>
                </a:extLst>
              </a:tr>
              <a:tr h="260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Desarrollo de Capacidades Productivas y Empresariales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2.262.833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2.262.833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79.355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435314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Asesoría Técnica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12.101.512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12.101.512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1.191.003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94798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Acción Local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19.163.555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19.163.555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5.936.258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21025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INDAP-PRODEMU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1.779.874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1.779.874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828663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Territorial Indígena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18.658.335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18.658.335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1.065.775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24039"/>
                  </a:ext>
                </a:extLst>
              </a:tr>
              <a:tr h="260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Integral de Pequeños Productores Campesinos del Secano-PADIS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660.319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660.319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92.491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6246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Productivas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3.275.950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3.275.950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105.497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12521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para Comercialización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1.065.873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1.065.873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6.976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36018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83037"/>
                  </a:ext>
                </a:extLst>
              </a:tr>
              <a:tr h="260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Latinoamericana de Instituciones Financieras para el Desarrollo - ALIDE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546611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8246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68872"/>
                  </a:ext>
                </a:extLst>
              </a:tr>
              <a:tr h="130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167.240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1672400,0%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1672400,0%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96458"/>
                  </a:ext>
                </a:extLst>
              </a:tr>
              <a:tr h="260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167.240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1672400,0%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1672400,0%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3" y="5778952"/>
            <a:ext cx="7910409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A859730-8F55-4672-A023-B234C9787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88091"/>
              </p:ext>
            </p:extLst>
          </p:nvPr>
        </p:nvGraphicFramePr>
        <p:xfrm>
          <a:off x="492412" y="1700808"/>
          <a:ext cx="7886700" cy="4075184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25932423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977404461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872303054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288207109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405409996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02034223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377770178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316910479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3177604807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2037278976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65921"/>
                  </a:ext>
                </a:extLst>
              </a:tr>
              <a:tr h="36109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501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1.034.737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1.034.737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213.067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595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124.100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124.100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2801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318.162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318.162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440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592.475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592.475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213.067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280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3421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4383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7.102.223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46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7.102.223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766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Corto Plazo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56.789.883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56.789.883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5.085.543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951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24.209.955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24.209.955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1.953.707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06870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Rotatorio - Ley 18.450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1.889.333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1.889.333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056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 - COBIN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2.884.000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2.884.000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785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1.371.073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576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1.371.073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465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Riego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15.242.297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15.242.297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84.856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6078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Inversiones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10.229.425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10.229.425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157.037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136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Acción Local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22.669.759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22.669.759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415.040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555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Territorial Indígena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14.759.098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14.759.098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515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Praderas Suplementarias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4.648.645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4.648.645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623.786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0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Productivas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1.748.224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1.748.224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37.398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9481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INDAP-PRODEMU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1.208.871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1.208.871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05696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Integral de Pequeños Productores Campesinos del Secano-PADIS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659.712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659.712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7104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para Comercialización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373.893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373.893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283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2.362.732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049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2.362.732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227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4805" y="4913963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A2E2CE-C01B-43FB-B04A-C2E9BFEAF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91325"/>
              </p:ext>
            </p:extLst>
          </p:nvPr>
        </p:nvGraphicFramePr>
        <p:xfrm>
          <a:off x="424805" y="1560964"/>
          <a:ext cx="7886700" cy="3352999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2139164925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453998451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866704279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387433239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5895693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68796747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58165722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381452604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147805585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2756287735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52373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95522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4.571.542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47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22.016.973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22.016.973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3.088.921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8053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2.531.659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2.531.659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193.853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2022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445.538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4455380,0%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4455380,0%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79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445.538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4455380,0%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4455380,0%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933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18560,0%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18560,0%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892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18560,0%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18560,0%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85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Emergencias Sanitarias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18560,0%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18560,0%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7787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84559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337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201860,0%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201860,0%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79962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201860,0%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201860,0%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981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3.345.497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3.345.497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822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1.196.583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1.196.583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38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47.896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47.896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832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183.340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554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1.917.678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1.917.678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37449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796.610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474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796.610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88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3538" y="3488421"/>
            <a:ext cx="7281782" cy="26858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239019-BFBF-49EF-A5AD-875886D5D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32611"/>
              </p:ext>
            </p:extLst>
          </p:nvPr>
        </p:nvGraphicFramePr>
        <p:xfrm>
          <a:off x="574978" y="1867699"/>
          <a:ext cx="7886700" cy="1564733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4280329202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906161966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2542681704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237277251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231444588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923952093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72687856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626198612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2988777400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3234863988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91040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39863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4.662.212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72762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18.648.446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18.648.446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2.779.711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61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2.799.930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2.799.930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124.375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6056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642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238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1.758.126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369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1.758.126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639" y="3992574"/>
            <a:ext cx="7137586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F0ACF50-15CA-4481-A65C-B03F7E859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61425"/>
              </p:ext>
            </p:extLst>
          </p:nvPr>
        </p:nvGraphicFramePr>
        <p:xfrm>
          <a:off x="443639" y="1615644"/>
          <a:ext cx="7886700" cy="2390087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049079947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2716833849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395822570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327761672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92309787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20968647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429157118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527435707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3584746920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4260792946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260933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3833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2.205.109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437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10.787.943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10.787.943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1.470.933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213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3.671.074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3.671.074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269.195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064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121.021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3903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988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Tuberculosis Bovina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87872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9659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Veterinario Permanente del Cono Sur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753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228.145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228.145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806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2536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125.145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125.145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281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464.981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444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464.981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23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3304" y="3602818"/>
            <a:ext cx="7470935" cy="28214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0B1A58E-3975-441E-8ABE-CF85AC5FF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41305"/>
              </p:ext>
            </p:extLst>
          </p:nvPr>
        </p:nvGraphicFramePr>
        <p:xfrm>
          <a:off x="467544" y="1642512"/>
          <a:ext cx="7886700" cy="1960306"/>
        </p:xfrm>
        <a:graphic>
          <a:graphicData uri="http://schemas.openxmlformats.org/drawingml/2006/table">
            <a:tbl>
              <a:tblPr/>
              <a:tblGrid>
                <a:gridCol w="718435">
                  <a:extLst>
                    <a:ext uri="{9D8B030D-6E8A-4147-A177-3AD203B41FA5}">
                      <a16:colId xmlns:a16="http://schemas.microsoft.com/office/drawing/2014/main" val="1673114532"/>
                    </a:ext>
                  </a:extLst>
                </a:gridCol>
                <a:gridCol w="265392">
                  <a:extLst>
                    <a:ext uri="{9D8B030D-6E8A-4147-A177-3AD203B41FA5}">
                      <a16:colId xmlns:a16="http://schemas.microsoft.com/office/drawing/2014/main" val="2781016463"/>
                    </a:ext>
                  </a:extLst>
                </a:gridCol>
                <a:gridCol w="265392">
                  <a:extLst>
                    <a:ext uri="{9D8B030D-6E8A-4147-A177-3AD203B41FA5}">
                      <a16:colId xmlns:a16="http://schemas.microsoft.com/office/drawing/2014/main" val="45993800"/>
                    </a:ext>
                  </a:extLst>
                </a:gridCol>
                <a:gridCol w="2466269">
                  <a:extLst>
                    <a:ext uri="{9D8B030D-6E8A-4147-A177-3AD203B41FA5}">
                      <a16:colId xmlns:a16="http://schemas.microsoft.com/office/drawing/2014/main" val="626953326"/>
                    </a:ext>
                  </a:extLst>
                </a:gridCol>
                <a:gridCol w="718435">
                  <a:extLst>
                    <a:ext uri="{9D8B030D-6E8A-4147-A177-3AD203B41FA5}">
                      <a16:colId xmlns:a16="http://schemas.microsoft.com/office/drawing/2014/main" val="2372541412"/>
                    </a:ext>
                  </a:extLst>
                </a:gridCol>
                <a:gridCol w="718435">
                  <a:extLst>
                    <a:ext uri="{9D8B030D-6E8A-4147-A177-3AD203B41FA5}">
                      <a16:colId xmlns:a16="http://schemas.microsoft.com/office/drawing/2014/main" val="4068930825"/>
                    </a:ext>
                  </a:extLst>
                </a:gridCol>
                <a:gridCol w="718435">
                  <a:extLst>
                    <a:ext uri="{9D8B030D-6E8A-4147-A177-3AD203B41FA5}">
                      <a16:colId xmlns:a16="http://schemas.microsoft.com/office/drawing/2014/main" val="530551064"/>
                    </a:ext>
                  </a:extLst>
                </a:gridCol>
                <a:gridCol w="718435">
                  <a:extLst>
                    <a:ext uri="{9D8B030D-6E8A-4147-A177-3AD203B41FA5}">
                      <a16:colId xmlns:a16="http://schemas.microsoft.com/office/drawing/2014/main" val="156994957"/>
                    </a:ext>
                  </a:extLst>
                </a:gridCol>
                <a:gridCol w="654097">
                  <a:extLst>
                    <a:ext uri="{9D8B030D-6E8A-4147-A177-3AD203B41FA5}">
                      <a16:colId xmlns:a16="http://schemas.microsoft.com/office/drawing/2014/main" val="2233090032"/>
                    </a:ext>
                  </a:extLst>
                </a:gridCol>
                <a:gridCol w="643375">
                  <a:extLst>
                    <a:ext uri="{9D8B030D-6E8A-4147-A177-3AD203B41FA5}">
                      <a16:colId xmlns:a16="http://schemas.microsoft.com/office/drawing/2014/main" val="2543713323"/>
                    </a:ext>
                  </a:extLst>
                </a:gridCol>
              </a:tblGrid>
              <a:tr h="13636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36702"/>
                  </a:ext>
                </a:extLst>
              </a:tr>
              <a:tr h="41763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543923"/>
                  </a:ext>
                </a:extLst>
              </a:tr>
              <a:tr h="1789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3.834.931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372725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19.479.533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19.479.533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2.547.559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186855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12.069.153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12.069.153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458.004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94365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96355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897860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Sanidad Vegetal del Cono Sur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20040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30023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99142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829.368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37969"/>
                  </a:ext>
                </a:extLst>
              </a:tr>
              <a:tr h="136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829.368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8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ejecución del Ministerio, acumulada al mes de FEBRERO fue de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 $629.3071 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98% respecto de la ley 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 se observó una disminución de $1.270 millones en su disponibilidad. La ejecución presupuestaria alcanzó un 93% de la ley vigente, equivale a un gasto total de $4.420 millones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la mayor parte de los recursos ministeriales, presentó un gasto de $281.215 millones, que equivale a un 98% de avance presupuestario.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Respecto a la deuda flotante, correspondiente a los recursos para cancelar obligaciones contraídas en el ejercicio presupuestario anterior, se han incluido recursos adicionales por $16.135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</a:rPr>
              <a:t>En cuanto a las </a:t>
            </a:r>
            <a:r>
              <a:rPr lang="es-MX" sz="1400" b="1" dirty="0">
                <a:solidFill>
                  <a:prstClr val="black"/>
                </a:solidFill>
              </a:rPr>
              <a:t>modificaciones presupuestaria</a:t>
            </a:r>
            <a:r>
              <a:rPr lang="es-MX" sz="1400" dirty="0">
                <a:solidFill>
                  <a:prstClr val="black"/>
                </a:solidFill>
              </a:rPr>
              <a:t>, se destacan los aumentos en el Programa 01 de la Corporación Nacional Forestal, por $20.289 millones, en el Programa 01 del Servicio Agrícola y Ganadero por $10.498 millones, y en el Instituto de Desarrollo Agropecuario, por $6.560 millones. Se observa además, una disminución en la disponibilidad de recursos para la Oficina de Estudios y Políticas Agrarias por $115 millones.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375" y="3649592"/>
            <a:ext cx="7569634" cy="22523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E49942C-68BE-4863-A83D-1A46B3ECC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1610"/>
              </p:ext>
            </p:extLst>
          </p:nvPr>
        </p:nvGraphicFramePr>
        <p:xfrm>
          <a:off x="551406" y="1696190"/>
          <a:ext cx="7886700" cy="1977410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3812051404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737599989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638180592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337945944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4154259179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90167758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660314726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912203798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1135651715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3520261717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75554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94615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2.874.236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03848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13.236.301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13.236.301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1.646.166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482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2.250.871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2.250.871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103.197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57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547.131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547.131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450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811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499.550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499.550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354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841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7979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1.124.873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7408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1.124.873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95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1973" y="3943696"/>
            <a:ext cx="7344816" cy="239910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C32927-2BF8-4CD2-B483-021D24C7A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8994"/>
              </p:ext>
            </p:extLst>
          </p:nvPr>
        </p:nvGraphicFramePr>
        <p:xfrm>
          <a:off x="407709" y="1759176"/>
          <a:ext cx="7886698" cy="2142246"/>
        </p:xfrm>
        <a:graphic>
          <a:graphicData uri="http://schemas.openxmlformats.org/drawingml/2006/table">
            <a:tbl>
              <a:tblPr/>
              <a:tblGrid>
                <a:gridCol w="730098">
                  <a:extLst>
                    <a:ext uri="{9D8B030D-6E8A-4147-A177-3AD203B41FA5}">
                      <a16:colId xmlns:a16="http://schemas.microsoft.com/office/drawing/2014/main" val="3214928808"/>
                    </a:ext>
                  </a:extLst>
                </a:gridCol>
                <a:gridCol w="269701">
                  <a:extLst>
                    <a:ext uri="{9D8B030D-6E8A-4147-A177-3AD203B41FA5}">
                      <a16:colId xmlns:a16="http://schemas.microsoft.com/office/drawing/2014/main" val="1771462609"/>
                    </a:ext>
                  </a:extLst>
                </a:gridCol>
                <a:gridCol w="269701">
                  <a:extLst>
                    <a:ext uri="{9D8B030D-6E8A-4147-A177-3AD203B41FA5}">
                      <a16:colId xmlns:a16="http://schemas.microsoft.com/office/drawing/2014/main" val="1138854112"/>
                    </a:ext>
                  </a:extLst>
                </a:gridCol>
                <a:gridCol w="2378269">
                  <a:extLst>
                    <a:ext uri="{9D8B030D-6E8A-4147-A177-3AD203B41FA5}">
                      <a16:colId xmlns:a16="http://schemas.microsoft.com/office/drawing/2014/main" val="3059560404"/>
                    </a:ext>
                  </a:extLst>
                </a:gridCol>
                <a:gridCol w="730098">
                  <a:extLst>
                    <a:ext uri="{9D8B030D-6E8A-4147-A177-3AD203B41FA5}">
                      <a16:colId xmlns:a16="http://schemas.microsoft.com/office/drawing/2014/main" val="395506939"/>
                    </a:ext>
                  </a:extLst>
                </a:gridCol>
                <a:gridCol w="730098">
                  <a:extLst>
                    <a:ext uri="{9D8B030D-6E8A-4147-A177-3AD203B41FA5}">
                      <a16:colId xmlns:a16="http://schemas.microsoft.com/office/drawing/2014/main" val="4275512014"/>
                    </a:ext>
                  </a:extLst>
                </a:gridCol>
                <a:gridCol w="730098">
                  <a:extLst>
                    <a:ext uri="{9D8B030D-6E8A-4147-A177-3AD203B41FA5}">
                      <a16:colId xmlns:a16="http://schemas.microsoft.com/office/drawing/2014/main" val="457558063"/>
                    </a:ext>
                  </a:extLst>
                </a:gridCol>
                <a:gridCol w="730098">
                  <a:extLst>
                    <a:ext uri="{9D8B030D-6E8A-4147-A177-3AD203B41FA5}">
                      <a16:colId xmlns:a16="http://schemas.microsoft.com/office/drawing/2014/main" val="1697527363"/>
                    </a:ext>
                  </a:extLst>
                </a:gridCol>
                <a:gridCol w="664717">
                  <a:extLst>
                    <a:ext uri="{9D8B030D-6E8A-4147-A177-3AD203B41FA5}">
                      <a16:colId xmlns:a16="http://schemas.microsoft.com/office/drawing/2014/main" val="3033848914"/>
                    </a:ext>
                  </a:extLst>
                </a:gridCol>
                <a:gridCol w="653820">
                  <a:extLst>
                    <a:ext uri="{9D8B030D-6E8A-4147-A177-3AD203B41FA5}">
                      <a16:colId xmlns:a16="http://schemas.microsoft.com/office/drawing/2014/main" val="4266090321"/>
                    </a:ext>
                  </a:extLst>
                </a:gridCol>
              </a:tblGrid>
              <a:tr h="13876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673" marR="8673" marT="8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673" marR="8673" marT="8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5007"/>
                  </a:ext>
                </a:extLst>
              </a:tr>
              <a:tr h="42498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05581"/>
                  </a:ext>
                </a:extLst>
              </a:tr>
              <a:tr h="1821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899.915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34988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5.886.941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5.886.941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778.913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71613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493.106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493.106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22.602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17456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8.617.265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8.617.265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048782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27761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Incentivos Ley N° 20.412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88434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5692"/>
                  </a:ext>
                </a:extLst>
              </a:tr>
              <a:tr h="286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Interamericano de Cooperación Agrícola (IICA)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51181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68.280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81987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68.280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5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234145"/>
            <a:ext cx="7297862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325E3A1-8D91-4C1C-8BA0-3A7228849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98912"/>
              </p:ext>
            </p:extLst>
          </p:nvPr>
        </p:nvGraphicFramePr>
        <p:xfrm>
          <a:off x="551406" y="1657437"/>
          <a:ext cx="7886700" cy="1564733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2352563092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929944416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745392278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270879957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532006812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157342798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547268856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638193376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1252350140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3316373536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83656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82720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870.274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6674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4.800.902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4.800.902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684.926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529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1.669.404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1.669.404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62.898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200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4859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1978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45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9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79651"/>
            <a:ext cx="7353610" cy="27035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6F9F39-3307-4B71-A23A-CA819978F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6999"/>
              </p:ext>
            </p:extLst>
          </p:nvPr>
        </p:nvGraphicFramePr>
        <p:xfrm>
          <a:off x="467544" y="1723328"/>
          <a:ext cx="7886700" cy="2940323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343209616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174787669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000066781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1328540223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9729181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84860932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523428995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10017649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3730534358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1521438645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65943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9954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19.963.004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22.172.185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2.209.181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4.832.923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190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14.941.611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16.883.963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1.942.352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2.981.603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695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4.088.621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4.353.450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264.829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273.653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215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1.577.667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15776670,0%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15776670,0%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2800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1.090.849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10908490,0%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10908490,0%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900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486.818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4436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187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0229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822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932.752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934.752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298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3339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02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509.768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511.768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3942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422.984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422.984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001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814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572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5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1149" y="3575555"/>
            <a:ext cx="7389360" cy="310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6E8B00-AF19-4C6E-9390-830947015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98457"/>
              </p:ext>
            </p:extLst>
          </p:nvPr>
        </p:nvGraphicFramePr>
        <p:xfrm>
          <a:off x="451149" y="1735704"/>
          <a:ext cx="7886700" cy="1839851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2780789909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928610917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699384436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367336593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57852255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05101222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59476918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784679008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3055069854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3621458829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972910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151422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32.125.307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32.125.307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5.623.306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2744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15.873.471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15.873.471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3.918.788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34712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15.788.127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15.788.127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1.704.518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52424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119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7503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18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570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7037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0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4384" y="3909773"/>
            <a:ext cx="7318173" cy="22767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93A6607-9CB2-4298-961E-7A1FE4FC6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71901"/>
              </p:ext>
            </p:extLst>
          </p:nvPr>
        </p:nvGraphicFramePr>
        <p:xfrm>
          <a:off x="551406" y="1674064"/>
          <a:ext cx="7886700" cy="2252528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088514610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922455644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068820190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1272860036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74953912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156945583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29035175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168216620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2303564011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864817706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214314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040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15.324.263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15.324.263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2.204.539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135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11.854.598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11.854.598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1.883.313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3948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3.075.044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3.075.044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226.059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4161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563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404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2780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1206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Jardín Botánico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204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162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503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260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85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1406" y="3703328"/>
            <a:ext cx="728500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E46A844-DD06-460B-B2C4-59B178DD2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55240"/>
              </p:ext>
            </p:extLst>
          </p:nvPr>
        </p:nvGraphicFramePr>
        <p:xfrm>
          <a:off x="517134" y="1723638"/>
          <a:ext cx="7886700" cy="1977410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1805858998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949320374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207705408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20417300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226941796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186151446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88268182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355296948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1062869750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1009132890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7644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92884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21.134.710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21.134.710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1.898.061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54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12.911.472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12.911.472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1.785.820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7694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7.228.775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7.228.775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110.852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6071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9835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98992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085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6897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Investigación Ley Bosque Nativo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7368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7191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5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1405" y="2941871"/>
            <a:ext cx="7260955" cy="287868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17D8DA-9B69-476A-8A57-14D64E4B2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58713"/>
              </p:ext>
            </p:extLst>
          </p:nvPr>
        </p:nvGraphicFramePr>
        <p:xfrm>
          <a:off x="551406" y="1628800"/>
          <a:ext cx="7886700" cy="1289615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255230085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732173096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3604688752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940072290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57691098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55632372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07249717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992424034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331566870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2390403684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55259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58259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560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870.655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870.655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171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636.802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636.802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2004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1272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9568" y="5363708"/>
            <a:ext cx="7416824" cy="30674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81B00F-C531-4F7F-9934-ECF14B0B3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77170"/>
              </p:ext>
            </p:extLst>
          </p:nvPr>
        </p:nvGraphicFramePr>
        <p:xfrm>
          <a:off x="499568" y="1595030"/>
          <a:ext cx="7886700" cy="3765676"/>
        </p:xfrm>
        <a:graphic>
          <a:graphicData uri="http://schemas.openxmlformats.org/drawingml/2006/table">
            <a:tbl>
              <a:tblPr/>
              <a:tblGrid>
                <a:gridCol w="724096">
                  <a:extLst>
                    <a:ext uri="{9D8B030D-6E8A-4147-A177-3AD203B41FA5}">
                      <a16:colId xmlns:a16="http://schemas.microsoft.com/office/drawing/2014/main" val="3476683539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2697763494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2389065470"/>
                    </a:ext>
                  </a:extLst>
                </a:gridCol>
                <a:gridCol w="2423559">
                  <a:extLst>
                    <a:ext uri="{9D8B030D-6E8A-4147-A177-3AD203B41FA5}">
                      <a16:colId xmlns:a16="http://schemas.microsoft.com/office/drawing/2014/main" val="388464317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426165644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1362214091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683740497"/>
                    </a:ext>
                  </a:extLst>
                </a:gridCol>
                <a:gridCol w="724096">
                  <a:extLst>
                    <a:ext uri="{9D8B030D-6E8A-4147-A177-3AD203B41FA5}">
                      <a16:colId xmlns:a16="http://schemas.microsoft.com/office/drawing/2014/main" val="3696474544"/>
                    </a:ext>
                  </a:extLst>
                </a:gridCol>
                <a:gridCol w="659251">
                  <a:extLst>
                    <a:ext uri="{9D8B030D-6E8A-4147-A177-3AD203B41FA5}">
                      <a16:colId xmlns:a16="http://schemas.microsoft.com/office/drawing/2014/main" val="4212545263"/>
                    </a:ext>
                  </a:extLst>
                </a:gridCol>
                <a:gridCol w="648444">
                  <a:extLst>
                    <a:ext uri="{9D8B030D-6E8A-4147-A177-3AD203B41FA5}">
                      <a16:colId xmlns:a16="http://schemas.microsoft.com/office/drawing/2014/main" val="3822901956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89980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692485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1.493.546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169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5.091.825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5.091.825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709.419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4553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951.245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951.245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61456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531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62333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284.920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833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284.920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15220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Construcción y Rehabilitación Obras de Riego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284.920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118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688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834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312.463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312.463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987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775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270.181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270.181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4259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3.551.780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3.551.780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303.117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784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1.510.044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1.510.044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76563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288.400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288.400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1481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1.753.336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1.753.336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38.094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4925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057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5729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933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318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0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FEBRERO de 2019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Agricultura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a las transferencias corrientes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67502"/>
              </p:ext>
            </p:extLst>
          </p:nvPr>
        </p:nvGraphicFramePr>
        <p:xfrm>
          <a:off x="1847850" y="2330177"/>
          <a:ext cx="54483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5" name="Hoja de cálculo" r:id="rId3" imgW="5448300" imgH="2466885" progId="Excel.Sheet.12">
                  <p:embed/>
                </p:oleObj>
              </mc:Choice>
              <mc:Fallback>
                <p:oleObj name="Hoja de cálculo" r:id="rId3" imgW="5448300" imgH="2466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330177"/>
                        <a:ext cx="54483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a las transferencias de capital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55762"/>
              </p:ext>
            </p:extLst>
          </p:nvPr>
        </p:nvGraphicFramePr>
        <p:xfrm>
          <a:off x="1847850" y="2420888"/>
          <a:ext cx="54483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9" name="Hoja de cálculo" r:id="rId3" imgW="5448300" imgH="1838235" progId="Excel.Sheet.12">
                  <p:embed/>
                </p:oleObj>
              </mc:Choice>
              <mc:Fallback>
                <p:oleObj name="Hoja de cálculo" r:id="rId3" imgW="5448300" imgH="18382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420888"/>
                        <a:ext cx="544830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8924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EFC2BD2-CA67-4E59-AD39-BFF2E845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89910"/>
              </p:ext>
            </p:extLst>
          </p:nvPr>
        </p:nvGraphicFramePr>
        <p:xfrm>
          <a:off x="971600" y="1772816"/>
          <a:ext cx="684076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92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377294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D8CC1D3-0B4E-4BB4-B91E-1B616A4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12854"/>
              </p:ext>
            </p:extLst>
          </p:nvPr>
        </p:nvGraphicFramePr>
        <p:xfrm>
          <a:off x="1403648" y="1682479"/>
          <a:ext cx="6408712" cy="34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73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4857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06860"/>
              </p:ext>
            </p:extLst>
          </p:nvPr>
        </p:nvGraphicFramePr>
        <p:xfrm>
          <a:off x="386224" y="1484784"/>
          <a:ext cx="80022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13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6192" y="5681215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63638"/>
              </p:ext>
            </p:extLst>
          </p:nvPr>
        </p:nvGraphicFramePr>
        <p:xfrm>
          <a:off x="358110" y="1520058"/>
          <a:ext cx="8104209" cy="406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4331978"/>
            <a:ext cx="7542039" cy="29020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DDF0B77-E15C-4B88-A26E-0D84D8882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54916"/>
              </p:ext>
            </p:extLst>
          </p:nvPr>
        </p:nvGraphicFramePr>
        <p:xfrm>
          <a:off x="539552" y="1842560"/>
          <a:ext cx="7543798" cy="2457450"/>
        </p:xfrm>
        <a:graphic>
          <a:graphicData uri="http://schemas.openxmlformats.org/drawingml/2006/table">
            <a:tbl>
              <a:tblPr/>
              <a:tblGrid>
                <a:gridCol w="794708">
                  <a:extLst>
                    <a:ext uri="{9D8B030D-6E8A-4147-A177-3AD203B41FA5}">
                      <a16:colId xmlns:a16="http://schemas.microsoft.com/office/drawing/2014/main" val="4294691798"/>
                    </a:ext>
                  </a:extLst>
                </a:gridCol>
                <a:gridCol w="2123176">
                  <a:extLst>
                    <a:ext uri="{9D8B030D-6E8A-4147-A177-3AD203B41FA5}">
                      <a16:colId xmlns:a16="http://schemas.microsoft.com/office/drawing/2014/main" val="787929099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4030908564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96900704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4190180531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3900908399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3542463414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1875056413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866870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298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600.188.553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602.397.734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2.209.181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70.184.359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684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208.265.562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210.207.914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1.942.352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31.299.521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0192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66.898.017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67.162.846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264.829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4.909.260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5307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3.090.273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3433636,7%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3433636,7%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76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155.675.547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155.675.547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14.088.485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868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227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937130,0%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937130,0%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6571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8.053.058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8.055.058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257.952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884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3.840.990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3.840.990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6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7.102.223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953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1.371.073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7464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7.575.029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42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5178</Words>
  <Application>Microsoft Office PowerPoint</Application>
  <PresentationFormat>Presentación en pantalla (4:3)</PresentationFormat>
  <Paragraphs>2995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7" baseType="lpstr">
      <vt:lpstr>Arial</vt:lpstr>
      <vt:lpstr>Calibri</vt:lpstr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</vt:lpstr>
      <vt:lpstr>EJECUCIÓN ACUMULADA DE GASTOS PRESUPUESTARIOS AL MES DE FEBRERO DE 2019 PARTIDA 13: MINISTERIO DE AGRICULTURA</vt:lpstr>
      <vt:lpstr>EJECUCIÓN ACUMULADA DE GASTOS A FEBRERO DE 2019  PARTIDA 13 MINISTERIO DE AGRICULTURA</vt:lpstr>
      <vt:lpstr>Ejecución Presupuestaria de Gastos Acumulada al Mes de FEBRERO de 2019  Ministerio de Agricultura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FEBRERO DE 2019  PARTIDA 13 MINISTERIO DE AGRICULTURA</vt:lpstr>
      <vt:lpstr>EJECUCIÓN ACUMULADA DE GASTOS A FEBRERO DE 2019  PARTIDA 13 RESUMEN POR CAPÍTULOS</vt:lpstr>
      <vt:lpstr>EJECUCIÓN ACUMULADA DE GASTOS A FEBRERO DE 2019  PARTIDA 13. CAPÍTULO 01. PROGRAMA 01:  SUBSECRETARÍA DE AGRICULTURA</vt:lpstr>
      <vt:lpstr>EJECUCIÓN ACUMULADA DE GASTOS A FEBRERO DE 2019  PARTIDA 13. CAPÍTULO 01. PROGRAMA 02:  INVESTIGACIÓN E INNOVACIÓN TECNOLÓGICA SILVOAGROPECUARIA</vt:lpstr>
      <vt:lpstr>EJECUCIÓN ACUMULADA DE GASTOS A FEBRERO DE 2019  PARTIDA 13. CAPÍTULO 02. PROGRAMA 01:  OFICINA DE ESTUDIOS Y POLÍTICAS AGRARIAS</vt:lpstr>
      <vt:lpstr>EJECUCIÓN ACUMULADA DE GASTOS A FEBRERO DE 2019  PARTIDA 13. CAPÍTULO 03. PROGRAMA 01:  INSTITUTO DE DESARROLLO AGROPECUARIO</vt:lpstr>
      <vt:lpstr>EJECUCIÓN ACUMULADA DE GASTOS A FEBRERO DE 2019  PARTIDA 13. CAPÍTULO 03. PROGRAMA 01:  INSTITUTO DE DESARROLLO AGROPECUARIO</vt:lpstr>
      <vt:lpstr>EJECUCIÓN ACUMULADA DE GASTOS A FEBRERO DE 2019  PARTIDA 13. CAPÍTULO 04. PROGRAMA 01:  SERVICIO AGRÍCOLA Y GANADERO</vt:lpstr>
      <vt:lpstr>EJECUCIÓN ACUMULADA DE GASTOS A FEBRERO DE 2019  PARTIDA 13. CAPÍTULO 04. PROGRAMA 04:  INSPECCIONES EXPORTACIONES SILVOAGROPECUARIAS</vt:lpstr>
      <vt:lpstr>EJECUCIÓN ACUMULADA DE GASTOS A FEBRERO DE 2019  PARTIDA 13. CAPÍTULO 04. PROGRAMA 05:  PROGRAMA DESARROLLO GANADERO</vt:lpstr>
      <vt:lpstr>EJECUCIÓN ACUMULADA DE GASTOS A FEBRERO DE 2019  PARTIDA 13. CAPÍTULO 04. PROGRAMA 06:  VIGILANCIA Y CONTROL SILVOAGRÍCOLA</vt:lpstr>
      <vt:lpstr>EJECUCIÓN ACUMULADA DE GASTOS A FEBRERO DE 2019  PARTIDA 13. CAPÍTULO 04. PROGRAMA 07:  PROGRAMA DE CONTROLES FRONTERIZOS</vt:lpstr>
      <vt:lpstr>EJECUCIÓN ACUMULADA DE GASTOS A FEBRERO DE 2019  PARTIDA 13. CAPÍTULO 04. PROGRAMA 08:  PROGRAMA GESTIÓN Y CONSERVACIÓN DE RECURSOS NATURALES RENOVABLES</vt:lpstr>
      <vt:lpstr>EJECUCIÓN ACUMULADA DE GASTOS A FEBRERO DE 2019  PARTIDA 13. CAPÍTULO 04. PROGRAMA 09:  LABORATORIOS</vt:lpstr>
      <vt:lpstr>EJECUCIÓN ACUMULADA DE GASTOS A FEBRERO DE 2019  PARTIDA 13. CAPÍTULO 05. PROGRAMA 01:  CORPORACIÓN NACIONAL FORESTAL</vt:lpstr>
      <vt:lpstr>EJECUCIÓN ACUMULADA DE GASTOS A FEBRERO DE 2019  PARTIDA 13. CAPÍTULO 05. PROGRAMA 03:  PROGRAMA DE MANEJO DEL FUEGO</vt:lpstr>
      <vt:lpstr>EJECUCIÓN ACUMULADA DE GASTOS A FEBRERO DE 2019  PARTIDA 13. CAPÍTULO 05. PROGRAMA 04:  ÁREAS SILVESTRES PROTEGIDAS</vt:lpstr>
      <vt:lpstr>EJECUCIÓN ACUMULADA DE GASTOS A FEBRERO DE 2019  PARTIDA 13. CAPÍTULO 05. PROGRAMA 05:  GESTIÓN FORESTAL</vt:lpstr>
      <vt:lpstr>EJECUCIÓN ACUMULADA DE GASTOS A FEBRERO DE 2019  PARTIDA 13. CAPÍTULO 05. PROGRAMA 06:  PROGRAMA  DE ARBORIZACIÓN URBANA</vt:lpstr>
      <vt:lpstr>EJECUCIÓN ACUMULADA DE GASTOS A FEBRERO DE 2019  PARTIDA 13. CAPÍTULO 06. PROGRAMA 01:  COMISIÓN NACIONAL DE RIEGO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Presupuesto</cp:lastModifiedBy>
  <cp:revision>159</cp:revision>
  <cp:lastPrinted>2016-08-05T21:17:59Z</cp:lastPrinted>
  <dcterms:created xsi:type="dcterms:W3CDTF">2016-08-05T20:56:34Z</dcterms:created>
  <dcterms:modified xsi:type="dcterms:W3CDTF">2019-05-24T21:13:58Z</dcterms:modified>
</cp:coreProperties>
</file>