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98" r:id="rId4"/>
    <p:sldId id="300" r:id="rId5"/>
    <p:sldId id="303" r:id="rId6"/>
    <p:sldId id="304" r:id="rId7"/>
    <p:sldId id="302" r:id="rId8"/>
    <p:sldId id="301" r:id="rId9"/>
    <p:sldId id="264" r:id="rId10"/>
    <p:sldId id="263" r:id="rId11"/>
    <p:sldId id="265" r:id="rId12"/>
    <p:sldId id="269" r:id="rId13"/>
    <p:sldId id="271" r:id="rId14"/>
    <p:sldId id="273" r:id="rId15"/>
    <p:sldId id="274" r:id="rId16"/>
    <p:sldId id="275" r:id="rId17"/>
    <p:sldId id="287" r:id="rId18"/>
    <p:sldId id="289" r:id="rId19"/>
    <p:sldId id="290" r:id="rId20"/>
    <p:sldId id="288" r:id="rId21"/>
    <p:sldId id="291" r:id="rId22"/>
    <p:sldId id="292" r:id="rId23"/>
    <p:sldId id="293" r:id="rId2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0419884680080647"/>
          <c:y val="5.72512807751737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5334608832297"/>
          <c:w val="1"/>
          <c:h val="0.46405608317907415"/>
        </c:manualLayout>
      </c:layout>
      <c:pie3DChart>
        <c:varyColors val="1"/>
        <c:ser>
          <c:idx val="0"/>
          <c:order val="0"/>
          <c:tx>
            <c:strRef>
              <c:f>'Partida 12'!$D$63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95-43D7-BA9C-D8AF7573A8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95-43D7-BA9C-D8AF7573A8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95-43D7-BA9C-D8AF7573A8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95-43D7-BA9C-D8AF7573A80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195-43D7-BA9C-D8AF7573A8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195-43D7-BA9C-D8AF7573A80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5-43D7-BA9C-D8AF7573A80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95-43D7-BA9C-D8AF7573A801}"/>
                </c:ext>
              </c:extLst>
            </c:dLbl>
            <c:dLbl>
              <c:idx val="3"/>
              <c:layout>
                <c:manualLayout>
                  <c:x val="-5.6119608562299984E-3"/>
                  <c:y val="-1.41096279657070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5-43D7-BA9C-D8AF7573A8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12'!$C$64:$C$67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12'!$D$64:$D$67</c:f>
              <c:numCache>
                <c:formatCode>#,##0</c:formatCode>
                <c:ptCount val="4"/>
                <c:pt idx="0">
                  <c:v>211779014</c:v>
                </c:pt>
                <c:pt idx="1">
                  <c:v>1716587204</c:v>
                </c:pt>
                <c:pt idx="2">
                  <c:v>518906787</c:v>
                </c:pt>
                <c:pt idx="3">
                  <c:v>30941163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195-43D7-BA9C-D8AF7573A8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99359414610506"/>
          <c:y val="0.76689909270254886"/>
          <c:w val="0.38772286033875025"/>
          <c:h val="0.2142437661189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12'!$M$63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9B49-4622-8B67-558FD8AE49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12'!$L$64:$L$69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'Partida 12'!$M$64:$M$69</c:f>
              <c:numCache>
                <c:formatCode>#,##0</c:formatCode>
                <c:ptCount val="6"/>
                <c:pt idx="0">
                  <c:v>21558684</c:v>
                </c:pt>
                <c:pt idx="1">
                  <c:v>1794031705</c:v>
                </c:pt>
                <c:pt idx="2">
                  <c:v>631667754</c:v>
                </c:pt>
                <c:pt idx="3">
                  <c:v>18755866</c:v>
                </c:pt>
                <c:pt idx="4">
                  <c:v>2006913</c:v>
                </c:pt>
                <c:pt idx="5">
                  <c:v>10193246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9-4622-8B67-558FD8AE49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12'!$C$30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12'!$D$30:$O$30</c:f>
              <c:numCache>
                <c:formatCode>0.0%</c:formatCode>
                <c:ptCount val="12"/>
                <c:pt idx="0">
                  <c:v>0.12879110861931714</c:v>
                </c:pt>
                <c:pt idx="1">
                  <c:v>7.0111546498177912E-2</c:v>
                </c:pt>
                <c:pt idx="2">
                  <c:v>7.8969456609185557E-2</c:v>
                </c:pt>
                <c:pt idx="3">
                  <c:v>7.3417628698475151E-2</c:v>
                </c:pt>
                <c:pt idx="4">
                  <c:v>7.0303508560060401E-2</c:v>
                </c:pt>
                <c:pt idx="5">
                  <c:v>8.5580617452957281E-2</c:v>
                </c:pt>
                <c:pt idx="6">
                  <c:v>8.1645303661089935E-2</c:v>
                </c:pt>
                <c:pt idx="7">
                  <c:v>5.379602224790006E-2</c:v>
                </c:pt>
                <c:pt idx="8">
                  <c:v>6.7302806766772055E-2</c:v>
                </c:pt>
                <c:pt idx="9">
                  <c:v>7.0373604947800275E-2</c:v>
                </c:pt>
                <c:pt idx="10">
                  <c:v>7.0711416907021096E-2</c:v>
                </c:pt>
                <c:pt idx="11">
                  <c:v>0.18251770657978977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42-43E0-B018-6896DEFEDB91}"/>
            </c:ext>
          </c:extLst>
        </c:ser>
        <c:ser>
          <c:idx val="0"/>
          <c:order val="1"/>
          <c:tx>
            <c:strRef>
              <c:f>'Partida 12'!$C$31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12'!$D$29:$O$29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12'!$D$31:$O$31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42-43E0-B018-6896DEFEDB91}"/>
            </c:ext>
          </c:extLst>
        </c:ser>
        <c:ser>
          <c:idx val="1"/>
          <c:order val="2"/>
          <c:tx>
            <c:strRef>
              <c:f>'Partida 12'!$C$32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12'!$D$29:$O$29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12'!$D$32:$E$32</c:f>
              <c:numCache>
                <c:formatCode>0.0%</c:formatCode>
                <c:ptCount val="2"/>
                <c:pt idx="0">
                  <c:v>0.11418401631864127</c:v>
                </c:pt>
                <c:pt idx="1">
                  <c:v>7.4432510063835611E-2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42-43E0-B018-6896DEFEDB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12'!$C$23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12'!$D$23:$O$23</c:f>
              <c:numCache>
                <c:formatCode>0.0%</c:formatCode>
                <c:ptCount val="12"/>
                <c:pt idx="0">
                  <c:v>0.12879110861931714</c:v>
                </c:pt>
                <c:pt idx="1">
                  <c:v>0.20022557002949046</c:v>
                </c:pt>
                <c:pt idx="2">
                  <c:v>0.27890187772851688</c:v>
                </c:pt>
                <c:pt idx="3">
                  <c:v>0.35231950642699206</c:v>
                </c:pt>
                <c:pt idx="4">
                  <c:v>0.42262176668398627</c:v>
                </c:pt>
                <c:pt idx="5">
                  <c:v>0.47516849256654442</c:v>
                </c:pt>
                <c:pt idx="6">
                  <c:v>0.55675542510628129</c:v>
                </c:pt>
                <c:pt idx="7">
                  <c:v>0.61055144735418132</c:v>
                </c:pt>
                <c:pt idx="8">
                  <c:v>0.67779851118029188</c:v>
                </c:pt>
                <c:pt idx="9">
                  <c:v>0.7481721161280922</c:v>
                </c:pt>
                <c:pt idx="10">
                  <c:v>0.81677568781327337</c:v>
                </c:pt>
                <c:pt idx="11">
                  <c:v>0.99573489777410373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B2-4650-A61A-3FE4F1E599F2}"/>
            </c:ext>
          </c:extLst>
        </c:ser>
        <c:ser>
          <c:idx val="0"/>
          <c:order val="1"/>
          <c:tx>
            <c:strRef>
              <c:f>'Partida 12'!$C$24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12'!$D$22:$O$22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12'!$D$24:$O$24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B2-4650-A61A-3FE4F1E599F2}"/>
            </c:ext>
          </c:extLst>
        </c:ser>
        <c:ser>
          <c:idx val="1"/>
          <c:order val="2"/>
          <c:tx>
            <c:strRef>
              <c:f>'Partida 12'!$C$25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8B2-4650-A61A-3FE4F1E599F2}"/>
              </c:ext>
            </c:extLst>
          </c:dPt>
          <c:dLbls>
            <c:dLbl>
              <c:idx val="0"/>
              <c:layout>
                <c:manualLayout>
                  <c:x val="-5.735433776588926E-2"/>
                  <c:y val="-1.9873652048786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B2-4650-A61A-3FE4F1E599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12'!$D$25:$E$25</c:f>
              <c:numCache>
                <c:formatCode>0.0%</c:formatCode>
                <c:ptCount val="2"/>
                <c:pt idx="0">
                  <c:v>0.11418401631864127</c:v>
                </c:pt>
                <c:pt idx="1">
                  <c:v>0.18861652638247689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B2-4650-A61A-3FE4F1E59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4" name="Picture 16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422" y="40867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FEBRERO de 2019</a:t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58980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BB4E64-5270-462F-BA3A-2DD6F4316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27633"/>
              </p:ext>
            </p:extLst>
          </p:nvPr>
        </p:nvGraphicFramePr>
        <p:xfrm>
          <a:off x="476751" y="1653814"/>
          <a:ext cx="8157592" cy="2811361"/>
        </p:xfrm>
        <a:graphic>
          <a:graphicData uri="http://schemas.openxmlformats.org/drawingml/2006/table">
            <a:tbl>
              <a:tblPr/>
              <a:tblGrid>
                <a:gridCol w="748967">
                  <a:extLst>
                    <a:ext uri="{9D8B030D-6E8A-4147-A177-3AD203B41FA5}">
                      <a16:colId xmlns:a16="http://schemas.microsoft.com/office/drawing/2014/main" val="2434223384"/>
                    </a:ext>
                  </a:extLst>
                </a:gridCol>
                <a:gridCol w="276671">
                  <a:extLst>
                    <a:ext uri="{9D8B030D-6E8A-4147-A177-3AD203B41FA5}">
                      <a16:colId xmlns:a16="http://schemas.microsoft.com/office/drawing/2014/main" val="990298947"/>
                    </a:ext>
                  </a:extLst>
                </a:gridCol>
                <a:gridCol w="276671">
                  <a:extLst>
                    <a:ext uri="{9D8B030D-6E8A-4147-A177-3AD203B41FA5}">
                      <a16:colId xmlns:a16="http://schemas.microsoft.com/office/drawing/2014/main" val="2211493480"/>
                    </a:ext>
                  </a:extLst>
                </a:gridCol>
                <a:gridCol w="2506803">
                  <a:extLst>
                    <a:ext uri="{9D8B030D-6E8A-4147-A177-3AD203B41FA5}">
                      <a16:colId xmlns:a16="http://schemas.microsoft.com/office/drawing/2014/main" val="2147168543"/>
                    </a:ext>
                  </a:extLst>
                </a:gridCol>
                <a:gridCol w="748967">
                  <a:extLst>
                    <a:ext uri="{9D8B030D-6E8A-4147-A177-3AD203B41FA5}">
                      <a16:colId xmlns:a16="http://schemas.microsoft.com/office/drawing/2014/main" val="1880240288"/>
                    </a:ext>
                  </a:extLst>
                </a:gridCol>
                <a:gridCol w="748967">
                  <a:extLst>
                    <a:ext uri="{9D8B030D-6E8A-4147-A177-3AD203B41FA5}">
                      <a16:colId xmlns:a16="http://schemas.microsoft.com/office/drawing/2014/main" val="2221191798"/>
                    </a:ext>
                  </a:extLst>
                </a:gridCol>
                <a:gridCol w="748967">
                  <a:extLst>
                    <a:ext uri="{9D8B030D-6E8A-4147-A177-3AD203B41FA5}">
                      <a16:colId xmlns:a16="http://schemas.microsoft.com/office/drawing/2014/main" val="714826442"/>
                    </a:ext>
                  </a:extLst>
                </a:gridCol>
                <a:gridCol w="748967">
                  <a:extLst>
                    <a:ext uri="{9D8B030D-6E8A-4147-A177-3AD203B41FA5}">
                      <a16:colId xmlns:a16="http://schemas.microsoft.com/office/drawing/2014/main" val="3589115021"/>
                    </a:ext>
                  </a:extLst>
                </a:gridCol>
                <a:gridCol w="681895">
                  <a:extLst>
                    <a:ext uri="{9D8B030D-6E8A-4147-A177-3AD203B41FA5}">
                      <a16:colId xmlns:a16="http://schemas.microsoft.com/office/drawing/2014/main" val="3487425146"/>
                    </a:ext>
                  </a:extLst>
                </a:gridCol>
                <a:gridCol w="670717">
                  <a:extLst>
                    <a:ext uri="{9D8B030D-6E8A-4147-A177-3AD203B41FA5}">
                      <a16:colId xmlns:a16="http://schemas.microsoft.com/office/drawing/2014/main" val="1961433943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397343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5379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21.558.684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21.558.684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3.993.332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191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16.101.654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16.101.654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2.015.783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214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3.753.545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3.753.545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466.239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264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5130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2869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3324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8139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2182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4490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301.677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7716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530.466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530.466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5937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623.153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7523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5320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522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133257,6%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133257,6%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334765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31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890" y="5301262"/>
            <a:ext cx="8229601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876CF8-1E81-42EB-A0F2-C8335B96D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60117"/>
              </p:ext>
            </p:extLst>
          </p:nvPr>
        </p:nvGraphicFramePr>
        <p:xfrm>
          <a:off x="515547" y="1858601"/>
          <a:ext cx="8100277" cy="3356876"/>
        </p:xfrm>
        <a:graphic>
          <a:graphicData uri="http://schemas.openxmlformats.org/drawingml/2006/table">
            <a:tbl>
              <a:tblPr/>
              <a:tblGrid>
                <a:gridCol w="743705">
                  <a:extLst>
                    <a:ext uri="{9D8B030D-6E8A-4147-A177-3AD203B41FA5}">
                      <a16:colId xmlns:a16="http://schemas.microsoft.com/office/drawing/2014/main" val="1342228370"/>
                    </a:ext>
                  </a:extLst>
                </a:gridCol>
                <a:gridCol w="274726">
                  <a:extLst>
                    <a:ext uri="{9D8B030D-6E8A-4147-A177-3AD203B41FA5}">
                      <a16:colId xmlns:a16="http://schemas.microsoft.com/office/drawing/2014/main" val="2093780314"/>
                    </a:ext>
                  </a:extLst>
                </a:gridCol>
                <a:gridCol w="274726">
                  <a:extLst>
                    <a:ext uri="{9D8B030D-6E8A-4147-A177-3AD203B41FA5}">
                      <a16:colId xmlns:a16="http://schemas.microsoft.com/office/drawing/2014/main" val="3817427700"/>
                    </a:ext>
                  </a:extLst>
                </a:gridCol>
                <a:gridCol w="2489191">
                  <a:extLst>
                    <a:ext uri="{9D8B030D-6E8A-4147-A177-3AD203B41FA5}">
                      <a16:colId xmlns:a16="http://schemas.microsoft.com/office/drawing/2014/main" val="4071746022"/>
                    </a:ext>
                  </a:extLst>
                </a:gridCol>
                <a:gridCol w="743705">
                  <a:extLst>
                    <a:ext uri="{9D8B030D-6E8A-4147-A177-3AD203B41FA5}">
                      <a16:colId xmlns:a16="http://schemas.microsoft.com/office/drawing/2014/main" val="4281147300"/>
                    </a:ext>
                  </a:extLst>
                </a:gridCol>
                <a:gridCol w="743705">
                  <a:extLst>
                    <a:ext uri="{9D8B030D-6E8A-4147-A177-3AD203B41FA5}">
                      <a16:colId xmlns:a16="http://schemas.microsoft.com/office/drawing/2014/main" val="918328781"/>
                    </a:ext>
                  </a:extLst>
                </a:gridCol>
                <a:gridCol w="743705">
                  <a:extLst>
                    <a:ext uri="{9D8B030D-6E8A-4147-A177-3AD203B41FA5}">
                      <a16:colId xmlns:a16="http://schemas.microsoft.com/office/drawing/2014/main" val="2269570546"/>
                    </a:ext>
                  </a:extLst>
                </a:gridCol>
                <a:gridCol w="743705">
                  <a:extLst>
                    <a:ext uri="{9D8B030D-6E8A-4147-A177-3AD203B41FA5}">
                      <a16:colId xmlns:a16="http://schemas.microsoft.com/office/drawing/2014/main" val="1930292873"/>
                    </a:ext>
                  </a:extLst>
                </a:gridCol>
                <a:gridCol w="677104">
                  <a:extLst>
                    <a:ext uri="{9D8B030D-6E8A-4147-A177-3AD203B41FA5}">
                      <a16:colId xmlns:a16="http://schemas.microsoft.com/office/drawing/2014/main" val="735102701"/>
                    </a:ext>
                  </a:extLst>
                </a:gridCol>
                <a:gridCol w="666005">
                  <a:extLst>
                    <a:ext uri="{9D8B030D-6E8A-4147-A177-3AD203B41FA5}">
                      <a16:colId xmlns:a16="http://schemas.microsoft.com/office/drawing/2014/main" val="121343016"/>
                    </a:ext>
                  </a:extLst>
                </a:gridCol>
              </a:tblGrid>
              <a:tr h="137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177715"/>
                  </a:ext>
                </a:extLst>
              </a:tr>
              <a:tr h="4217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046701"/>
                  </a:ext>
                </a:extLst>
              </a:tr>
              <a:tr h="180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2.723.291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32150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15.832.464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15.832.464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621265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179905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213215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888626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30339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581775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083835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37833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36867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46473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087360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998995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034646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78136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238762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883529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158885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841679"/>
                  </a:ext>
                </a:extLst>
              </a:tr>
              <a:tr h="13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286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4929691"/>
            <a:ext cx="8229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F898EC2-3158-4D40-B39E-DAF462899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342418"/>
              </p:ext>
            </p:extLst>
          </p:nvPr>
        </p:nvGraphicFramePr>
        <p:xfrm>
          <a:off x="467547" y="1700808"/>
          <a:ext cx="8148277" cy="3100122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2336563289"/>
                    </a:ext>
                  </a:extLst>
                </a:gridCol>
                <a:gridCol w="276354">
                  <a:extLst>
                    <a:ext uri="{9D8B030D-6E8A-4147-A177-3AD203B41FA5}">
                      <a16:colId xmlns:a16="http://schemas.microsoft.com/office/drawing/2014/main" val="3166805646"/>
                    </a:ext>
                  </a:extLst>
                </a:gridCol>
                <a:gridCol w="276354">
                  <a:extLst>
                    <a:ext uri="{9D8B030D-6E8A-4147-A177-3AD203B41FA5}">
                      <a16:colId xmlns:a16="http://schemas.microsoft.com/office/drawing/2014/main" val="2243797833"/>
                    </a:ext>
                  </a:extLst>
                </a:gridCol>
                <a:gridCol w="2503942">
                  <a:extLst>
                    <a:ext uri="{9D8B030D-6E8A-4147-A177-3AD203B41FA5}">
                      <a16:colId xmlns:a16="http://schemas.microsoft.com/office/drawing/2014/main" val="85741089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9102076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1929005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831890147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579868487"/>
                    </a:ext>
                  </a:extLst>
                </a:gridCol>
                <a:gridCol w="681116">
                  <a:extLst>
                    <a:ext uri="{9D8B030D-6E8A-4147-A177-3AD203B41FA5}">
                      <a16:colId xmlns:a16="http://schemas.microsoft.com/office/drawing/2014/main" val="2175188836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3073165188"/>
                    </a:ext>
                  </a:extLst>
                </a:gridCol>
              </a:tblGrid>
              <a:tr h="1385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518864"/>
                  </a:ext>
                </a:extLst>
              </a:tr>
              <a:tr h="4243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159824"/>
                  </a:ext>
                </a:extLst>
              </a:tr>
              <a:tr h="181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5.565.191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404075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10.132.850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10.132.850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1.398.683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515968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576.078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394002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044050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73517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734875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05871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32846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256942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04006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83586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94398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25.853.361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25.853.361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1.041.613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952055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391.128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722913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25.462.233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25.462.233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1.041.613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964259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2.973.859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316231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2.973.859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95141"/>
                  </a:ext>
                </a:extLst>
              </a:tr>
              <a:tr h="138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71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2326" y="4902622"/>
            <a:ext cx="815759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PÚBLICAS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C724D6-6C2C-477D-8DDF-5267A0161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029072"/>
              </p:ext>
            </p:extLst>
          </p:nvPr>
        </p:nvGraphicFramePr>
        <p:xfrm>
          <a:off x="478927" y="1724892"/>
          <a:ext cx="8130991" cy="3086835"/>
        </p:xfrm>
        <a:graphic>
          <a:graphicData uri="http://schemas.openxmlformats.org/drawingml/2006/table">
            <a:tbl>
              <a:tblPr/>
              <a:tblGrid>
                <a:gridCol w="746525">
                  <a:extLst>
                    <a:ext uri="{9D8B030D-6E8A-4147-A177-3AD203B41FA5}">
                      <a16:colId xmlns:a16="http://schemas.microsoft.com/office/drawing/2014/main" val="984112008"/>
                    </a:ext>
                  </a:extLst>
                </a:gridCol>
                <a:gridCol w="275768">
                  <a:extLst>
                    <a:ext uri="{9D8B030D-6E8A-4147-A177-3AD203B41FA5}">
                      <a16:colId xmlns:a16="http://schemas.microsoft.com/office/drawing/2014/main" val="3740903119"/>
                    </a:ext>
                  </a:extLst>
                </a:gridCol>
                <a:gridCol w="275768">
                  <a:extLst>
                    <a:ext uri="{9D8B030D-6E8A-4147-A177-3AD203B41FA5}">
                      <a16:colId xmlns:a16="http://schemas.microsoft.com/office/drawing/2014/main" val="1105488623"/>
                    </a:ext>
                  </a:extLst>
                </a:gridCol>
                <a:gridCol w="2498630">
                  <a:extLst>
                    <a:ext uri="{9D8B030D-6E8A-4147-A177-3AD203B41FA5}">
                      <a16:colId xmlns:a16="http://schemas.microsoft.com/office/drawing/2014/main" val="3576823511"/>
                    </a:ext>
                  </a:extLst>
                </a:gridCol>
                <a:gridCol w="746525">
                  <a:extLst>
                    <a:ext uri="{9D8B030D-6E8A-4147-A177-3AD203B41FA5}">
                      <a16:colId xmlns:a16="http://schemas.microsoft.com/office/drawing/2014/main" val="2369815494"/>
                    </a:ext>
                  </a:extLst>
                </a:gridCol>
                <a:gridCol w="746525">
                  <a:extLst>
                    <a:ext uri="{9D8B030D-6E8A-4147-A177-3AD203B41FA5}">
                      <a16:colId xmlns:a16="http://schemas.microsoft.com/office/drawing/2014/main" val="1278374108"/>
                    </a:ext>
                  </a:extLst>
                </a:gridCol>
                <a:gridCol w="746525">
                  <a:extLst>
                    <a:ext uri="{9D8B030D-6E8A-4147-A177-3AD203B41FA5}">
                      <a16:colId xmlns:a16="http://schemas.microsoft.com/office/drawing/2014/main" val="856572656"/>
                    </a:ext>
                  </a:extLst>
                </a:gridCol>
                <a:gridCol w="746525">
                  <a:extLst>
                    <a:ext uri="{9D8B030D-6E8A-4147-A177-3AD203B41FA5}">
                      <a16:colId xmlns:a16="http://schemas.microsoft.com/office/drawing/2014/main" val="1543993500"/>
                    </a:ext>
                  </a:extLst>
                </a:gridCol>
                <a:gridCol w="679671">
                  <a:extLst>
                    <a:ext uri="{9D8B030D-6E8A-4147-A177-3AD203B41FA5}">
                      <a16:colId xmlns:a16="http://schemas.microsoft.com/office/drawing/2014/main" val="575319394"/>
                    </a:ext>
                  </a:extLst>
                </a:gridCol>
                <a:gridCol w="668529">
                  <a:extLst>
                    <a:ext uri="{9D8B030D-6E8A-4147-A177-3AD203B41FA5}">
                      <a16:colId xmlns:a16="http://schemas.microsoft.com/office/drawing/2014/main" val="483084726"/>
                    </a:ext>
                  </a:extLst>
                </a:gridCol>
              </a:tblGrid>
              <a:tr h="1379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69612"/>
                  </a:ext>
                </a:extLst>
              </a:tr>
              <a:tr h="4225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291596"/>
                  </a:ext>
                </a:extLst>
              </a:tr>
              <a:tr h="181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25.046.340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43695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14.971.530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14.971.530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1.867.803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08817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1.069.738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1.069.738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627124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858237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16842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700384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60969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90951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372472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469248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497859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873240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129.182.602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129.182.602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249248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381485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129.093.314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129.093.314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13748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22.938.170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84276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22.938.170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499988"/>
                  </a:ext>
                </a:extLst>
              </a:tr>
              <a:tr h="137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934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81" y="5429969"/>
            <a:ext cx="814828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BCF531-3149-4751-AC7C-B935B17C6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38888"/>
              </p:ext>
            </p:extLst>
          </p:nvPr>
        </p:nvGraphicFramePr>
        <p:xfrm>
          <a:off x="420055" y="1576540"/>
          <a:ext cx="8138970" cy="3785060"/>
        </p:xfrm>
        <a:graphic>
          <a:graphicData uri="http://schemas.openxmlformats.org/drawingml/2006/table">
            <a:tbl>
              <a:tblPr/>
              <a:tblGrid>
                <a:gridCol w="747257">
                  <a:extLst>
                    <a:ext uri="{9D8B030D-6E8A-4147-A177-3AD203B41FA5}">
                      <a16:colId xmlns:a16="http://schemas.microsoft.com/office/drawing/2014/main" val="2353712936"/>
                    </a:ext>
                  </a:extLst>
                </a:gridCol>
                <a:gridCol w="276039">
                  <a:extLst>
                    <a:ext uri="{9D8B030D-6E8A-4147-A177-3AD203B41FA5}">
                      <a16:colId xmlns:a16="http://schemas.microsoft.com/office/drawing/2014/main" val="514038804"/>
                    </a:ext>
                  </a:extLst>
                </a:gridCol>
                <a:gridCol w="276039">
                  <a:extLst>
                    <a:ext uri="{9D8B030D-6E8A-4147-A177-3AD203B41FA5}">
                      <a16:colId xmlns:a16="http://schemas.microsoft.com/office/drawing/2014/main" val="2727990089"/>
                    </a:ext>
                  </a:extLst>
                </a:gridCol>
                <a:gridCol w="2501082">
                  <a:extLst>
                    <a:ext uri="{9D8B030D-6E8A-4147-A177-3AD203B41FA5}">
                      <a16:colId xmlns:a16="http://schemas.microsoft.com/office/drawing/2014/main" val="2205012236"/>
                    </a:ext>
                  </a:extLst>
                </a:gridCol>
                <a:gridCol w="747257">
                  <a:extLst>
                    <a:ext uri="{9D8B030D-6E8A-4147-A177-3AD203B41FA5}">
                      <a16:colId xmlns:a16="http://schemas.microsoft.com/office/drawing/2014/main" val="724685814"/>
                    </a:ext>
                  </a:extLst>
                </a:gridCol>
                <a:gridCol w="747257">
                  <a:extLst>
                    <a:ext uri="{9D8B030D-6E8A-4147-A177-3AD203B41FA5}">
                      <a16:colId xmlns:a16="http://schemas.microsoft.com/office/drawing/2014/main" val="2166161882"/>
                    </a:ext>
                  </a:extLst>
                </a:gridCol>
                <a:gridCol w="747257">
                  <a:extLst>
                    <a:ext uri="{9D8B030D-6E8A-4147-A177-3AD203B41FA5}">
                      <a16:colId xmlns:a16="http://schemas.microsoft.com/office/drawing/2014/main" val="2067653998"/>
                    </a:ext>
                  </a:extLst>
                </a:gridCol>
                <a:gridCol w="747257">
                  <a:extLst>
                    <a:ext uri="{9D8B030D-6E8A-4147-A177-3AD203B41FA5}">
                      <a16:colId xmlns:a16="http://schemas.microsoft.com/office/drawing/2014/main" val="4211745364"/>
                    </a:ext>
                  </a:extLst>
                </a:gridCol>
                <a:gridCol w="680339">
                  <a:extLst>
                    <a:ext uri="{9D8B030D-6E8A-4147-A177-3AD203B41FA5}">
                      <a16:colId xmlns:a16="http://schemas.microsoft.com/office/drawing/2014/main" val="1319202748"/>
                    </a:ext>
                  </a:extLst>
                </a:gridCol>
                <a:gridCol w="669186">
                  <a:extLst>
                    <a:ext uri="{9D8B030D-6E8A-4147-A177-3AD203B41FA5}">
                      <a16:colId xmlns:a16="http://schemas.microsoft.com/office/drawing/2014/main" val="1695607904"/>
                    </a:ext>
                  </a:extLst>
                </a:gridCol>
              </a:tblGrid>
              <a:tr h="1382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40983"/>
                  </a:ext>
                </a:extLst>
              </a:tr>
              <a:tr h="4234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63879"/>
                  </a:ext>
                </a:extLst>
              </a:tr>
              <a:tr h="181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233.781.626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485654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99.046.243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99.046.243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13.643.881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43597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7.276.566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7.276.566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1.039.996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16346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1.613.011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624393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97072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1.358.043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945810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83075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230987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065251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1.639.746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07528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290383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74877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1.395.595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1.395.595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589420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136566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771280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1.056.398.949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1.056.398.949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102.696.407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005473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2.838.076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57786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1.053.560.873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1.053.560.873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102.642.113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3430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114.787.076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83603,1%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83603,1%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513157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64963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818306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114.787.076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11478707,6%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11478707,6%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174292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3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191" y="4565961"/>
            <a:ext cx="8219256" cy="2442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2A9CB3A-826B-4A7A-B47C-181E85C1E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82558"/>
              </p:ext>
            </p:extLst>
          </p:nvPr>
        </p:nvGraphicFramePr>
        <p:xfrm>
          <a:off x="450191" y="1772816"/>
          <a:ext cx="8208912" cy="2677372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577874468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1172349689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3752100944"/>
                    </a:ext>
                  </a:extLst>
                </a:gridCol>
                <a:gridCol w="2522574">
                  <a:extLst>
                    <a:ext uri="{9D8B030D-6E8A-4147-A177-3AD203B41FA5}">
                      <a16:colId xmlns:a16="http://schemas.microsoft.com/office/drawing/2014/main" val="1582972918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683765789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425800531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66441361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075111395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2386477036"/>
                    </a:ext>
                  </a:extLst>
                </a:gridCol>
                <a:gridCol w="674936">
                  <a:extLst>
                    <a:ext uri="{9D8B030D-6E8A-4147-A177-3AD203B41FA5}">
                      <a16:colId xmlns:a16="http://schemas.microsoft.com/office/drawing/2014/main" val="1992690486"/>
                    </a:ext>
                  </a:extLst>
                </a:gridCol>
              </a:tblGrid>
              <a:tr h="1381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515889"/>
                  </a:ext>
                </a:extLst>
              </a:tr>
              <a:tr h="4231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495206"/>
                  </a:ext>
                </a:extLst>
              </a:tr>
              <a:tr h="181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80.437.522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80.437.522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14.321.496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675022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7.504.338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7.504.338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1.008.757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3188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593.338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02504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2.440.271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90590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2.349.491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2.349.491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23799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50650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896165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745046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632660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69.888.575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69.888.575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4.959.518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463648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332.041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985071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69.556.534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69.556.534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4.843.771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494019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8.264.191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95995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8.264.191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780865"/>
                  </a:ext>
                </a:extLst>
              </a:tr>
              <a:tr h="13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608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292" y="4925390"/>
            <a:ext cx="8148283" cy="31959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246479-3D64-4703-BA8A-1E1DFC44B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23167"/>
              </p:ext>
            </p:extLst>
          </p:nvPr>
        </p:nvGraphicFramePr>
        <p:xfrm>
          <a:off x="445596" y="1740805"/>
          <a:ext cx="8148281" cy="3077882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2545923278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973891489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75474814"/>
                    </a:ext>
                  </a:extLst>
                </a:gridCol>
                <a:gridCol w="2503943">
                  <a:extLst>
                    <a:ext uri="{9D8B030D-6E8A-4147-A177-3AD203B41FA5}">
                      <a16:colId xmlns:a16="http://schemas.microsoft.com/office/drawing/2014/main" val="1349668872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157485466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710885744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783890705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960400028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3316988658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130198510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83147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77477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9.279.557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203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5.512.317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5.512.317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746.158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7785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381.827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381.827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6659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3158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6692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7590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349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1069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4056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047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6333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505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53.068.499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53.068.499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2.918.777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7070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209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53.068.499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52.837.999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2.918.777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483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5.469.445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624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5.469.445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2366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78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777269"/>
            <a:ext cx="8066959" cy="212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86A092-C287-4D86-BCAD-3A0239068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433907"/>
              </p:ext>
            </p:extLst>
          </p:nvPr>
        </p:nvGraphicFramePr>
        <p:xfrm>
          <a:off x="386224" y="1772816"/>
          <a:ext cx="8148280" cy="2948920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3558376673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2847545888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1765669046"/>
                    </a:ext>
                  </a:extLst>
                </a:gridCol>
                <a:gridCol w="2503942">
                  <a:extLst>
                    <a:ext uri="{9D8B030D-6E8A-4147-A177-3AD203B41FA5}">
                      <a16:colId xmlns:a16="http://schemas.microsoft.com/office/drawing/2014/main" val="2121897710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719566613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4136077466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609266733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466742661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544995041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311069135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463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55369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752.885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327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4.401.770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4.401.770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2444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194.296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827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59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6445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343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8056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1544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165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1594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5336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3688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0474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Metro S.A.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9660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6508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699667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81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437112"/>
            <a:ext cx="8228322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DC65E4-7934-4489-844A-1941D7355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441711"/>
              </p:ext>
            </p:extLst>
          </p:nvPr>
        </p:nvGraphicFramePr>
        <p:xfrm>
          <a:off x="427755" y="1737167"/>
          <a:ext cx="8201484" cy="2559528"/>
        </p:xfrm>
        <a:graphic>
          <a:graphicData uri="http://schemas.openxmlformats.org/drawingml/2006/table">
            <a:tbl>
              <a:tblPr/>
              <a:tblGrid>
                <a:gridCol w="759239">
                  <a:extLst>
                    <a:ext uri="{9D8B030D-6E8A-4147-A177-3AD203B41FA5}">
                      <a16:colId xmlns:a16="http://schemas.microsoft.com/office/drawing/2014/main" val="1915373025"/>
                    </a:ext>
                  </a:extLst>
                </a:gridCol>
                <a:gridCol w="280465">
                  <a:extLst>
                    <a:ext uri="{9D8B030D-6E8A-4147-A177-3AD203B41FA5}">
                      <a16:colId xmlns:a16="http://schemas.microsoft.com/office/drawing/2014/main" val="1363725455"/>
                    </a:ext>
                  </a:extLst>
                </a:gridCol>
                <a:gridCol w="280465">
                  <a:extLst>
                    <a:ext uri="{9D8B030D-6E8A-4147-A177-3AD203B41FA5}">
                      <a16:colId xmlns:a16="http://schemas.microsoft.com/office/drawing/2014/main" val="3261061534"/>
                    </a:ext>
                  </a:extLst>
                </a:gridCol>
                <a:gridCol w="2473194">
                  <a:extLst>
                    <a:ext uri="{9D8B030D-6E8A-4147-A177-3AD203B41FA5}">
                      <a16:colId xmlns:a16="http://schemas.microsoft.com/office/drawing/2014/main" val="2562668562"/>
                    </a:ext>
                  </a:extLst>
                </a:gridCol>
                <a:gridCol w="759239">
                  <a:extLst>
                    <a:ext uri="{9D8B030D-6E8A-4147-A177-3AD203B41FA5}">
                      <a16:colId xmlns:a16="http://schemas.microsoft.com/office/drawing/2014/main" val="3472419107"/>
                    </a:ext>
                  </a:extLst>
                </a:gridCol>
                <a:gridCol w="759239">
                  <a:extLst>
                    <a:ext uri="{9D8B030D-6E8A-4147-A177-3AD203B41FA5}">
                      <a16:colId xmlns:a16="http://schemas.microsoft.com/office/drawing/2014/main" val="1003513554"/>
                    </a:ext>
                  </a:extLst>
                </a:gridCol>
                <a:gridCol w="759239">
                  <a:extLst>
                    <a:ext uri="{9D8B030D-6E8A-4147-A177-3AD203B41FA5}">
                      <a16:colId xmlns:a16="http://schemas.microsoft.com/office/drawing/2014/main" val="1101247956"/>
                    </a:ext>
                  </a:extLst>
                </a:gridCol>
                <a:gridCol w="759239">
                  <a:extLst>
                    <a:ext uri="{9D8B030D-6E8A-4147-A177-3AD203B41FA5}">
                      <a16:colId xmlns:a16="http://schemas.microsoft.com/office/drawing/2014/main" val="2972537704"/>
                    </a:ext>
                  </a:extLst>
                </a:gridCol>
                <a:gridCol w="691249">
                  <a:extLst>
                    <a:ext uri="{9D8B030D-6E8A-4147-A177-3AD203B41FA5}">
                      <a16:colId xmlns:a16="http://schemas.microsoft.com/office/drawing/2014/main" val="2595383417"/>
                    </a:ext>
                  </a:extLst>
                </a:gridCol>
                <a:gridCol w="679916">
                  <a:extLst>
                    <a:ext uri="{9D8B030D-6E8A-4147-A177-3AD203B41FA5}">
                      <a16:colId xmlns:a16="http://schemas.microsoft.com/office/drawing/2014/main" val="433720498"/>
                    </a:ext>
                  </a:extLst>
                </a:gridCol>
              </a:tblGrid>
              <a:tr h="1392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140744"/>
                  </a:ext>
                </a:extLst>
              </a:tr>
              <a:tr h="4265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73005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24.734.294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98137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6.379.811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6.379.811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444.194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56411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788.567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788.567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319041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166.534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166.534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27496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707660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32.860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524441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194194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13.998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76926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53064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8.543.845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523070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8.543.845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850727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15.717.689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161162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15.717.689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150530"/>
                  </a:ext>
                </a:extLst>
              </a:tr>
              <a:tr h="139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9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857" y="4567889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F7F7599-1ED1-42A8-9797-7D3F2774E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849948"/>
              </p:ext>
            </p:extLst>
          </p:nvPr>
        </p:nvGraphicFramePr>
        <p:xfrm>
          <a:off x="476857" y="1700808"/>
          <a:ext cx="8148279" cy="2753051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3864900297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417019318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222876126"/>
                    </a:ext>
                  </a:extLst>
                </a:gridCol>
                <a:gridCol w="2503941">
                  <a:extLst>
                    <a:ext uri="{9D8B030D-6E8A-4147-A177-3AD203B41FA5}">
                      <a16:colId xmlns:a16="http://schemas.microsoft.com/office/drawing/2014/main" val="1190843578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931899489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761586006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224888557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102471659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2381266971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2977617970"/>
                    </a:ext>
                  </a:extLst>
                </a:gridCol>
              </a:tblGrid>
              <a:tr h="1420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371442"/>
                  </a:ext>
                </a:extLst>
              </a:tr>
              <a:tr h="4351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37130"/>
                  </a:ext>
                </a:extLst>
              </a:tr>
              <a:tr h="186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141.921.921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988993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11.046.176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11.046.176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1.465.246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5855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1.718.274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1.718.274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178330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1.702.190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6487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795913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10926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710670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907137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218295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262.616.310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262.616.310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61982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43.934.370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11381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43.934.370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767078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43.934.370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168895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94.744.428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9474442,8%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9474442,8%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501747"/>
                  </a:ext>
                </a:extLst>
              </a:tr>
              <a:tr h="14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934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2019 la Partida presenta un presupuesto aprobado de </a:t>
            </a:r>
            <a:r>
              <a:rPr lang="es-CL" sz="1600" b="1" dirty="0">
                <a:latin typeface="+mn-lt"/>
              </a:rPr>
              <a:t>$2.404.756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El gasto total del Ministerio ascendió a </a:t>
            </a:r>
            <a:r>
              <a:rPr lang="es-CL" sz="1600" b="1" dirty="0"/>
              <a:t>$2.605.437 millones</a:t>
            </a:r>
            <a:r>
              <a:rPr lang="es-CL" sz="1600" dirty="0"/>
              <a:t>, es decir, un </a:t>
            </a:r>
            <a:r>
              <a:rPr lang="es-CL" sz="1600" b="1" dirty="0"/>
              <a:t>99%</a:t>
            </a:r>
            <a:r>
              <a:rPr lang="es-CL" sz="1600" dirty="0"/>
              <a:t> respecto de la ley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las variaciones del presupuesto inicial, la Partida presenta un aumento consolidado de </a:t>
            </a:r>
            <a:r>
              <a:rPr lang="es-CL" sz="1600" b="1" dirty="0"/>
              <a:t>$212.063 millones</a:t>
            </a:r>
            <a:r>
              <a:rPr lang="es-CL" sz="1600" dirty="0"/>
              <a:t>, destacándose la disminución para el Subtítulo 31 Iniciativas de Inversión por $141.155 millones y la agregación de recursos para el pago de la deuda flotante por $285.575, entre otras variaciones.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los Subtítulo 31 Iniciativas de Inversión, y 33 Transferencias de Capital, se observaron disminuciones en el presupuesto aprobado por el Congreso Nacional, que llegan a $141.155 millones para iniciativas de inversión, y $37.9436 millones para las transferencias de capital.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>
                <a:latin typeface="+mn-lt"/>
              </a:rPr>
              <a:t>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18323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EC09FD-73F5-4997-BD74-CB407608B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01652"/>
              </p:ext>
            </p:extLst>
          </p:nvPr>
        </p:nvGraphicFramePr>
        <p:xfrm>
          <a:off x="416226" y="1752500"/>
          <a:ext cx="8208910" cy="3352999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279646131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1851692349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1317535886"/>
                    </a:ext>
                  </a:extLst>
                </a:gridCol>
                <a:gridCol w="2522572">
                  <a:extLst>
                    <a:ext uri="{9D8B030D-6E8A-4147-A177-3AD203B41FA5}">
                      <a16:colId xmlns:a16="http://schemas.microsoft.com/office/drawing/2014/main" val="4014064533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610721899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004879634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672597046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76418519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1195266474"/>
                    </a:ext>
                  </a:extLst>
                </a:gridCol>
                <a:gridCol w="674936">
                  <a:extLst>
                    <a:ext uri="{9D8B030D-6E8A-4147-A177-3AD203B41FA5}">
                      <a16:colId xmlns:a16="http://schemas.microsoft.com/office/drawing/2014/main" val="432407693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9216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25849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2.797.628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965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12.373.793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12.373.793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1.613.251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2198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1.195.198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1.195.198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07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3189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809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0975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624213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2859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403.403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403.403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6641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6821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5081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205.598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205.598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32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175.710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0971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4.649.442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4.649.442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9300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1.403.773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9953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3.245.669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3.245.669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069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8635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416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649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4625625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595855-8160-414B-AE13-22319C1B4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82753"/>
              </p:ext>
            </p:extLst>
          </p:nvPr>
        </p:nvGraphicFramePr>
        <p:xfrm>
          <a:off x="467537" y="1772816"/>
          <a:ext cx="8148287" cy="2760510"/>
        </p:xfrm>
        <a:graphic>
          <a:graphicData uri="http://schemas.openxmlformats.org/drawingml/2006/table">
            <a:tbl>
              <a:tblPr/>
              <a:tblGrid>
                <a:gridCol w="748113">
                  <a:extLst>
                    <a:ext uri="{9D8B030D-6E8A-4147-A177-3AD203B41FA5}">
                      <a16:colId xmlns:a16="http://schemas.microsoft.com/office/drawing/2014/main" val="61620378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145079620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400363997"/>
                    </a:ext>
                  </a:extLst>
                </a:gridCol>
                <a:gridCol w="2503944">
                  <a:extLst>
                    <a:ext uri="{9D8B030D-6E8A-4147-A177-3AD203B41FA5}">
                      <a16:colId xmlns:a16="http://schemas.microsoft.com/office/drawing/2014/main" val="1351257998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339971812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3090930498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1216292392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2642018826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2625421162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4210295590"/>
                    </a:ext>
                  </a:extLst>
                </a:gridCol>
              </a:tblGrid>
              <a:tr h="1424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572014"/>
                  </a:ext>
                </a:extLst>
              </a:tr>
              <a:tr h="4363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33383"/>
                  </a:ext>
                </a:extLst>
              </a:tr>
              <a:tr h="187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899281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1.593.503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1.593.503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96218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339111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74175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962340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703755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432329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19981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9556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18933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135097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063577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47442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81818"/>
                  </a:ext>
                </a:extLst>
              </a:tr>
              <a:tr h="14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12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936" y="4093832"/>
            <a:ext cx="8229601" cy="217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F8349F-6048-4103-9C93-60C48AB28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08136"/>
              </p:ext>
            </p:extLst>
          </p:nvPr>
        </p:nvGraphicFramePr>
        <p:xfrm>
          <a:off x="412555" y="1607369"/>
          <a:ext cx="8148279" cy="2319157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3601295643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307719761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536874894"/>
                    </a:ext>
                  </a:extLst>
                </a:gridCol>
                <a:gridCol w="2503941">
                  <a:extLst>
                    <a:ext uri="{9D8B030D-6E8A-4147-A177-3AD203B41FA5}">
                      <a16:colId xmlns:a16="http://schemas.microsoft.com/office/drawing/2014/main" val="2901292975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698738820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598536248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4185717566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958546145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2763101992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3237716048"/>
                    </a:ext>
                  </a:extLst>
                </a:gridCol>
              </a:tblGrid>
              <a:tr h="1416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946608"/>
                  </a:ext>
                </a:extLst>
              </a:tr>
              <a:tr h="4337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74237"/>
                  </a:ext>
                </a:extLst>
              </a:tr>
              <a:tr h="1858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2.088.947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100420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6.882.565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6.882.565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1.270.914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465220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3.168.797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3.168.797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982095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374458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16775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368636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09887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70609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979092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096314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475859"/>
                  </a:ext>
                </a:extLst>
              </a:tr>
              <a:tr h="141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134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En cuanto a los programas, la </a:t>
            </a:r>
            <a:r>
              <a:rPr lang="es-CL" sz="1600" b="1" dirty="0"/>
              <a:t>Dirección de Vialidad</a:t>
            </a:r>
            <a:r>
              <a:rPr lang="es-CL" sz="1600" dirty="0"/>
              <a:t>, con recursos vigentes por </a:t>
            </a:r>
            <a:r>
              <a:rPr lang="es-CL" sz="1600" b="1" dirty="0"/>
              <a:t> </a:t>
            </a:r>
            <a:r>
              <a:rPr lang="es-CL" sz="1600" dirty="0"/>
              <a:t> $1.174.548, alcanzó una ejecución de </a:t>
            </a:r>
            <a:r>
              <a:rPr lang="es-CL" sz="1600" b="1" dirty="0"/>
              <a:t>99%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En iniciativas de inversión, con recursos vigentes por $1.465.8215 millones, alcanzó un avance presupuestario de un 99%, según la siguiente desagregación: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CL" sz="1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060823"/>
              </p:ext>
            </p:extLst>
          </p:nvPr>
        </p:nvGraphicFramePr>
        <p:xfrm>
          <a:off x="1004888" y="3717032"/>
          <a:ext cx="713422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4" name="Hoja de cálculo" r:id="rId3" imgW="7134113" imgH="2143243" progId="Excel.Sheet.12">
                  <p:embed/>
                </p:oleObj>
              </mc:Choice>
              <mc:Fallback>
                <p:oleObj name="Hoja de cálculo" r:id="rId3" imgW="7134113" imgH="2143243" progId="Excel.Sheet.12">
                  <p:embed/>
                  <p:pic>
                    <p:nvPicPr>
                      <p:cNvPr id="0" name="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3717032"/>
                        <a:ext cx="7134225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521811"/>
              </p:ext>
            </p:extLst>
          </p:nvPr>
        </p:nvGraphicFramePr>
        <p:xfrm>
          <a:off x="1475656" y="1923904"/>
          <a:ext cx="6336704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87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767648"/>
              </p:ext>
            </p:extLst>
          </p:nvPr>
        </p:nvGraphicFramePr>
        <p:xfrm>
          <a:off x="1151620" y="1844824"/>
          <a:ext cx="6840760" cy="351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71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5542494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347696"/>
              </p:ext>
            </p:extLst>
          </p:nvPr>
        </p:nvGraphicFramePr>
        <p:xfrm>
          <a:off x="755576" y="1717207"/>
          <a:ext cx="7416824" cy="363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771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667846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664490"/>
              </p:ext>
            </p:extLst>
          </p:nvPr>
        </p:nvGraphicFramePr>
        <p:xfrm>
          <a:off x="867080" y="1793478"/>
          <a:ext cx="7488832" cy="3629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331" y="4581128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EEF834-99D0-44A3-9231-1D09D24AE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38492"/>
              </p:ext>
            </p:extLst>
          </p:nvPr>
        </p:nvGraphicFramePr>
        <p:xfrm>
          <a:off x="490242" y="1844824"/>
          <a:ext cx="8134660" cy="2592290"/>
        </p:xfrm>
        <a:graphic>
          <a:graphicData uri="http://schemas.openxmlformats.org/drawingml/2006/table">
            <a:tbl>
              <a:tblPr/>
              <a:tblGrid>
                <a:gridCol w="856953">
                  <a:extLst>
                    <a:ext uri="{9D8B030D-6E8A-4147-A177-3AD203B41FA5}">
                      <a16:colId xmlns:a16="http://schemas.microsoft.com/office/drawing/2014/main" val="4181517664"/>
                    </a:ext>
                  </a:extLst>
                </a:gridCol>
                <a:gridCol w="2289471">
                  <a:extLst>
                    <a:ext uri="{9D8B030D-6E8A-4147-A177-3AD203B41FA5}">
                      <a16:colId xmlns:a16="http://schemas.microsoft.com/office/drawing/2014/main" val="1984313253"/>
                    </a:ext>
                  </a:extLst>
                </a:gridCol>
                <a:gridCol w="856953">
                  <a:extLst>
                    <a:ext uri="{9D8B030D-6E8A-4147-A177-3AD203B41FA5}">
                      <a16:colId xmlns:a16="http://schemas.microsoft.com/office/drawing/2014/main" val="1773509236"/>
                    </a:ext>
                  </a:extLst>
                </a:gridCol>
                <a:gridCol w="856953">
                  <a:extLst>
                    <a:ext uri="{9D8B030D-6E8A-4147-A177-3AD203B41FA5}">
                      <a16:colId xmlns:a16="http://schemas.microsoft.com/office/drawing/2014/main" val="3176375864"/>
                    </a:ext>
                  </a:extLst>
                </a:gridCol>
                <a:gridCol w="856953">
                  <a:extLst>
                    <a:ext uri="{9D8B030D-6E8A-4147-A177-3AD203B41FA5}">
                      <a16:colId xmlns:a16="http://schemas.microsoft.com/office/drawing/2014/main" val="3770009192"/>
                    </a:ext>
                  </a:extLst>
                </a:gridCol>
                <a:gridCol w="856953">
                  <a:extLst>
                    <a:ext uri="{9D8B030D-6E8A-4147-A177-3AD203B41FA5}">
                      <a16:colId xmlns:a16="http://schemas.microsoft.com/office/drawing/2014/main" val="1689363987"/>
                    </a:ext>
                  </a:extLst>
                </a:gridCol>
                <a:gridCol w="780212">
                  <a:extLst>
                    <a:ext uri="{9D8B030D-6E8A-4147-A177-3AD203B41FA5}">
                      <a16:colId xmlns:a16="http://schemas.microsoft.com/office/drawing/2014/main" val="746416755"/>
                    </a:ext>
                  </a:extLst>
                </a:gridCol>
                <a:gridCol w="780212">
                  <a:extLst>
                    <a:ext uri="{9D8B030D-6E8A-4147-A177-3AD203B41FA5}">
                      <a16:colId xmlns:a16="http://schemas.microsoft.com/office/drawing/2014/main" val="2673175872"/>
                    </a:ext>
                  </a:extLst>
                </a:gridCol>
              </a:tblGrid>
              <a:tr h="16076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683621"/>
                  </a:ext>
                </a:extLst>
              </a:tr>
              <a:tr h="49233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148566"/>
                  </a:ext>
                </a:extLst>
              </a:tr>
              <a:tr h="170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2.478.214.168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2.478.214.168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467.432.148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61898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211.779.014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28.257.624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131916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21.863.948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21.863.948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52734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763231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737038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522784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004748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19639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1.716.587.204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1.716.587.204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120.283.331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151243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518.906.787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518.906.787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43.934.370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29628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268.248.282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0624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72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79715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628730-DBA6-42AA-B4E7-76E01BE1A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07901"/>
              </p:ext>
            </p:extLst>
          </p:nvPr>
        </p:nvGraphicFramePr>
        <p:xfrm>
          <a:off x="416224" y="1570332"/>
          <a:ext cx="8208912" cy="3153069"/>
        </p:xfrm>
        <a:graphic>
          <a:graphicData uri="http://schemas.openxmlformats.org/drawingml/2006/table">
            <a:tbl>
              <a:tblPr/>
              <a:tblGrid>
                <a:gridCol w="309420">
                  <a:extLst>
                    <a:ext uri="{9D8B030D-6E8A-4147-A177-3AD203B41FA5}">
                      <a16:colId xmlns:a16="http://schemas.microsoft.com/office/drawing/2014/main" val="3759117500"/>
                    </a:ext>
                  </a:extLst>
                </a:gridCol>
                <a:gridCol w="309420">
                  <a:extLst>
                    <a:ext uri="{9D8B030D-6E8A-4147-A177-3AD203B41FA5}">
                      <a16:colId xmlns:a16="http://schemas.microsoft.com/office/drawing/2014/main" val="1258364581"/>
                    </a:ext>
                  </a:extLst>
                </a:gridCol>
                <a:gridCol w="2775498">
                  <a:extLst>
                    <a:ext uri="{9D8B030D-6E8A-4147-A177-3AD203B41FA5}">
                      <a16:colId xmlns:a16="http://schemas.microsoft.com/office/drawing/2014/main" val="850553574"/>
                    </a:ext>
                  </a:extLst>
                </a:gridCol>
                <a:gridCol w="829245">
                  <a:extLst>
                    <a:ext uri="{9D8B030D-6E8A-4147-A177-3AD203B41FA5}">
                      <a16:colId xmlns:a16="http://schemas.microsoft.com/office/drawing/2014/main" val="3702657667"/>
                    </a:ext>
                  </a:extLst>
                </a:gridCol>
                <a:gridCol w="829245">
                  <a:extLst>
                    <a:ext uri="{9D8B030D-6E8A-4147-A177-3AD203B41FA5}">
                      <a16:colId xmlns:a16="http://schemas.microsoft.com/office/drawing/2014/main" val="1735537424"/>
                    </a:ext>
                  </a:extLst>
                </a:gridCol>
                <a:gridCol w="829245">
                  <a:extLst>
                    <a:ext uri="{9D8B030D-6E8A-4147-A177-3AD203B41FA5}">
                      <a16:colId xmlns:a16="http://schemas.microsoft.com/office/drawing/2014/main" val="4039404322"/>
                    </a:ext>
                  </a:extLst>
                </a:gridCol>
                <a:gridCol w="829245">
                  <a:extLst>
                    <a:ext uri="{9D8B030D-6E8A-4147-A177-3AD203B41FA5}">
                      <a16:colId xmlns:a16="http://schemas.microsoft.com/office/drawing/2014/main" val="434516778"/>
                    </a:ext>
                  </a:extLst>
                </a:gridCol>
                <a:gridCol w="754985">
                  <a:extLst>
                    <a:ext uri="{9D8B030D-6E8A-4147-A177-3AD203B41FA5}">
                      <a16:colId xmlns:a16="http://schemas.microsoft.com/office/drawing/2014/main" val="2726056149"/>
                    </a:ext>
                  </a:extLst>
                </a:gridCol>
                <a:gridCol w="742609">
                  <a:extLst>
                    <a:ext uri="{9D8B030D-6E8A-4147-A177-3AD203B41FA5}">
                      <a16:colId xmlns:a16="http://schemas.microsoft.com/office/drawing/2014/main" val="2560906398"/>
                    </a:ext>
                  </a:extLst>
                </a:gridCol>
              </a:tblGrid>
              <a:tr h="142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17700"/>
                  </a:ext>
                </a:extLst>
              </a:tr>
              <a:tr h="435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89371"/>
                  </a:ext>
                </a:extLst>
              </a:tr>
              <a:tr h="186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21.558.684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21.558.684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3.993.332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484584"/>
                  </a:ext>
                </a:extLst>
              </a:tr>
              <a:tr h="239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1.794.031.705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1.794.031.705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316.204.680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796744"/>
                  </a:ext>
                </a:extLst>
              </a:tr>
              <a:tr h="213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2.723.291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843827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5.565.191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902686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25.046.340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687453"/>
                  </a:ext>
                </a:extLst>
              </a:tr>
              <a:tr h="14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233.781.626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429008"/>
                  </a:ext>
                </a:extLst>
              </a:tr>
              <a:tr h="14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80.437.522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80.437.522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14.321.496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05289"/>
                  </a:ext>
                </a:extLst>
              </a:tr>
              <a:tr h="195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9.279.557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143843"/>
                  </a:ext>
                </a:extLst>
              </a:tr>
              <a:tr h="14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752.885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344949"/>
                  </a:ext>
                </a:extLst>
              </a:tr>
              <a:tr h="14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24.734.294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44499"/>
                  </a:ext>
                </a:extLst>
              </a:tr>
              <a:tr h="28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141.921.921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3793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2.797.628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71115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425.640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376602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2.088.947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946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4479</Words>
  <Application>Microsoft Office PowerPoint</Application>
  <PresentationFormat>Presentación en pantalla (4:3)</PresentationFormat>
  <Paragraphs>2666</Paragraphs>
  <Slides>22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Hoja de cálculo</vt:lpstr>
      <vt:lpstr>EJECUCIÓN ACUMULADA DE GASTOS PRESUPUESTARIOS al mes de FEBRERO de 2019 Partida 12: MINISTERIO DE OBRAS PÚBLICAS</vt:lpstr>
      <vt:lpstr>EJECUCIÓN ACUMULADA DE GASTOS A FEBRERO DE 2019  PARTIDA 12 MINISTERIO DE OBRAS PÚBLICAS</vt:lpstr>
      <vt:lpstr>EJECUCIÓN ACUMULADA DE GASTOS A FEBRERO DE 2019  PARTIDA 12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2019  PARTIDA 12 MINISTERIO DE OBRAS PÚBLICAS</vt:lpstr>
      <vt:lpstr>EJECUCIÓN ACUMULADA DE GASTOS A FEBRERO DE 2019  PARTIDA 12 RESUMEN POR CAPÍTULOS</vt:lpstr>
      <vt:lpstr>EJECUCIÓN ACUMULADA DE GASTOS A FEBRERO DE 2019  PARTIDA 12. CAPÍTULO 01. PROGRAMA 01: SECRETARÍA Y ADMINISTRACIÓN GENERAL</vt:lpstr>
      <vt:lpstr>EJECUCIÓN ACUMULADA DE GASTOS A FEBRERO DE 2019  PARTIDA 12. CAPÍTULO 02. PROGRAMA 01: ADMINISTRACIÓN Y EJECUCIÓN DE OBRAS PÚBLICAS</vt:lpstr>
      <vt:lpstr>EJECUCIÓN ACUMULADA DE GASTOS A FEBRERO DE 2019  PARTIDA 12. CAPÍTULO 02. PROGRAMA 02: DIRECCIÓN DE ARQUITECTURA</vt:lpstr>
      <vt:lpstr>EJECUCIÓN ACUMULADA DE GASTOS A FEBRERO DE 2019  PARTIDA 12. CAPÍTULO 02. PROGRAMA 03: DIRECCIÓN DE OBRAS PÚBLICAS</vt:lpstr>
      <vt:lpstr>EJECUCIÓN ACUMULADA DE GASTOS A FEBRERO DE 2019  PARTIDA 12. CAPÍTULO 02. PROGRAMA 04: DIRECCIÓN DE VIALIDAD</vt:lpstr>
      <vt:lpstr>EJECUCIÓN ACUMULADA DE GASTOS A FEBRERO DE 2019  PARTIDA 12. CAPÍTULO 02. PROGRAMA 06: DIRECCIÓN DE OBRAS PORTUARIAS</vt:lpstr>
      <vt:lpstr>EJECUCIÓN ACUMULADA DE GASTOS A FEBRERO DE 2019  PARTIDA 12. CAPÍTULO 02. PROGRAMA 07: DIRECCIÓN DE AEROPUERTOS</vt:lpstr>
      <vt:lpstr>EJECUCIÓN ACUMULADA DE GASTOS A FEBRERO DE 2019  PARTIDA 12. CAPÍTULO 02. PROGRAMA 11: DIRECCIÓN DE PLANEAMIENTO</vt:lpstr>
      <vt:lpstr>EJECUCIÓN ACUMULADA DE GASTOS A FEBRERO DE 2019  PARTIDA 12. CAPÍTULO 02. PROGRAMA 12: AGUA POTABLE RURAL</vt:lpstr>
      <vt:lpstr>EJECUCIÓN ACUMULADA DE GASTOS A FEBRERO DE 2019  PARTIDA 12. CAPÍTULO 03. PROGRAMA 01: DIRECCIÓN GENERAL DE CONCESIONES DE OBRAS PÚBLICAS</vt:lpstr>
      <vt:lpstr>EJECUCIÓN ACUMULADA DE GASTOS A FEBRERO DE 2019  PARTIDA 12. CAPÍTULO 04. PROGRAMA 01: DIRECCIÓN GENERAL DE AGUAS</vt:lpstr>
      <vt:lpstr>EJECUCIÓN ACUMULADA DE GASTOS A FEBRERO DE 2019  PARTIDA 12. CAPÍTULO 05. PROGRAMA 01: INSTITUTO NACIONAL DE HIDRÁULICA</vt:lpstr>
      <vt:lpstr>EJECUCIÓN ACUMULADA DE GASTOS A FEBRERO DE 2019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228</cp:revision>
  <cp:lastPrinted>2018-08-21T18:55:33Z</cp:lastPrinted>
  <dcterms:created xsi:type="dcterms:W3CDTF">2016-06-23T13:38:47Z</dcterms:created>
  <dcterms:modified xsi:type="dcterms:W3CDTF">2019-04-29T13:01:30Z</dcterms:modified>
</cp:coreProperties>
</file>