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5"/>
  </p:notesMasterIdLst>
  <p:handoutMasterIdLst>
    <p:handoutMasterId r:id="rId26"/>
  </p:handoutMasterIdLst>
  <p:sldIdLst>
    <p:sldId id="256" r:id="rId3"/>
    <p:sldId id="298" r:id="rId4"/>
    <p:sldId id="300" r:id="rId5"/>
    <p:sldId id="303" r:id="rId6"/>
    <p:sldId id="304" r:id="rId7"/>
    <p:sldId id="302" r:id="rId8"/>
    <p:sldId id="301" r:id="rId9"/>
    <p:sldId id="264" r:id="rId10"/>
    <p:sldId id="263" r:id="rId11"/>
    <p:sldId id="265" r:id="rId12"/>
    <p:sldId id="269" r:id="rId13"/>
    <p:sldId id="271" r:id="rId14"/>
    <p:sldId id="273" r:id="rId15"/>
    <p:sldId id="274" r:id="rId16"/>
    <p:sldId id="275" r:id="rId17"/>
    <p:sldId id="287" r:id="rId18"/>
    <p:sldId id="289" r:id="rId19"/>
    <p:sldId id="290" r:id="rId20"/>
    <p:sldId id="288" r:id="rId21"/>
    <p:sldId id="291" r:id="rId22"/>
    <p:sldId id="292" r:id="rId23"/>
    <p:sldId id="293" r:id="rId24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>
      <p:cViewPr varScale="1">
        <p:scale>
          <a:sx n="111" d="100"/>
          <a:sy n="111" d="100"/>
        </p:scale>
        <p:origin x="157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10419884680080647"/>
          <c:y val="5.72512807751737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5005334608832297"/>
          <c:w val="1"/>
          <c:h val="0.46405608317907415"/>
        </c:manualLayout>
      </c:layout>
      <c:pie3DChart>
        <c:varyColors val="1"/>
        <c:ser>
          <c:idx val="0"/>
          <c:order val="0"/>
          <c:tx>
            <c:strRef>
              <c:f>'Partida 12'!$D$63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195-43D7-BA9C-D8AF7573A80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195-43D7-BA9C-D8AF7573A80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195-43D7-BA9C-D8AF7573A80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195-43D7-BA9C-D8AF7573A80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8195-43D7-BA9C-D8AF7573A80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8195-43D7-BA9C-D8AF7573A801}"/>
              </c:ext>
            </c:extLst>
          </c:dPt>
          <c:dLbls>
            <c:dLbl>
              <c:idx val="1"/>
              <c:layout>
                <c:manualLayout>
                  <c:x val="-4.3314327088424288E-2"/>
                  <c:y val="-0.1305279013908494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195-43D7-BA9C-D8AF7573A801}"/>
                </c:ext>
              </c:extLst>
            </c:dLbl>
            <c:dLbl>
              <c:idx val="2"/>
              <c:layout>
                <c:manualLayout>
                  <c:x val="5.5557146265807683E-2"/>
                  <c:y val="4.080324693486395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195-43D7-BA9C-D8AF7573A801}"/>
                </c:ext>
              </c:extLst>
            </c:dLbl>
            <c:dLbl>
              <c:idx val="3"/>
              <c:layout>
                <c:manualLayout>
                  <c:x val="-5.6119608562299984E-3"/>
                  <c:y val="-1.410962796570700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195-43D7-BA9C-D8AF7573A80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'Partida 12'!$C$64:$C$67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INICIATIVAS DE INVERSIÓN                                                        </c:v>
                </c:pt>
                <c:pt idx="2">
                  <c:v>TRANSFERENCIAS DE CAPITAL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12'!$D$64:$D$67</c:f>
              <c:numCache>
                <c:formatCode>#,##0</c:formatCode>
                <c:ptCount val="4"/>
                <c:pt idx="0">
                  <c:v>211779014</c:v>
                </c:pt>
                <c:pt idx="1">
                  <c:v>1716587204</c:v>
                </c:pt>
                <c:pt idx="2">
                  <c:v>518906787</c:v>
                </c:pt>
                <c:pt idx="3">
                  <c:v>30941163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195-43D7-BA9C-D8AF7573A80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299359414610506"/>
          <c:y val="0.76689909270254886"/>
          <c:w val="0.38772286033875025"/>
          <c:h val="0.214243766118997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Capítulo</a:t>
            </a:r>
            <a:endParaRPr lang="es-CL" sz="1400">
              <a:effectLst/>
            </a:endParaRPr>
          </a:p>
        </c:rich>
      </c:tx>
      <c:layout>
        <c:manualLayout>
          <c:xMode val="edge"/>
          <c:yMode val="edge"/>
          <c:x val="0.23803046597197328"/>
          <c:y val="6.71148124216382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12'!$M$63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0-9B49-4622-8B67-558FD8AE49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12'!$L$64:$L$69</c:f>
              <c:strCache>
                <c:ptCount val="6"/>
                <c:pt idx="0">
                  <c:v>SEC. Y ADM. GRAL</c:v>
                </c:pt>
                <c:pt idx="1">
                  <c:v>DIR.GRAL. DE OBRAS PÚBLICAS</c:v>
                </c:pt>
                <c:pt idx="2">
                  <c:v>DIR. GRAL. DE CONCESIONES DE OBRAS PÚBLICAS</c:v>
                </c:pt>
                <c:pt idx="3">
                  <c:v>DIR. GRAL. DE AGUAS</c:v>
                </c:pt>
                <c:pt idx="4">
                  <c:v>INH</c:v>
                </c:pt>
                <c:pt idx="5">
                  <c:v>SSS</c:v>
                </c:pt>
              </c:strCache>
            </c:strRef>
          </c:cat>
          <c:val>
            <c:numRef>
              <c:f>'Partida 12'!$M$64:$M$69</c:f>
              <c:numCache>
                <c:formatCode>#,##0</c:formatCode>
                <c:ptCount val="6"/>
                <c:pt idx="0">
                  <c:v>21558684</c:v>
                </c:pt>
                <c:pt idx="1">
                  <c:v>1794031705</c:v>
                </c:pt>
                <c:pt idx="2">
                  <c:v>631667754</c:v>
                </c:pt>
                <c:pt idx="3">
                  <c:v>18755866</c:v>
                </c:pt>
                <c:pt idx="4">
                  <c:v>2006913</c:v>
                </c:pt>
                <c:pt idx="5">
                  <c:v>10193246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49-4622-8B67-558FD8AE49C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49651776"/>
        <c:axId val="446363664"/>
      </c:barChart>
      <c:catAx>
        <c:axId val="449651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6363664"/>
        <c:crosses val="autoZero"/>
        <c:auto val="1"/>
        <c:lblAlgn val="ctr"/>
        <c:lblOffset val="100"/>
        <c:noMultiLvlLbl val="0"/>
      </c:catAx>
      <c:valAx>
        <c:axId val="44636366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49651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2017- 2018 - 2019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12'!$C$30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'Partida 12'!$D$30:$O$30</c:f>
              <c:numCache>
                <c:formatCode>0.0%</c:formatCode>
                <c:ptCount val="12"/>
                <c:pt idx="0">
                  <c:v>0.12879110861931714</c:v>
                </c:pt>
                <c:pt idx="1">
                  <c:v>7.0111546498177912E-2</c:v>
                </c:pt>
                <c:pt idx="2">
                  <c:v>7.8969456609185557E-2</c:v>
                </c:pt>
                <c:pt idx="3">
                  <c:v>7.3417628698475151E-2</c:v>
                </c:pt>
                <c:pt idx="4">
                  <c:v>7.0303508560060401E-2</c:v>
                </c:pt>
                <c:pt idx="5">
                  <c:v>8.5580617452957281E-2</c:v>
                </c:pt>
                <c:pt idx="6">
                  <c:v>8.1645303661089935E-2</c:v>
                </c:pt>
                <c:pt idx="7">
                  <c:v>5.379602224790006E-2</c:v>
                </c:pt>
                <c:pt idx="8">
                  <c:v>6.7302806766772055E-2</c:v>
                </c:pt>
                <c:pt idx="9">
                  <c:v>7.0373604947800275E-2</c:v>
                </c:pt>
                <c:pt idx="10">
                  <c:v>7.0711416907021096E-2</c:v>
                </c:pt>
                <c:pt idx="11">
                  <c:v>0.18251770657978977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42-43E0-B018-6896DEFEDB91}"/>
            </c:ext>
          </c:extLst>
        </c:ser>
        <c:ser>
          <c:idx val="0"/>
          <c:order val="1"/>
          <c:tx>
            <c:strRef>
              <c:f>'Partida 12'!$C$31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12'!$D$29:$O$29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12'!$D$31:$O$31</c:f>
              <c:numCache>
                <c:formatCode>0.0%</c:formatCode>
                <c:ptCount val="12"/>
                <c:pt idx="0">
                  <c:v>0.14552071725917085</c:v>
                </c:pt>
                <c:pt idx="1">
                  <c:v>8.5381434951810567E-2</c:v>
                </c:pt>
                <c:pt idx="2">
                  <c:v>8.1424447691430105E-2</c:v>
                </c:pt>
                <c:pt idx="3">
                  <c:v>6.5560999006707865E-2</c:v>
                </c:pt>
                <c:pt idx="4">
                  <c:v>7.6628351869635042E-2</c:v>
                </c:pt>
                <c:pt idx="5">
                  <c:v>8.6280588340285347E-2</c:v>
                </c:pt>
                <c:pt idx="6">
                  <c:v>6.7279953939853698E-2</c:v>
                </c:pt>
                <c:pt idx="7">
                  <c:v>6.3261827236309826E-2</c:v>
                </c:pt>
                <c:pt idx="8">
                  <c:v>6.4897490538737959E-2</c:v>
                </c:pt>
                <c:pt idx="9">
                  <c:v>7.4180951850730967E-2</c:v>
                </c:pt>
                <c:pt idx="10">
                  <c:v>5.9010350712059408E-2</c:v>
                </c:pt>
                <c:pt idx="11">
                  <c:v>0.15392668079826333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42-43E0-B018-6896DEFEDB91}"/>
            </c:ext>
          </c:extLst>
        </c:ser>
        <c:ser>
          <c:idx val="1"/>
          <c:order val="2"/>
          <c:tx>
            <c:strRef>
              <c:f>'Partida 12'!$C$32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12'!$D$29:$O$29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12'!$D$32:$E$32</c:f>
              <c:numCache>
                <c:formatCode>0.0%</c:formatCode>
                <c:ptCount val="2"/>
                <c:pt idx="0">
                  <c:v>0.11418401631864127</c:v>
                </c:pt>
                <c:pt idx="1">
                  <c:v>7.4432510063835611E-2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D42-43E0-B018-6896DEFEDB9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401624"/>
        <c:axId val="1"/>
      </c:barChart>
      <c:catAx>
        <c:axId val="19640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162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2017 - 2018 - 2019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12'!$C$23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val>
            <c:numRef>
              <c:f>'Partida 12'!$D$23:$O$23</c:f>
              <c:numCache>
                <c:formatCode>0.0%</c:formatCode>
                <c:ptCount val="12"/>
                <c:pt idx="0">
                  <c:v>0.12879110861931714</c:v>
                </c:pt>
                <c:pt idx="1">
                  <c:v>0.20022557002949046</c:v>
                </c:pt>
                <c:pt idx="2">
                  <c:v>0.27890187772851688</c:v>
                </c:pt>
                <c:pt idx="3">
                  <c:v>0.35231950642699206</c:v>
                </c:pt>
                <c:pt idx="4">
                  <c:v>0.42262176668398627</c:v>
                </c:pt>
                <c:pt idx="5">
                  <c:v>0.47516849256654442</c:v>
                </c:pt>
                <c:pt idx="6">
                  <c:v>0.55675542510628129</c:v>
                </c:pt>
                <c:pt idx="7">
                  <c:v>0.61055144735418132</c:v>
                </c:pt>
                <c:pt idx="8">
                  <c:v>0.67779851118029188</c:v>
                </c:pt>
                <c:pt idx="9">
                  <c:v>0.7481721161280922</c:v>
                </c:pt>
                <c:pt idx="10">
                  <c:v>0.81677568781327337</c:v>
                </c:pt>
                <c:pt idx="11">
                  <c:v>0.99573489777410373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8B2-4650-A61A-3FE4F1E599F2}"/>
            </c:ext>
          </c:extLst>
        </c:ser>
        <c:ser>
          <c:idx val="0"/>
          <c:order val="1"/>
          <c:tx>
            <c:strRef>
              <c:f>'Partida 12'!$C$24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12'!$D$22:$O$22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12'!$D$24:$O$24</c:f>
              <c:numCache>
                <c:formatCode>0.0%</c:formatCode>
                <c:ptCount val="12"/>
                <c:pt idx="0">
                  <c:v>0.14552071725917085</c:v>
                </c:pt>
                <c:pt idx="1">
                  <c:v>0.23070671436648377</c:v>
                </c:pt>
                <c:pt idx="2">
                  <c:v>0.31212637135743759</c:v>
                </c:pt>
                <c:pt idx="3">
                  <c:v>0.3769970132696272</c:v>
                </c:pt>
                <c:pt idx="4">
                  <c:v>0.45362432797741425</c:v>
                </c:pt>
                <c:pt idx="5">
                  <c:v>0.49191313057663588</c:v>
                </c:pt>
                <c:pt idx="6">
                  <c:v>0.56581744171334314</c:v>
                </c:pt>
                <c:pt idx="7">
                  <c:v>0.62906405968690693</c:v>
                </c:pt>
                <c:pt idx="8">
                  <c:v>0.69396155022564487</c:v>
                </c:pt>
                <c:pt idx="9">
                  <c:v>0.76814250207637591</c:v>
                </c:pt>
                <c:pt idx="10">
                  <c:v>0.82707220361786049</c:v>
                </c:pt>
                <c:pt idx="11">
                  <c:v>0.99571908388720642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8B2-4650-A61A-3FE4F1E599F2}"/>
            </c:ext>
          </c:extLst>
        </c:ser>
        <c:ser>
          <c:idx val="1"/>
          <c:order val="2"/>
          <c:tx>
            <c:strRef>
              <c:f>'Partida 12'!$C$25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circle"/>
              <c:size val="6"/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28B2-4650-A61A-3FE4F1E599F2}"/>
              </c:ext>
            </c:extLst>
          </c:dPt>
          <c:dLbls>
            <c:dLbl>
              <c:idx val="0"/>
              <c:layout>
                <c:manualLayout>
                  <c:x val="-5.735433776588926E-2"/>
                  <c:y val="-1.98736520487867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8B2-4650-A61A-3FE4F1E599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12'!$D$22:$O$22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12'!$D$25:$E$25</c:f>
              <c:numCache>
                <c:formatCode>0.0%</c:formatCode>
                <c:ptCount val="2"/>
                <c:pt idx="0">
                  <c:v>0.11418401631864127</c:v>
                </c:pt>
                <c:pt idx="1">
                  <c:v>0.18861652638247689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8B2-4650-A61A-3FE4F1E599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400640"/>
        <c:axId val="1"/>
      </c:lineChart>
      <c:catAx>
        <c:axId val="19640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06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29-04-2019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29-04-2019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29-04-2019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29-04-2019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29-04-2019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29-04-2019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29-04-2019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29-04-2019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29-04-2019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29-04-2019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29-04-2019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29-04-2019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29-04-2019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29-04-2019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29-04-2019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29-04-2019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29-04-2019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29-04-2019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29-04-2019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29-04-2019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29-04-2019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29-04-2019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29-04-2019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29-04-2019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29-04-2019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29-04-2019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14" name="Picture 16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2422" y="40867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cap="all" dirty="0">
                <a:latin typeface="+mn-lt"/>
              </a:rPr>
              <a:t>al mes de FEBRERO de 2019</a:t>
            </a:r>
            <a:br>
              <a:rPr lang="es-CL" sz="2000" b="1" cap="all" dirty="0">
                <a:latin typeface="+mn-lt"/>
              </a:rPr>
            </a:br>
            <a:r>
              <a:rPr lang="es-CL" sz="2000" b="1" cap="all" dirty="0">
                <a:latin typeface="+mn-lt"/>
              </a:rPr>
              <a:t>Partida 12</a:t>
            </a:r>
            <a:r>
              <a:rPr lang="es-CL" sz="2000" b="1" dirty="0">
                <a:latin typeface="+mn-lt"/>
              </a:rPr>
              <a:t>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OBRAS PÚBLICAS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abril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03" name="Picture 1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548680"/>
            <a:ext cx="4986803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458980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245468"/>
            <a:ext cx="822960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01. PROGRAMA 01: SECRETARÍA Y ADMINISTRACIÓN GENERAL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4BB4E64-5270-462F-BA3A-2DD6F43162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327633"/>
              </p:ext>
            </p:extLst>
          </p:nvPr>
        </p:nvGraphicFramePr>
        <p:xfrm>
          <a:off x="476751" y="1653814"/>
          <a:ext cx="8157592" cy="2811361"/>
        </p:xfrm>
        <a:graphic>
          <a:graphicData uri="http://schemas.openxmlformats.org/drawingml/2006/table">
            <a:tbl>
              <a:tblPr/>
              <a:tblGrid>
                <a:gridCol w="748967">
                  <a:extLst>
                    <a:ext uri="{9D8B030D-6E8A-4147-A177-3AD203B41FA5}">
                      <a16:colId xmlns:a16="http://schemas.microsoft.com/office/drawing/2014/main" val="2434223384"/>
                    </a:ext>
                  </a:extLst>
                </a:gridCol>
                <a:gridCol w="276671">
                  <a:extLst>
                    <a:ext uri="{9D8B030D-6E8A-4147-A177-3AD203B41FA5}">
                      <a16:colId xmlns:a16="http://schemas.microsoft.com/office/drawing/2014/main" val="990298947"/>
                    </a:ext>
                  </a:extLst>
                </a:gridCol>
                <a:gridCol w="276671">
                  <a:extLst>
                    <a:ext uri="{9D8B030D-6E8A-4147-A177-3AD203B41FA5}">
                      <a16:colId xmlns:a16="http://schemas.microsoft.com/office/drawing/2014/main" val="2211493480"/>
                    </a:ext>
                  </a:extLst>
                </a:gridCol>
                <a:gridCol w="2506803">
                  <a:extLst>
                    <a:ext uri="{9D8B030D-6E8A-4147-A177-3AD203B41FA5}">
                      <a16:colId xmlns:a16="http://schemas.microsoft.com/office/drawing/2014/main" val="2147168543"/>
                    </a:ext>
                  </a:extLst>
                </a:gridCol>
                <a:gridCol w="748967">
                  <a:extLst>
                    <a:ext uri="{9D8B030D-6E8A-4147-A177-3AD203B41FA5}">
                      <a16:colId xmlns:a16="http://schemas.microsoft.com/office/drawing/2014/main" val="1880240288"/>
                    </a:ext>
                  </a:extLst>
                </a:gridCol>
                <a:gridCol w="748967">
                  <a:extLst>
                    <a:ext uri="{9D8B030D-6E8A-4147-A177-3AD203B41FA5}">
                      <a16:colId xmlns:a16="http://schemas.microsoft.com/office/drawing/2014/main" val="2221191798"/>
                    </a:ext>
                  </a:extLst>
                </a:gridCol>
                <a:gridCol w="748967">
                  <a:extLst>
                    <a:ext uri="{9D8B030D-6E8A-4147-A177-3AD203B41FA5}">
                      <a16:colId xmlns:a16="http://schemas.microsoft.com/office/drawing/2014/main" val="714826442"/>
                    </a:ext>
                  </a:extLst>
                </a:gridCol>
                <a:gridCol w="748967">
                  <a:extLst>
                    <a:ext uri="{9D8B030D-6E8A-4147-A177-3AD203B41FA5}">
                      <a16:colId xmlns:a16="http://schemas.microsoft.com/office/drawing/2014/main" val="3589115021"/>
                    </a:ext>
                  </a:extLst>
                </a:gridCol>
                <a:gridCol w="681895">
                  <a:extLst>
                    <a:ext uri="{9D8B030D-6E8A-4147-A177-3AD203B41FA5}">
                      <a16:colId xmlns:a16="http://schemas.microsoft.com/office/drawing/2014/main" val="3487425146"/>
                    </a:ext>
                  </a:extLst>
                </a:gridCol>
                <a:gridCol w="670717">
                  <a:extLst>
                    <a:ext uri="{9D8B030D-6E8A-4147-A177-3AD203B41FA5}">
                      <a16:colId xmlns:a16="http://schemas.microsoft.com/office/drawing/2014/main" val="1961433943"/>
                    </a:ext>
                  </a:extLst>
                </a:gridCol>
              </a:tblGrid>
              <a:tr h="137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0397343"/>
                  </a:ext>
                </a:extLst>
              </a:tr>
              <a:tr h="421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453793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21.558.684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21.558.684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3.993.332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21919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16.101.654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16.101.654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2.015.783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32140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3.753.545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3.753.545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466.239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62643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176.517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51307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176.517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28690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1.070.332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1.070.332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33241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16.480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16.480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781398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15.709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15.709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21820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44904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301.677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301.677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77160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530.466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530.466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59372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623.153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623.153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1.332.576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75239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551.431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551.431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53200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70.722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70.722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35225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1.332.576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133257,6%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133257,6%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334765"/>
                  </a:ext>
                </a:extLst>
              </a:tr>
              <a:tr h="146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319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2890" y="5301262"/>
            <a:ext cx="8229601" cy="365125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01: ADMINISTRACIÓN Y EJECUCIÓN DE OBRAS PÚBLICAS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C876CF8-1E81-42EB-A0F2-C8335B96D7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60117"/>
              </p:ext>
            </p:extLst>
          </p:nvPr>
        </p:nvGraphicFramePr>
        <p:xfrm>
          <a:off x="515547" y="1858601"/>
          <a:ext cx="8100277" cy="3356876"/>
        </p:xfrm>
        <a:graphic>
          <a:graphicData uri="http://schemas.openxmlformats.org/drawingml/2006/table">
            <a:tbl>
              <a:tblPr/>
              <a:tblGrid>
                <a:gridCol w="743705">
                  <a:extLst>
                    <a:ext uri="{9D8B030D-6E8A-4147-A177-3AD203B41FA5}">
                      <a16:colId xmlns:a16="http://schemas.microsoft.com/office/drawing/2014/main" val="1342228370"/>
                    </a:ext>
                  </a:extLst>
                </a:gridCol>
                <a:gridCol w="274726">
                  <a:extLst>
                    <a:ext uri="{9D8B030D-6E8A-4147-A177-3AD203B41FA5}">
                      <a16:colId xmlns:a16="http://schemas.microsoft.com/office/drawing/2014/main" val="2093780314"/>
                    </a:ext>
                  </a:extLst>
                </a:gridCol>
                <a:gridCol w="274726">
                  <a:extLst>
                    <a:ext uri="{9D8B030D-6E8A-4147-A177-3AD203B41FA5}">
                      <a16:colId xmlns:a16="http://schemas.microsoft.com/office/drawing/2014/main" val="3817427700"/>
                    </a:ext>
                  </a:extLst>
                </a:gridCol>
                <a:gridCol w="2489191">
                  <a:extLst>
                    <a:ext uri="{9D8B030D-6E8A-4147-A177-3AD203B41FA5}">
                      <a16:colId xmlns:a16="http://schemas.microsoft.com/office/drawing/2014/main" val="4071746022"/>
                    </a:ext>
                  </a:extLst>
                </a:gridCol>
                <a:gridCol w="743705">
                  <a:extLst>
                    <a:ext uri="{9D8B030D-6E8A-4147-A177-3AD203B41FA5}">
                      <a16:colId xmlns:a16="http://schemas.microsoft.com/office/drawing/2014/main" val="4281147300"/>
                    </a:ext>
                  </a:extLst>
                </a:gridCol>
                <a:gridCol w="743705">
                  <a:extLst>
                    <a:ext uri="{9D8B030D-6E8A-4147-A177-3AD203B41FA5}">
                      <a16:colId xmlns:a16="http://schemas.microsoft.com/office/drawing/2014/main" val="918328781"/>
                    </a:ext>
                  </a:extLst>
                </a:gridCol>
                <a:gridCol w="743705">
                  <a:extLst>
                    <a:ext uri="{9D8B030D-6E8A-4147-A177-3AD203B41FA5}">
                      <a16:colId xmlns:a16="http://schemas.microsoft.com/office/drawing/2014/main" val="2269570546"/>
                    </a:ext>
                  </a:extLst>
                </a:gridCol>
                <a:gridCol w="743705">
                  <a:extLst>
                    <a:ext uri="{9D8B030D-6E8A-4147-A177-3AD203B41FA5}">
                      <a16:colId xmlns:a16="http://schemas.microsoft.com/office/drawing/2014/main" val="1930292873"/>
                    </a:ext>
                  </a:extLst>
                </a:gridCol>
                <a:gridCol w="677104">
                  <a:extLst>
                    <a:ext uri="{9D8B030D-6E8A-4147-A177-3AD203B41FA5}">
                      <a16:colId xmlns:a16="http://schemas.microsoft.com/office/drawing/2014/main" val="735102701"/>
                    </a:ext>
                  </a:extLst>
                </a:gridCol>
                <a:gridCol w="666005">
                  <a:extLst>
                    <a:ext uri="{9D8B030D-6E8A-4147-A177-3AD203B41FA5}">
                      <a16:colId xmlns:a16="http://schemas.microsoft.com/office/drawing/2014/main" val="121343016"/>
                    </a:ext>
                  </a:extLst>
                </a:gridCol>
              </a:tblGrid>
              <a:tr h="13771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5177715"/>
                  </a:ext>
                </a:extLst>
              </a:tr>
              <a:tr h="42176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2046701"/>
                  </a:ext>
                </a:extLst>
              </a:tr>
              <a:tr h="1807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17.081.884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17.081.884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2.723.291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932150"/>
                  </a:ext>
                </a:extLst>
              </a:tr>
              <a:tr h="137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15.832.464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15.832.464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1.986.306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621265"/>
                  </a:ext>
                </a:extLst>
              </a:tr>
              <a:tr h="137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899.919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899.919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96.386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179905"/>
                  </a:ext>
                </a:extLst>
              </a:tr>
              <a:tr h="137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405.791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213215"/>
                  </a:ext>
                </a:extLst>
              </a:tr>
              <a:tr h="137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405.791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888626"/>
                  </a:ext>
                </a:extLst>
              </a:tr>
              <a:tr h="137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58.463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58.463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41.100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30339"/>
                  </a:ext>
                </a:extLst>
              </a:tr>
              <a:tr h="137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58.463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58.463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41.100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581775"/>
                  </a:ext>
                </a:extLst>
              </a:tr>
              <a:tr h="137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la Construcción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58.463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58.463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41.100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083835"/>
                  </a:ext>
                </a:extLst>
              </a:tr>
              <a:tr h="137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235.233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235.233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937833"/>
                  </a:ext>
                </a:extLst>
              </a:tr>
              <a:tr h="137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736867"/>
                  </a:ext>
                </a:extLst>
              </a:tr>
              <a:tr h="137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16.480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16.480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546473"/>
                  </a:ext>
                </a:extLst>
              </a:tr>
              <a:tr h="137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22.753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22.753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087360"/>
                  </a:ext>
                </a:extLst>
              </a:tr>
              <a:tr h="137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998995"/>
                  </a:ext>
                </a:extLst>
              </a:tr>
              <a:tr h="137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26.606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034646"/>
                  </a:ext>
                </a:extLst>
              </a:tr>
              <a:tr h="137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158.596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158.596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9278136"/>
                  </a:ext>
                </a:extLst>
              </a:tr>
              <a:tr h="137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44.805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0238762"/>
                  </a:ext>
                </a:extLst>
              </a:tr>
              <a:tr h="137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44.805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883529"/>
                  </a:ext>
                </a:extLst>
              </a:tr>
              <a:tr h="137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191.089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19108,9%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19108,9%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158885"/>
                  </a:ext>
                </a:extLst>
              </a:tr>
              <a:tr h="137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191.089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19108,9%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19108,9%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8841679"/>
                  </a:ext>
                </a:extLst>
              </a:tr>
              <a:tr h="137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42866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199" y="4929691"/>
            <a:ext cx="822960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02: DIRECCIÓN DE ARQUITECTURA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F898EC2-3158-4D40-B39E-DAF462899B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342418"/>
              </p:ext>
            </p:extLst>
          </p:nvPr>
        </p:nvGraphicFramePr>
        <p:xfrm>
          <a:off x="467547" y="1700808"/>
          <a:ext cx="8148277" cy="3100122"/>
        </p:xfrm>
        <a:graphic>
          <a:graphicData uri="http://schemas.openxmlformats.org/drawingml/2006/table">
            <a:tbl>
              <a:tblPr/>
              <a:tblGrid>
                <a:gridCol w="748112">
                  <a:extLst>
                    <a:ext uri="{9D8B030D-6E8A-4147-A177-3AD203B41FA5}">
                      <a16:colId xmlns:a16="http://schemas.microsoft.com/office/drawing/2014/main" val="2336563289"/>
                    </a:ext>
                  </a:extLst>
                </a:gridCol>
                <a:gridCol w="276354">
                  <a:extLst>
                    <a:ext uri="{9D8B030D-6E8A-4147-A177-3AD203B41FA5}">
                      <a16:colId xmlns:a16="http://schemas.microsoft.com/office/drawing/2014/main" val="3166805646"/>
                    </a:ext>
                  </a:extLst>
                </a:gridCol>
                <a:gridCol w="276354">
                  <a:extLst>
                    <a:ext uri="{9D8B030D-6E8A-4147-A177-3AD203B41FA5}">
                      <a16:colId xmlns:a16="http://schemas.microsoft.com/office/drawing/2014/main" val="2243797833"/>
                    </a:ext>
                  </a:extLst>
                </a:gridCol>
                <a:gridCol w="2503942">
                  <a:extLst>
                    <a:ext uri="{9D8B030D-6E8A-4147-A177-3AD203B41FA5}">
                      <a16:colId xmlns:a16="http://schemas.microsoft.com/office/drawing/2014/main" val="85741089"/>
                    </a:ext>
                  </a:extLst>
                </a:gridCol>
                <a:gridCol w="748112">
                  <a:extLst>
                    <a:ext uri="{9D8B030D-6E8A-4147-A177-3AD203B41FA5}">
                      <a16:colId xmlns:a16="http://schemas.microsoft.com/office/drawing/2014/main" val="39102076"/>
                    </a:ext>
                  </a:extLst>
                </a:gridCol>
                <a:gridCol w="748112">
                  <a:extLst>
                    <a:ext uri="{9D8B030D-6E8A-4147-A177-3AD203B41FA5}">
                      <a16:colId xmlns:a16="http://schemas.microsoft.com/office/drawing/2014/main" val="31929005"/>
                    </a:ext>
                  </a:extLst>
                </a:gridCol>
                <a:gridCol w="748112">
                  <a:extLst>
                    <a:ext uri="{9D8B030D-6E8A-4147-A177-3AD203B41FA5}">
                      <a16:colId xmlns:a16="http://schemas.microsoft.com/office/drawing/2014/main" val="2831890147"/>
                    </a:ext>
                  </a:extLst>
                </a:gridCol>
                <a:gridCol w="748112">
                  <a:extLst>
                    <a:ext uri="{9D8B030D-6E8A-4147-A177-3AD203B41FA5}">
                      <a16:colId xmlns:a16="http://schemas.microsoft.com/office/drawing/2014/main" val="2579868487"/>
                    </a:ext>
                  </a:extLst>
                </a:gridCol>
                <a:gridCol w="681116">
                  <a:extLst>
                    <a:ext uri="{9D8B030D-6E8A-4147-A177-3AD203B41FA5}">
                      <a16:colId xmlns:a16="http://schemas.microsoft.com/office/drawing/2014/main" val="2175188836"/>
                    </a:ext>
                  </a:extLst>
                </a:gridCol>
                <a:gridCol w="669951">
                  <a:extLst>
                    <a:ext uri="{9D8B030D-6E8A-4147-A177-3AD203B41FA5}">
                      <a16:colId xmlns:a16="http://schemas.microsoft.com/office/drawing/2014/main" val="3073165188"/>
                    </a:ext>
                  </a:extLst>
                </a:gridCol>
              </a:tblGrid>
              <a:tr h="13855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7518864"/>
                  </a:ext>
                </a:extLst>
              </a:tr>
              <a:tr h="42431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159824"/>
                  </a:ext>
                </a:extLst>
              </a:tr>
              <a:tr h="1818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36.769.636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36.769.636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5.565.191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404075"/>
                  </a:ext>
                </a:extLst>
              </a:tr>
              <a:tr h="138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10.132.850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10.132.850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1.398.683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6515968"/>
                  </a:ext>
                </a:extLst>
              </a:tr>
              <a:tr h="138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576.078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576.078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55.673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394002"/>
                  </a:ext>
                </a:extLst>
              </a:tr>
              <a:tr h="138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84.460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84.460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79.833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1044050"/>
                  </a:ext>
                </a:extLst>
              </a:tr>
              <a:tr h="138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84.460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84.460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373517"/>
                  </a:ext>
                </a:extLst>
              </a:tr>
              <a:tr h="138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79.833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734875"/>
                  </a:ext>
                </a:extLst>
              </a:tr>
              <a:tr h="138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111.887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111.887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15.530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705871"/>
                  </a:ext>
                </a:extLst>
              </a:tr>
              <a:tr h="138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16.480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16.480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332846"/>
                  </a:ext>
                </a:extLst>
              </a:tr>
              <a:tr h="138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27.005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256942"/>
                  </a:ext>
                </a:extLst>
              </a:tr>
              <a:tr h="138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17.644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504006"/>
                  </a:ext>
                </a:extLst>
              </a:tr>
              <a:tr h="138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24.801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14.837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383586"/>
                  </a:ext>
                </a:extLst>
              </a:tr>
              <a:tr h="138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25.957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25.957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494398"/>
                  </a:ext>
                </a:extLst>
              </a:tr>
              <a:tr h="138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25.853.361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25.853.361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1.041.613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952055"/>
                  </a:ext>
                </a:extLst>
              </a:tr>
              <a:tr h="138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391.128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391.128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722913"/>
                  </a:ext>
                </a:extLst>
              </a:tr>
              <a:tr h="138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25.462.233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25.462.233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1.041.613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964259"/>
                  </a:ext>
                </a:extLst>
              </a:tr>
              <a:tr h="138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2.973.859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297385,9%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297385,9%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6316231"/>
                  </a:ext>
                </a:extLst>
              </a:tr>
              <a:tr h="138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2.973.859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297385,9%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297385,9%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895141"/>
                  </a:ext>
                </a:extLst>
              </a:tr>
              <a:tr h="138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0717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2326" y="4902622"/>
            <a:ext cx="815759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03: DIRECCIÓN DE OBRAS PÚBLICAS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6C724D6-6C2C-477D-8DDF-5267A01615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029072"/>
              </p:ext>
            </p:extLst>
          </p:nvPr>
        </p:nvGraphicFramePr>
        <p:xfrm>
          <a:off x="478927" y="1724892"/>
          <a:ext cx="8130991" cy="3086835"/>
        </p:xfrm>
        <a:graphic>
          <a:graphicData uri="http://schemas.openxmlformats.org/drawingml/2006/table">
            <a:tbl>
              <a:tblPr/>
              <a:tblGrid>
                <a:gridCol w="746525">
                  <a:extLst>
                    <a:ext uri="{9D8B030D-6E8A-4147-A177-3AD203B41FA5}">
                      <a16:colId xmlns:a16="http://schemas.microsoft.com/office/drawing/2014/main" val="984112008"/>
                    </a:ext>
                  </a:extLst>
                </a:gridCol>
                <a:gridCol w="275768">
                  <a:extLst>
                    <a:ext uri="{9D8B030D-6E8A-4147-A177-3AD203B41FA5}">
                      <a16:colId xmlns:a16="http://schemas.microsoft.com/office/drawing/2014/main" val="3740903119"/>
                    </a:ext>
                  </a:extLst>
                </a:gridCol>
                <a:gridCol w="275768">
                  <a:extLst>
                    <a:ext uri="{9D8B030D-6E8A-4147-A177-3AD203B41FA5}">
                      <a16:colId xmlns:a16="http://schemas.microsoft.com/office/drawing/2014/main" val="1105488623"/>
                    </a:ext>
                  </a:extLst>
                </a:gridCol>
                <a:gridCol w="2498630">
                  <a:extLst>
                    <a:ext uri="{9D8B030D-6E8A-4147-A177-3AD203B41FA5}">
                      <a16:colId xmlns:a16="http://schemas.microsoft.com/office/drawing/2014/main" val="3576823511"/>
                    </a:ext>
                  </a:extLst>
                </a:gridCol>
                <a:gridCol w="746525">
                  <a:extLst>
                    <a:ext uri="{9D8B030D-6E8A-4147-A177-3AD203B41FA5}">
                      <a16:colId xmlns:a16="http://schemas.microsoft.com/office/drawing/2014/main" val="2369815494"/>
                    </a:ext>
                  </a:extLst>
                </a:gridCol>
                <a:gridCol w="746525">
                  <a:extLst>
                    <a:ext uri="{9D8B030D-6E8A-4147-A177-3AD203B41FA5}">
                      <a16:colId xmlns:a16="http://schemas.microsoft.com/office/drawing/2014/main" val="1278374108"/>
                    </a:ext>
                  </a:extLst>
                </a:gridCol>
                <a:gridCol w="746525">
                  <a:extLst>
                    <a:ext uri="{9D8B030D-6E8A-4147-A177-3AD203B41FA5}">
                      <a16:colId xmlns:a16="http://schemas.microsoft.com/office/drawing/2014/main" val="856572656"/>
                    </a:ext>
                  </a:extLst>
                </a:gridCol>
                <a:gridCol w="746525">
                  <a:extLst>
                    <a:ext uri="{9D8B030D-6E8A-4147-A177-3AD203B41FA5}">
                      <a16:colId xmlns:a16="http://schemas.microsoft.com/office/drawing/2014/main" val="1543993500"/>
                    </a:ext>
                  </a:extLst>
                </a:gridCol>
                <a:gridCol w="679671">
                  <a:extLst>
                    <a:ext uri="{9D8B030D-6E8A-4147-A177-3AD203B41FA5}">
                      <a16:colId xmlns:a16="http://schemas.microsoft.com/office/drawing/2014/main" val="575319394"/>
                    </a:ext>
                  </a:extLst>
                </a:gridCol>
                <a:gridCol w="668529">
                  <a:extLst>
                    <a:ext uri="{9D8B030D-6E8A-4147-A177-3AD203B41FA5}">
                      <a16:colId xmlns:a16="http://schemas.microsoft.com/office/drawing/2014/main" val="483084726"/>
                    </a:ext>
                  </a:extLst>
                </a:gridCol>
              </a:tblGrid>
              <a:tr h="1379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269612"/>
                  </a:ext>
                </a:extLst>
              </a:tr>
              <a:tr h="42250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291596"/>
                  </a:ext>
                </a:extLst>
              </a:tr>
              <a:tr h="1810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145.489.061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145.489.061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25.046.340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843695"/>
                  </a:ext>
                </a:extLst>
              </a:tr>
              <a:tr h="137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14.971.530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14.971.530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1.867.803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308817"/>
                  </a:ext>
                </a:extLst>
              </a:tr>
              <a:tr h="137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1.069.738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1.069.738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110.153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627124"/>
                  </a:ext>
                </a:extLst>
              </a:tr>
              <a:tr h="137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138.726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138.726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121.616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858237"/>
                  </a:ext>
                </a:extLst>
              </a:tr>
              <a:tr h="137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138.726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138.726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616842"/>
                  </a:ext>
                </a:extLst>
              </a:tr>
              <a:tr h="137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121.616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700384"/>
                  </a:ext>
                </a:extLst>
              </a:tr>
              <a:tr h="137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115.465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115.465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8.598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660969"/>
                  </a:ext>
                </a:extLst>
              </a:tr>
              <a:tr h="137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49.440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49.440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790951"/>
                  </a:ext>
                </a:extLst>
              </a:tr>
              <a:tr h="137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8.079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372472"/>
                  </a:ext>
                </a:extLst>
              </a:tr>
              <a:tr h="137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27.098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27.098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469248"/>
                  </a:ext>
                </a:extLst>
              </a:tr>
              <a:tr h="137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20.633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20.633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2497859"/>
                  </a:ext>
                </a:extLst>
              </a:tr>
              <a:tr h="137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873240"/>
                  </a:ext>
                </a:extLst>
              </a:tr>
              <a:tr h="137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129.182.602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129.182.602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249248"/>
                  </a:ext>
                </a:extLst>
              </a:tr>
              <a:tr h="137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89.288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89.288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381485"/>
                  </a:ext>
                </a:extLst>
              </a:tr>
              <a:tr h="137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129.093.314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129.093.314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713748"/>
                  </a:ext>
                </a:extLst>
              </a:tr>
              <a:tr h="137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22.938.170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2293817,0%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2293817,0%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184276"/>
                  </a:ext>
                </a:extLst>
              </a:tr>
              <a:tr h="137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22.938.170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2293817,0%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2293817,0%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499988"/>
                  </a:ext>
                </a:extLst>
              </a:tr>
              <a:tr h="137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934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6881" y="5429969"/>
            <a:ext cx="814828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04: DIRECCIÓN DE VIALIDAD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DBCF531-3149-4751-AC7C-B935B17C67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638888"/>
              </p:ext>
            </p:extLst>
          </p:nvPr>
        </p:nvGraphicFramePr>
        <p:xfrm>
          <a:off x="420055" y="1576540"/>
          <a:ext cx="8138970" cy="3785060"/>
        </p:xfrm>
        <a:graphic>
          <a:graphicData uri="http://schemas.openxmlformats.org/drawingml/2006/table">
            <a:tbl>
              <a:tblPr/>
              <a:tblGrid>
                <a:gridCol w="747257">
                  <a:extLst>
                    <a:ext uri="{9D8B030D-6E8A-4147-A177-3AD203B41FA5}">
                      <a16:colId xmlns:a16="http://schemas.microsoft.com/office/drawing/2014/main" val="2353712936"/>
                    </a:ext>
                  </a:extLst>
                </a:gridCol>
                <a:gridCol w="276039">
                  <a:extLst>
                    <a:ext uri="{9D8B030D-6E8A-4147-A177-3AD203B41FA5}">
                      <a16:colId xmlns:a16="http://schemas.microsoft.com/office/drawing/2014/main" val="514038804"/>
                    </a:ext>
                  </a:extLst>
                </a:gridCol>
                <a:gridCol w="276039">
                  <a:extLst>
                    <a:ext uri="{9D8B030D-6E8A-4147-A177-3AD203B41FA5}">
                      <a16:colId xmlns:a16="http://schemas.microsoft.com/office/drawing/2014/main" val="2727990089"/>
                    </a:ext>
                  </a:extLst>
                </a:gridCol>
                <a:gridCol w="2501082">
                  <a:extLst>
                    <a:ext uri="{9D8B030D-6E8A-4147-A177-3AD203B41FA5}">
                      <a16:colId xmlns:a16="http://schemas.microsoft.com/office/drawing/2014/main" val="2205012236"/>
                    </a:ext>
                  </a:extLst>
                </a:gridCol>
                <a:gridCol w="747257">
                  <a:extLst>
                    <a:ext uri="{9D8B030D-6E8A-4147-A177-3AD203B41FA5}">
                      <a16:colId xmlns:a16="http://schemas.microsoft.com/office/drawing/2014/main" val="724685814"/>
                    </a:ext>
                  </a:extLst>
                </a:gridCol>
                <a:gridCol w="747257">
                  <a:extLst>
                    <a:ext uri="{9D8B030D-6E8A-4147-A177-3AD203B41FA5}">
                      <a16:colId xmlns:a16="http://schemas.microsoft.com/office/drawing/2014/main" val="2166161882"/>
                    </a:ext>
                  </a:extLst>
                </a:gridCol>
                <a:gridCol w="747257">
                  <a:extLst>
                    <a:ext uri="{9D8B030D-6E8A-4147-A177-3AD203B41FA5}">
                      <a16:colId xmlns:a16="http://schemas.microsoft.com/office/drawing/2014/main" val="2067653998"/>
                    </a:ext>
                  </a:extLst>
                </a:gridCol>
                <a:gridCol w="747257">
                  <a:extLst>
                    <a:ext uri="{9D8B030D-6E8A-4147-A177-3AD203B41FA5}">
                      <a16:colId xmlns:a16="http://schemas.microsoft.com/office/drawing/2014/main" val="4211745364"/>
                    </a:ext>
                  </a:extLst>
                </a:gridCol>
                <a:gridCol w="680339">
                  <a:extLst>
                    <a:ext uri="{9D8B030D-6E8A-4147-A177-3AD203B41FA5}">
                      <a16:colId xmlns:a16="http://schemas.microsoft.com/office/drawing/2014/main" val="1319202748"/>
                    </a:ext>
                  </a:extLst>
                </a:gridCol>
                <a:gridCol w="669186">
                  <a:extLst>
                    <a:ext uri="{9D8B030D-6E8A-4147-A177-3AD203B41FA5}">
                      <a16:colId xmlns:a16="http://schemas.microsoft.com/office/drawing/2014/main" val="1695607904"/>
                    </a:ext>
                  </a:extLst>
                </a:gridCol>
              </a:tblGrid>
              <a:tr h="13826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5940983"/>
                  </a:ext>
                </a:extLst>
              </a:tr>
              <a:tr h="42344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263879"/>
                  </a:ext>
                </a:extLst>
              </a:tr>
              <a:tr h="1814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1.165.614.754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1.165.614.754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233.781.626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485654"/>
                  </a:ext>
                </a:extLst>
              </a:tr>
              <a:tr h="138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99.046.243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99.046.243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13.643.881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43597"/>
                  </a:ext>
                </a:extLst>
              </a:tr>
              <a:tr h="138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7.276.566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7.276.566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1.039.996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616346"/>
                  </a:ext>
                </a:extLst>
              </a:tr>
              <a:tr h="138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261.918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261.918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1.613.011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3624393"/>
                  </a:ext>
                </a:extLst>
              </a:tr>
              <a:tr h="138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261.918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261.918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254.968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897072"/>
                  </a:ext>
                </a:extLst>
              </a:tr>
              <a:tr h="138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1.358.043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945810"/>
                  </a:ext>
                </a:extLst>
              </a:tr>
              <a:tr h="138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754.032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754.032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083075"/>
                  </a:ext>
                </a:extLst>
              </a:tr>
              <a:tr h="138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754.032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754.032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230987"/>
                  </a:ext>
                </a:extLst>
              </a:tr>
              <a:tr h="138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Compensación Tránsito con Sobrepeso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754.032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754.032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9065251"/>
                  </a:ext>
                </a:extLst>
              </a:tr>
              <a:tr h="138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1.639.746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1.639.746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007528"/>
                  </a:ext>
                </a:extLst>
              </a:tr>
              <a:tr h="138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82.400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290383"/>
                  </a:ext>
                </a:extLst>
              </a:tr>
              <a:tr h="138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28.627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28.627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574877"/>
                  </a:ext>
                </a:extLst>
              </a:tr>
              <a:tr h="138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1.395.595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1.395.595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589420"/>
                  </a:ext>
                </a:extLst>
              </a:tr>
              <a:tr h="138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32.595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32.595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136566"/>
                  </a:ext>
                </a:extLst>
              </a:tr>
              <a:tr h="138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100.529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100.529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771280"/>
                  </a:ext>
                </a:extLst>
              </a:tr>
              <a:tr h="138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1.056.398.949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1.056.398.949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102.696.407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4005473"/>
                  </a:ext>
                </a:extLst>
              </a:tr>
              <a:tr h="138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2.838.076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2.838.076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54.294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157786"/>
                  </a:ext>
                </a:extLst>
              </a:tr>
              <a:tr h="138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1.053.560.873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1.053.560.873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102.642.113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93430"/>
                  </a:ext>
                </a:extLst>
              </a:tr>
              <a:tr h="138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137.300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137.300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114.787.076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83603,1%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83603,1%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513157"/>
                  </a:ext>
                </a:extLst>
              </a:tr>
              <a:tr h="138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86.304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9364963"/>
                  </a:ext>
                </a:extLst>
              </a:tr>
              <a:tr h="138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49.996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49.996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818306"/>
                  </a:ext>
                </a:extLst>
              </a:tr>
              <a:tr h="138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114.787.076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11478707,6%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11478707,6%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174292"/>
                  </a:ext>
                </a:extLst>
              </a:tr>
              <a:tr h="138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935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0191" y="4565961"/>
            <a:ext cx="8219256" cy="244267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06: DIRECCIÓN DE OBRAS PORTUARIAS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2A9CB3A-826B-4A7A-B47C-181E85C1E0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982558"/>
              </p:ext>
            </p:extLst>
          </p:nvPr>
        </p:nvGraphicFramePr>
        <p:xfrm>
          <a:off x="450191" y="1772816"/>
          <a:ext cx="8208912" cy="2677372"/>
        </p:xfrm>
        <a:graphic>
          <a:graphicData uri="http://schemas.openxmlformats.org/drawingml/2006/table">
            <a:tbl>
              <a:tblPr/>
              <a:tblGrid>
                <a:gridCol w="753679">
                  <a:extLst>
                    <a:ext uri="{9D8B030D-6E8A-4147-A177-3AD203B41FA5}">
                      <a16:colId xmlns:a16="http://schemas.microsoft.com/office/drawing/2014/main" val="577874468"/>
                    </a:ext>
                  </a:extLst>
                </a:gridCol>
                <a:gridCol w="278411">
                  <a:extLst>
                    <a:ext uri="{9D8B030D-6E8A-4147-A177-3AD203B41FA5}">
                      <a16:colId xmlns:a16="http://schemas.microsoft.com/office/drawing/2014/main" val="1172349689"/>
                    </a:ext>
                  </a:extLst>
                </a:gridCol>
                <a:gridCol w="278411">
                  <a:extLst>
                    <a:ext uri="{9D8B030D-6E8A-4147-A177-3AD203B41FA5}">
                      <a16:colId xmlns:a16="http://schemas.microsoft.com/office/drawing/2014/main" val="3752100944"/>
                    </a:ext>
                  </a:extLst>
                </a:gridCol>
                <a:gridCol w="2522574">
                  <a:extLst>
                    <a:ext uri="{9D8B030D-6E8A-4147-A177-3AD203B41FA5}">
                      <a16:colId xmlns:a16="http://schemas.microsoft.com/office/drawing/2014/main" val="1582972918"/>
                    </a:ext>
                  </a:extLst>
                </a:gridCol>
                <a:gridCol w="753679">
                  <a:extLst>
                    <a:ext uri="{9D8B030D-6E8A-4147-A177-3AD203B41FA5}">
                      <a16:colId xmlns:a16="http://schemas.microsoft.com/office/drawing/2014/main" val="1683765789"/>
                    </a:ext>
                  </a:extLst>
                </a:gridCol>
                <a:gridCol w="753679">
                  <a:extLst>
                    <a:ext uri="{9D8B030D-6E8A-4147-A177-3AD203B41FA5}">
                      <a16:colId xmlns:a16="http://schemas.microsoft.com/office/drawing/2014/main" val="3425800531"/>
                    </a:ext>
                  </a:extLst>
                </a:gridCol>
                <a:gridCol w="753679">
                  <a:extLst>
                    <a:ext uri="{9D8B030D-6E8A-4147-A177-3AD203B41FA5}">
                      <a16:colId xmlns:a16="http://schemas.microsoft.com/office/drawing/2014/main" val="166441361"/>
                    </a:ext>
                  </a:extLst>
                </a:gridCol>
                <a:gridCol w="753679">
                  <a:extLst>
                    <a:ext uri="{9D8B030D-6E8A-4147-A177-3AD203B41FA5}">
                      <a16:colId xmlns:a16="http://schemas.microsoft.com/office/drawing/2014/main" val="3075111395"/>
                    </a:ext>
                  </a:extLst>
                </a:gridCol>
                <a:gridCol w="686185">
                  <a:extLst>
                    <a:ext uri="{9D8B030D-6E8A-4147-A177-3AD203B41FA5}">
                      <a16:colId xmlns:a16="http://schemas.microsoft.com/office/drawing/2014/main" val="2386477036"/>
                    </a:ext>
                  </a:extLst>
                </a:gridCol>
                <a:gridCol w="674936">
                  <a:extLst>
                    <a:ext uri="{9D8B030D-6E8A-4147-A177-3AD203B41FA5}">
                      <a16:colId xmlns:a16="http://schemas.microsoft.com/office/drawing/2014/main" val="1992690486"/>
                    </a:ext>
                  </a:extLst>
                </a:gridCol>
              </a:tblGrid>
              <a:tr h="13818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9515889"/>
                  </a:ext>
                </a:extLst>
              </a:tr>
              <a:tr h="42319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4495206"/>
                  </a:ext>
                </a:extLst>
              </a:tr>
              <a:tr h="1813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80.437.522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80.437.522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14.321.496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675022"/>
                  </a:ext>
                </a:extLst>
              </a:tr>
              <a:tr h="138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7.504.338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7.504.338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1.008.757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253188"/>
                  </a:ext>
                </a:extLst>
              </a:tr>
              <a:tr h="138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593.338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593.338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89.001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902504"/>
                  </a:ext>
                </a:extLst>
              </a:tr>
              <a:tr h="138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2.440.271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2.440.271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90590"/>
                  </a:ext>
                </a:extLst>
              </a:tr>
              <a:tr h="138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2.349.491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2.349.491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923799"/>
                  </a:ext>
                </a:extLst>
              </a:tr>
              <a:tr h="138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6.531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6.531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250650"/>
                  </a:ext>
                </a:extLst>
              </a:tr>
              <a:tr h="138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28.001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896165"/>
                  </a:ext>
                </a:extLst>
              </a:tr>
              <a:tr h="138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18.925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745046"/>
                  </a:ext>
                </a:extLst>
              </a:tr>
              <a:tr h="138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37.323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37.323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632660"/>
                  </a:ext>
                </a:extLst>
              </a:tr>
              <a:tr h="138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69.888.575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69.888.575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4.959.518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463648"/>
                  </a:ext>
                </a:extLst>
              </a:tr>
              <a:tr h="138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332.041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332.041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115.747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985071"/>
                  </a:ext>
                </a:extLst>
              </a:tr>
              <a:tr h="138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69.556.534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69.556.534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4.843.771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494019"/>
                  </a:ext>
                </a:extLst>
              </a:tr>
              <a:tr h="138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8.264.191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826419,1%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826419,1%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195995"/>
                  </a:ext>
                </a:extLst>
              </a:tr>
              <a:tr h="138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8.264.191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826419,1%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826419,1%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780865"/>
                  </a:ext>
                </a:extLst>
              </a:tr>
              <a:tr h="138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6085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8292" y="4925390"/>
            <a:ext cx="8148283" cy="319590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07: DIRECCIÓN DE AEROPUERTOS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6246479-3D64-4703-BA8A-1E1DFC44B3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123167"/>
              </p:ext>
            </p:extLst>
          </p:nvPr>
        </p:nvGraphicFramePr>
        <p:xfrm>
          <a:off x="445596" y="1740805"/>
          <a:ext cx="8148281" cy="3077882"/>
        </p:xfrm>
        <a:graphic>
          <a:graphicData uri="http://schemas.openxmlformats.org/drawingml/2006/table">
            <a:tbl>
              <a:tblPr/>
              <a:tblGrid>
                <a:gridCol w="748112">
                  <a:extLst>
                    <a:ext uri="{9D8B030D-6E8A-4147-A177-3AD203B41FA5}">
                      <a16:colId xmlns:a16="http://schemas.microsoft.com/office/drawing/2014/main" val="2545923278"/>
                    </a:ext>
                  </a:extLst>
                </a:gridCol>
                <a:gridCol w="276355">
                  <a:extLst>
                    <a:ext uri="{9D8B030D-6E8A-4147-A177-3AD203B41FA5}">
                      <a16:colId xmlns:a16="http://schemas.microsoft.com/office/drawing/2014/main" val="973891489"/>
                    </a:ext>
                  </a:extLst>
                </a:gridCol>
                <a:gridCol w="276355">
                  <a:extLst>
                    <a:ext uri="{9D8B030D-6E8A-4147-A177-3AD203B41FA5}">
                      <a16:colId xmlns:a16="http://schemas.microsoft.com/office/drawing/2014/main" val="75474814"/>
                    </a:ext>
                  </a:extLst>
                </a:gridCol>
                <a:gridCol w="2503943">
                  <a:extLst>
                    <a:ext uri="{9D8B030D-6E8A-4147-A177-3AD203B41FA5}">
                      <a16:colId xmlns:a16="http://schemas.microsoft.com/office/drawing/2014/main" val="1349668872"/>
                    </a:ext>
                  </a:extLst>
                </a:gridCol>
                <a:gridCol w="748112">
                  <a:extLst>
                    <a:ext uri="{9D8B030D-6E8A-4147-A177-3AD203B41FA5}">
                      <a16:colId xmlns:a16="http://schemas.microsoft.com/office/drawing/2014/main" val="2157485466"/>
                    </a:ext>
                  </a:extLst>
                </a:gridCol>
                <a:gridCol w="748112">
                  <a:extLst>
                    <a:ext uri="{9D8B030D-6E8A-4147-A177-3AD203B41FA5}">
                      <a16:colId xmlns:a16="http://schemas.microsoft.com/office/drawing/2014/main" val="2710885744"/>
                    </a:ext>
                  </a:extLst>
                </a:gridCol>
                <a:gridCol w="748112">
                  <a:extLst>
                    <a:ext uri="{9D8B030D-6E8A-4147-A177-3AD203B41FA5}">
                      <a16:colId xmlns:a16="http://schemas.microsoft.com/office/drawing/2014/main" val="783890705"/>
                    </a:ext>
                  </a:extLst>
                </a:gridCol>
                <a:gridCol w="748112">
                  <a:extLst>
                    <a:ext uri="{9D8B030D-6E8A-4147-A177-3AD203B41FA5}">
                      <a16:colId xmlns:a16="http://schemas.microsoft.com/office/drawing/2014/main" val="2960400028"/>
                    </a:ext>
                  </a:extLst>
                </a:gridCol>
                <a:gridCol w="681117">
                  <a:extLst>
                    <a:ext uri="{9D8B030D-6E8A-4147-A177-3AD203B41FA5}">
                      <a16:colId xmlns:a16="http://schemas.microsoft.com/office/drawing/2014/main" val="3316988658"/>
                    </a:ext>
                  </a:extLst>
                </a:gridCol>
                <a:gridCol w="669951">
                  <a:extLst>
                    <a:ext uri="{9D8B030D-6E8A-4147-A177-3AD203B41FA5}">
                      <a16:colId xmlns:a16="http://schemas.microsoft.com/office/drawing/2014/main" val="1301985104"/>
                    </a:ext>
                  </a:extLst>
                </a:gridCol>
              </a:tblGrid>
              <a:tr h="137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831474"/>
                  </a:ext>
                </a:extLst>
              </a:tr>
              <a:tr h="421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774775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59.083.193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59.083.193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9.279.557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492034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5.512.317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5.512.317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746.158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77856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381.827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381.827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32.207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66595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11.897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11.897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112.741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947,6%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947,6%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31585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11.897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11.897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66928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112.741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75902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97.653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97.653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93497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16.480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16.480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10692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13.617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13.617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40569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36.088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36.088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90475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11.426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63332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20.042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20.042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85059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53.068.499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53.068.499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2.918.777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70708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230.500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230.500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72099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53.068.499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52.837.999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-230.500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2.918.777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84833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5.469.445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546944,5%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546944,5%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446244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5.469.445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546944,5%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546944,5%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23662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6782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1278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4777269"/>
            <a:ext cx="8066959" cy="21261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11: DIRECCIÓN DE PLANEAMIENTO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C86A092-C287-4D86-BCAD-3A02390686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433907"/>
              </p:ext>
            </p:extLst>
          </p:nvPr>
        </p:nvGraphicFramePr>
        <p:xfrm>
          <a:off x="386224" y="1772816"/>
          <a:ext cx="8148280" cy="2948920"/>
        </p:xfrm>
        <a:graphic>
          <a:graphicData uri="http://schemas.openxmlformats.org/drawingml/2006/table">
            <a:tbl>
              <a:tblPr/>
              <a:tblGrid>
                <a:gridCol w="748112">
                  <a:extLst>
                    <a:ext uri="{9D8B030D-6E8A-4147-A177-3AD203B41FA5}">
                      <a16:colId xmlns:a16="http://schemas.microsoft.com/office/drawing/2014/main" val="3558376673"/>
                    </a:ext>
                  </a:extLst>
                </a:gridCol>
                <a:gridCol w="276355">
                  <a:extLst>
                    <a:ext uri="{9D8B030D-6E8A-4147-A177-3AD203B41FA5}">
                      <a16:colId xmlns:a16="http://schemas.microsoft.com/office/drawing/2014/main" val="2847545888"/>
                    </a:ext>
                  </a:extLst>
                </a:gridCol>
                <a:gridCol w="276355">
                  <a:extLst>
                    <a:ext uri="{9D8B030D-6E8A-4147-A177-3AD203B41FA5}">
                      <a16:colId xmlns:a16="http://schemas.microsoft.com/office/drawing/2014/main" val="1765669046"/>
                    </a:ext>
                  </a:extLst>
                </a:gridCol>
                <a:gridCol w="2503942">
                  <a:extLst>
                    <a:ext uri="{9D8B030D-6E8A-4147-A177-3AD203B41FA5}">
                      <a16:colId xmlns:a16="http://schemas.microsoft.com/office/drawing/2014/main" val="2121897710"/>
                    </a:ext>
                  </a:extLst>
                </a:gridCol>
                <a:gridCol w="748112">
                  <a:extLst>
                    <a:ext uri="{9D8B030D-6E8A-4147-A177-3AD203B41FA5}">
                      <a16:colId xmlns:a16="http://schemas.microsoft.com/office/drawing/2014/main" val="719566613"/>
                    </a:ext>
                  </a:extLst>
                </a:gridCol>
                <a:gridCol w="748112">
                  <a:extLst>
                    <a:ext uri="{9D8B030D-6E8A-4147-A177-3AD203B41FA5}">
                      <a16:colId xmlns:a16="http://schemas.microsoft.com/office/drawing/2014/main" val="4136077466"/>
                    </a:ext>
                  </a:extLst>
                </a:gridCol>
                <a:gridCol w="748112">
                  <a:extLst>
                    <a:ext uri="{9D8B030D-6E8A-4147-A177-3AD203B41FA5}">
                      <a16:colId xmlns:a16="http://schemas.microsoft.com/office/drawing/2014/main" val="3609266733"/>
                    </a:ext>
                  </a:extLst>
                </a:gridCol>
                <a:gridCol w="748112">
                  <a:extLst>
                    <a:ext uri="{9D8B030D-6E8A-4147-A177-3AD203B41FA5}">
                      <a16:colId xmlns:a16="http://schemas.microsoft.com/office/drawing/2014/main" val="1466742661"/>
                    </a:ext>
                  </a:extLst>
                </a:gridCol>
                <a:gridCol w="681117">
                  <a:extLst>
                    <a:ext uri="{9D8B030D-6E8A-4147-A177-3AD203B41FA5}">
                      <a16:colId xmlns:a16="http://schemas.microsoft.com/office/drawing/2014/main" val="544995041"/>
                    </a:ext>
                  </a:extLst>
                </a:gridCol>
                <a:gridCol w="669951">
                  <a:extLst>
                    <a:ext uri="{9D8B030D-6E8A-4147-A177-3AD203B41FA5}">
                      <a16:colId xmlns:a16="http://schemas.microsoft.com/office/drawing/2014/main" val="3110691351"/>
                    </a:ext>
                  </a:extLst>
                </a:gridCol>
              </a:tblGrid>
              <a:tr h="137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84631"/>
                  </a:ext>
                </a:extLst>
              </a:tr>
              <a:tr h="421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1553693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167.518.072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167.518.072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752.885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53276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4.401.770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4.401.770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578.160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24444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194.296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194.296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44.940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18279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66.976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66.976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5599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16.480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16.480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64453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93439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80569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18.443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18.443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415445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27.528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27.528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721654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15940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53365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162.741.030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162.741.030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36887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162.741.030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162.741.030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04744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Metro S.A.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162.741.030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162.741.030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296601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129.649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12964,9%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12964,9%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965087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129.649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12964,9%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12964,9%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699667"/>
                  </a:ext>
                </a:extLst>
              </a:tr>
              <a:tr h="146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8811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37284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437112"/>
            <a:ext cx="8228322" cy="29670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12: AGUA POTABLE RURAL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FDC65E4-7934-4489-844A-1941D7355E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441711"/>
              </p:ext>
            </p:extLst>
          </p:nvPr>
        </p:nvGraphicFramePr>
        <p:xfrm>
          <a:off x="427755" y="1737167"/>
          <a:ext cx="8201484" cy="2559528"/>
        </p:xfrm>
        <a:graphic>
          <a:graphicData uri="http://schemas.openxmlformats.org/drawingml/2006/table">
            <a:tbl>
              <a:tblPr/>
              <a:tblGrid>
                <a:gridCol w="759239">
                  <a:extLst>
                    <a:ext uri="{9D8B030D-6E8A-4147-A177-3AD203B41FA5}">
                      <a16:colId xmlns:a16="http://schemas.microsoft.com/office/drawing/2014/main" val="1915373025"/>
                    </a:ext>
                  </a:extLst>
                </a:gridCol>
                <a:gridCol w="280465">
                  <a:extLst>
                    <a:ext uri="{9D8B030D-6E8A-4147-A177-3AD203B41FA5}">
                      <a16:colId xmlns:a16="http://schemas.microsoft.com/office/drawing/2014/main" val="1363725455"/>
                    </a:ext>
                  </a:extLst>
                </a:gridCol>
                <a:gridCol w="280465">
                  <a:extLst>
                    <a:ext uri="{9D8B030D-6E8A-4147-A177-3AD203B41FA5}">
                      <a16:colId xmlns:a16="http://schemas.microsoft.com/office/drawing/2014/main" val="3261061534"/>
                    </a:ext>
                  </a:extLst>
                </a:gridCol>
                <a:gridCol w="2473194">
                  <a:extLst>
                    <a:ext uri="{9D8B030D-6E8A-4147-A177-3AD203B41FA5}">
                      <a16:colId xmlns:a16="http://schemas.microsoft.com/office/drawing/2014/main" val="2562668562"/>
                    </a:ext>
                  </a:extLst>
                </a:gridCol>
                <a:gridCol w="759239">
                  <a:extLst>
                    <a:ext uri="{9D8B030D-6E8A-4147-A177-3AD203B41FA5}">
                      <a16:colId xmlns:a16="http://schemas.microsoft.com/office/drawing/2014/main" val="3472419107"/>
                    </a:ext>
                  </a:extLst>
                </a:gridCol>
                <a:gridCol w="759239">
                  <a:extLst>
                    <a:ext uri="{9D8B030D-6E8A-4147-A177-3AD203B41FA5}">
                      <a16:colId xmlns:a16="http://schemas.microsoft.com/office/drawing/2014/main" val="1003513554"/>
                    </a:ext>
                  </a:extLst>
                </a:gridCol>
                <a:gridCol w="759239">
                  <a:extLst>
                    <a:ext uri="{9D8B030D-6E8A-4147-A177-3AD203B41FA5}">
                      <a16:colId xmlns:a16="http://schemas.microsoft.com/office/drawing/2014/main" val="1101247956"/>
                    </a:ext>
                  </a:extLst>
                </a:gridCol>
                <a:gridCol w="759239">
                  <a:extLst>
                    <a:ext uri="{9D8B030D-6E8A-4147-A177-3AD203B41FA5}">
                      <a16:colId xmlns:a16="http://schemas.microsoft.com/office/drawing/2014/main" val="2972537704"/>
                    </a:ext>
                  </a:extLst>
                </a:gridCol>
                <a:gridCol w="691249">
                  <a:extLst>
                    <a:ext uri="{9D8B030D-6E8A-4147-A177-3AD203B41FA5}">
                      <a16:colId xmlns:a16="http://schemas.microsoft.com/office/drawing/2014/main" val="2595383417"/>
                    </a:ext>
                  </a:extLst>
                </a:gridCol>
                <a:gridCol w="679916">
                  <a:extLst>
                    <a:ext uri="{9D8B030D-6E8A-4147-A177-3AD203B41FA5}">
                      <a16:colId xmlns:a16="http://schemas.microsoft.com/office/drawing/2014/main" val="433720498"/>
                    </a:ext>
                  </a:extLst>
                </a:gridCol>
              </a:tblGrid>
              <a:tr h="1392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673" marR="8673" marT="8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0140744"/>
                  </a:ext>
                </a:extLst>
              </a:tr>
              <a:tr h="42658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73005"/>
                  </a:ext>
                </a:extLst>
              </a:tr>
              <a:tr h="1828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122.037.583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122.037.583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24.734.294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498137"/>
                  </a:ext>
                </a:extLst>
              </a:tr>
              <a:tr h="139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6.379.811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6.379.811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444.194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356411"/>
                  </a:ext>
                </a:extLst>
              </a:tr>
              <a:tr h="139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788.567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788.567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28.566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319041"/>
                  </a:ext>
                </a:extLst>
              </a:tr>
              <a:tr h="139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166.534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166.534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727496"/>
                  </a:ext>
                </a:extLst>
              </a:tr>
              <a:tr h="139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82.400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707660"/>
                  </a:ext>
                </a:extLst>
              </a:tr>
              <a:tr h="139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32.860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32.860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524441"/>
                  </a:ext>
                </a:extLst>
              </a:tr>
              <a:tr h="139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19.644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19.644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194194"/>
                  </a:ext>
                </a:extLst>
              </a:tr>
              <a:tr h="139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13.998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13.998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0376926"/>
                  </a:ext>
                </a:extLst>
              </a:tr>
              <a:tr h="139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17.632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17.632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653064"/>
                  </a:ext>
                </a:extLst>
              </a:tr>
              <a:tr h="139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114.691.671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114.691.671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8.543.845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1523070"/>
                  </a:ext>
                </a:extLst>
              </a:tr>
              <a:tr h="139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114.691.671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114.691.671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8.543.845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850727"/>
                  </a:ext>
                </a:extLst>
              </a:tr>
              <a:tr h="139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15.717.689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1571768,9%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1571768,9%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6161162"/>
                  </a:ext>
                </a:extLst>
              </a:tr>
              <a:tr h="139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15.717.689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1571768,9%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1571768,9%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150530"/>
                  </a:ext>
                </a:extLst>
              </a:tr>
              <a:tr h="139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74966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5802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857" y="4567889"/>
            <a:ext cx="8406135" cy="293117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0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03. PROGRAMA 01: DIRECCIÓN GENERAL DE CONCESIONES DE OBRAS PÚBLICAS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F7F7599-1ED1-42A8-9797-7D3F2774E2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849948"/>
              </p:ext>
            </p:extLst>
          </p:nvPr>
        </p:nvGraphicFramePr>
        <p:xfrm>
          <a:off x="476857" y="1700808"/>
          <a:ext cx="8148279" cy="2753051"/>
        </p:xfrm>
        <a:graphic>
          <a:graphicData uri="http://schemas.openxmlformats.org/drawingml/2006/table">
            <a:tbl>
              <a:tblPr/>
              <a:tblGrid>
                <a:gridCol w="748112">
                  <a:extLst>
                    <a:ext uri="{9D8B030D-6E8A-4147-A177-3AD203B41FA5}">
                      <a16:colId xmlns:a16="http://schemas.microsoft.com/office/drawing/2014/main" val="3864900297"/>
                    </a:ext>
                  </a:extLst>
                </a:gridCol>
                <a:gridCol w="276355">
                  <a:extLst>
                    <a:ext uri="{9D8B030D-6E8A-4147-A177-3AD203B41FA5}">
                      <a16:colId xmlns:a16="http://schemas.microsoft.com/office/drawing/2014/main" val="3417019318"/>
                    </a:ext>
                  </a:extLst>
                </a:gridCol>
                <a:gridCol w="276355">
                  <a:extLst>
                    <a:ext uri="{9D8B030D-6E8A-4147-A177-3AD203B41FA5}">
                      <a16:colId xmlns:a16="http://schemas.microsoft.com/office/drawing/2014/main" val="222876126"/>
                    </a:ext>
                  </a:extLst>
                </a:gridCol>
                <a:gridCol w="2503941">
                  <a:extLst>
                    <a:ext uri="{9D8B030D-6E8A-4147-A177-3AD203B41FA5}">
                      <a16:colId xmlns:a16="http://schemas.microsoft.com/office/drawing/2014/main" val="1190843578"/>
                    </a:ext>
                  </a:extLst>
                </a:gridCol>
                <a:gridCol w="748112">
                  <a:extLst>
                    <a:ext uri="{9D8B030D-6E8A-4147-A177-3AD203B41FA5}">
                      <a16:colId xmlns:a16="http://schemas.microsoft.com/office/drawing/2014/main" val="2931899489"/>
                    </a:ext>
                  </a:extLst>
                </a:gridCol>
                <a:gridCol w="748112">
                  <a:extLst>
                    <a:ext uri="{9D8B030D-6E8A-4147-A177-3AD203B41FA5}">
                      <a16:colId xmlns:a16="http://schemas.microsoft.com/office/drawing/2014/main" val="1761586006"/>
                    </a:ext>
                  </a:extLst>
                </a:gridCol>
                <a:gridCol w="748112">
                  <a:extLst>
                    <a:ext uri="{9D8B030D-6E8A-4147-A177-3AD203B41FA5}">
                      <a16:colId xmlns:a16="http://schemas.microsoft.com/office/drawing/2014/main" val="2224888557"/>
                    </a:ext>
                  </a:extLst>
                </a:gridCol>
                <a:gridCol w="748112">
                  <a:extLst>
                    <a:ext uri="{9D8B030D-6E8A-4147-A177-3AD203B41FA5}">
                      <a16:colId xmlns:a16="http://schemas.microsoft.com/office/drawing/2014/main" val="2102471659"/>
                    </a:ext>
                  </a:extLst>
                </a:gridCol>
                <a:gridCol w="681117">
                  <a:extLst>
                    <a:ext uri="{9D8B030D-6E8A-4147-A177-3AD203B41FA5}">
                      <a16:colId xmlns:a16="http://schemas.microsoft.com/office/drawing/2014/main" val="2381266971"/>
                    </a:ext>
                  </a:extLst>
                </a:gridCol>
                <a:gridCol w="669951">
                  <a:extLst>
                    <a:ext uri="{9D8B030D-6E8A-4147-A177-3AD203B41FA5}">
                      <a16:colId xmlns:a16="http://schemas.microsoft.com/office/drawing/2014/main" val="2977617970"/>
                    </a:ext>
                  </a:extLst>
                </a:gridCol>
              </a:tblGrid>
              <a:tr h="14209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6371442"/>
                  </a:ext>
                </a:extLst>
              </a:tr>
              <a:tr h="43515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537130"/>
                  </a:ext>
                </a:extLst>
              </a:tr>
              <a:tr h="1864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631.667.754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631.667.754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141.921.921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988993"/>
                  </a:ext>
                </a:extLst>
              </a:tr>
              <a:tr h="142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11.046.176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11.046.176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1.465.246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15855"/>
                  </a:ext>
                </a:extLst>
              </a:tr>
              <a:tr h="142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1.718.274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1.718.274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75.599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178330"/>
                  </a:ext>
                </a:extLst>
              </a:tr>
              <a:tr h="142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1.702.190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6487"/>
                  </a:ext>
                </a:extLst>
              </a:tr>
              <a:tr h="142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110.237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110.237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795913"/>
                  </a:ext>
                </a:extLst>
              </a:tr>
              <a:tr h="142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30.363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30.363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7110926"/>
                  </a:ext>
                </a:extLst>
              </a:tr>
              <a:tr h="142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7.382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7.382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710670"/>
                  </a:ext>
                </a:extLst>
              </a:tr>
              <a:tr h="142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41.647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41.647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907137"/>
                  </a:ext>
                </a:extLst>
              </a:tr>
              <a:tr h="142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30.845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30.845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218295"/>
                  </a:ext>
                </a:extLst>
              </a:tr>
              <a:tr h="142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262.616.310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262.616.310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261982"/>
                  </a:ext>
                </a:extLst>
              </a:tr>
              <a:tr h="142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356.165.757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356.165.757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43.934.370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211381"/>
                  </a:ext>
                </a:extLst>
              </a:tr>
              <a:tr h="142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356.165.757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356.165.757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43.934.370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767078"/>
                  </a:ext>
                </a:extLst>
              </a:tr>
              <a:tr h="142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Crédito - I.V.A. Concesiones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356.165.757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356.165.757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43.934.370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168895"/>
                  </a:ext>
                </a:extLst>
              </a:tr>
              <a:tr h="142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94.744.428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9474442,8%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9474442,8%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501747"/>
                  </a:ext>
                </a:extLst>
              </a:tr>
              <a:tr h="142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934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7557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Para el año 2019 la Partida presenta un presupuesto aprobado de </a:t>
            </a:r>
            <a:r>
              <a:rPr lang="es-CL" sz="1600" b="1" dirty="0">
                <a:latin typeface="+mn-lt"/>
              </a:rPr>
              <a:t>$2.404.756 millones</a:t>
            </a:r>
            <a:r>
              <a:rPr lang="es-CL" sz="1600" dirty="0">
                <a:latin typeface="+mn-lt"/>
              </a:rPr>
              <a:t>, de los cuales un 90% se destina a iniciativas de inversión y transferencias de capital.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El gasto total del Ministerio ascendió a </a:t>
            </a:r>
            <a:r>
              <a:rPr lang="es-CL" sz="1600" b="1" dirty="0"/>
              <a:t>$2.605.437 millones</a:t>
            </a:r>
            <a:r>
              <a:rPr lang="es-CL" sz="1600" dirty="0"/>
              <a:t>, es decir, un </a:t>
            </a:r>
            <a:r>
              <a:rPr lang="es-CL" sz="1600" b="1" dirty="0"/>
              <a:t>99%</a:t>
            </a:r>
            <a:r>
              <a:rPr lang="es-CL" sz="1600" dirty="0"/>
              <a:t> respecto de la ley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Respecto a las variaciones del presupuesto inicial, la Partida presenta un aumento consolidado de </a:t>
            </a:r>
            <a:r>
              <a:rPr lang="es-CL" sz="1600" b="1" dirty="0"/>
              <a:t>$212.063 millones</a:t>
            </a:r>
            <a:r>
              <a:rPr lang="es-CL" sz="1600" dirty="0"/>
              <a:t>, destacándose la disminución para el Subtítulo 31 Iniciativas de Inversión por $141.155 millones y la agregación de recursos para el pago de la deuda flotante por $285.575, entre otras variaciones.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Para los Subtítulo 31 Iniciativas de Inversión, y 33 Transferencias de Capital, se observaron disminuciones en el presupuesto aprobado por el Congreso Nacional, que llegan a $141.155 millones para iniciativas de inversión, y $37.9436 millones para las transferencias de capital.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>
              <a:latin typeface="+mn-lt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>
              <a:latin typeface="+mn-lt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>
              <a:latin typeface="+mn-lt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>
              <a:latin typeface="+mn-lt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>
              <a:latin typeface="+mn-lt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>
              <a:latin typeface="+mn-lt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>
              <a:latin typeface="+mn-lt"/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600" dirty="0">
                <a:latin typeface="+mn-lt"/>
              </a:rPr>
              <a:t>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5183237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04. PROGRAMA 01: DIRECCIÓN GENERAL DE AGUAS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FEC09FD-73F5-4997-BD74-CB407608B6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01652"/>
              </p:ext>
            </p:extLst>
          </p:nvPr>
        </p:nvGraphicFramePr>
        <p:xfrm>
          <a:off x="416226" y="1752500"/>
          <a:ext cx="8208910" cy="3352999"/>
        </p:xfrm>
        <a:graphic>
          <a:graphicData uri="http://schemas.openxmlformats.org/drawingml/2006/table">
            <a:tbl>
              <a:tblPr/>
              <a:tblGrid>
                <a:gridCol w="753679">
                  <a:extLst>
                    <a:ext uri="{9D8B030D-6E8A-4147-A177-3AD203B41FA5}">
                      <a16:colId xmlns:a16="http://schemas.microsoft.com/office/drawing/2014/main" val="279646131"/>
                    </a:ext>
                  </a:extLst>
                </a:gridCol>
                <a:gridCol w="278411">
                  <a:extLst>
                    <a:ext uri="{9D8B030D-6E8A-4147-A177-3AD203B41FA5}">
                      <a16:colId xmlns:a16="http://schemas.microsoft.com/office/drawing/2014/main" val="1851692349"/>
                    </a:ext>
                  </a:extLst>
                </a:gridCol>
                <a:gridCol w="278411">
                  <a:extLst>
                    <a:ext uri="{9D8B030D-6E8A-4147-A177-3AD203B41FA5}">
                      <a16:colId xmlns:a16="http://schemas.microsoft.com/office/drawing/2014/main" val="1317535886"/>
                    </a:ext>
                  </a:extLst>
                </a:gridCol>
                <a:gridCol w="2522572">
                  <a:extLst>
                    <a:ext uri="{9D8B030D-6E8A-4147-A177-3AD203B41FA5}">
                      <a16:colId xmlns:a16="http://schemas.microsoft.com/office/drawing/2014/main" val="4014064533"/>
                    </a:ext>
                  </a:extLst>
                </a:gridCol>
                <a:gridCol w="753679">
                  <a:extLst>
                    <a:ext uri="{9D8B030D-6E8A-4147-A177-3AD203B41FA5}">
                      <a16:colId xmlns:a16="http://schemas.microsoft.com/office/drawing/2014/main" val="2610721899"/>
                    </a:ext>
                  </a:extLst>
                </a:gridCol>
                <a:gridCol w="753679">
                  <a:extLst>
                    <a:ext uri="{9D8B030D-6E8A-4147-A177-3AD203B41FA5}">
                      <a16:colId xmlns:a16="http://schemas.microsoft.com/office/drawing/2014/main" val="1004879634"/>
                    </a:ext>
                  </a:extLst>
                </a:gridCol>
                <a:gridCol w="753679">
                  <a:extLst>
                    <a:ext uri="{9D8B030D-6E8A-4147-A177-3AD203B41FA5}">
                      <a16:colId xmlns:a16="http://schemas.microsoft.com/office/drawing/2014/main" val="3672597046"/>
                    </a:ext>
                  </a:extLst>
                </a:gridCol>
                <a:gridCol w="753679">
                  <a:extLst>
                    <a:ext uri="{9D8B030D-6E8A-4147-A177-3AD203B41FA5}">
                      <a16:colId xmlns:a16="http://schemas.microsoft.com/office/drawing/2014/main" val="176418519"/>
                    </a:ext>
                  </a:extLst>
                </a:gridCol>
                <a:gridCol w="686185">
                  <a:extLst>
                    <a:ext uri="{9D8B030D-6E8A-4147-A177-3AD203B41FA5}">
                      <a16:colId xmlns:a16="http://schemas.microsoft.com/office/drawing/2014/main" val="1195266474"/>
                    </a:ext>
                  </a:extLst>
                </a:gridCol>
                <a:gridCol w="674936">
                  <a:extLst>
                    <a:ext uri="{9D8B030D-6E8A-4147-A177-3AD203B41FA5}">
                      <a16:colId xmlns:a16="http://schemas.microsoft.com/office/drawing/2014/main" val="432407693"/>
                    </a:ext>
                  </a:extLst>
                </a:gridCol>
              </a:tblGrid>
              <a:tr h="137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2592164"/>
                  </a:ext>
                </a:extLst>
              </a:tr>
              <a:tr h="421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258493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18.755.866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18.755.866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2.797.628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139653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12.373.793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12.373.793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1.613.251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621980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1.195.198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1.195.198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102.249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6074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42.444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31896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42.444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338093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123.030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123.030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09750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123.030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123.030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624213"/>
                  </a:ext>
                </a:extLst>
              </a:tr>
              <a:tr h="275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Aguas para Zonas Aridas y Semiáridas de América Latina y el Caribe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123.030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123.030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828592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403.403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403.403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56.480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66417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16.480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16.480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16.347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68211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5.615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5.615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50819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205.598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205.598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8321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175.710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175.710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39.988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209715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4.649.442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4.649.442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123.171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93007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1.403.773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1.403.773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99532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3.245.669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3.245.669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123.171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80694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860.033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86003,3%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86003,3%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886358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860.033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86003,3%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86003,3%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04165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649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86130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4625625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4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05. PROGRAMA 01: INSTITUTO NACIONAL DE HIDRÁULICA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7595855-8160-414B-AE13-22319C1B4F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382753"/>
              </p:ext>
            </p:extLst>
          </p:nvPr>
        </p:nvGraphicFramePr>
        <p:xfrm>
          <a:off x="467537" y="1772816"/>
          <a:ext cx="8148287" cy="2760510"/>
        </p:xfrm>
        <a:graphic>
          <a:graphicData uri="http://schemas.openxmlformats.org/drawingml/2006/table">
            <a:tbl>
              <a:tblPr/>
              <a:tblGrid>
                <a:gridCol w="748113">
                  <a:extLst>
                    <a:ext uri="{9D8B030D-6E8A-4147-A177-3AD203B41FA5}">
                      <a16:colId xmlns:a16="http://schemas.microsoft.com/office/drawing/2014/main" val="61620378"/>
                    </a:ext>
                  </a:extLst>
                </a:gridCol>
                <a:gridCol w="276355">
                  <a:extLst>
                    <a:ext uri="{9D8B030D-6E8A-4147-A177-3AD203B41FA5}">
                      <a16:colId xmlns:a16="http://schemas.microsoft.com/office/drawing/2014/main" val="3145079620"/>
                    </a:ext>
                  </a:extLst>
                </a:gridCol>
                <a:gridCol w="276355">
                  <a:extLst>
                    <a:ext uri="{9D8B030D-6E8A-4147-A177-3AD203B41FA5}">
                      <a16:colId xmlns:a16="http://schemas.microsoft.com/office/drawing/2014/main" val="400363997"/>
                    </a:ext>
                  </a:extLst>
                </a:gridCol>
                <a:gridCol w="2503944">
                  <a:extLst>
                    <a:ext uri="{9D8B030D-6E8A-4147-A177-3AD203B41FA5}">
                      <a16:colId xmlns:a16="http://schemas.microsoft.com/office/drawing/2014/main" val="1351257998"/>
                    </a:ext>
                  </a:extLst>
                </a:gridCol>
                <a:gridCol w="748113">
                  <a:extLst>
                    <a:ext uri="{9D8B030D-6E8A-4147-A177-3AD203B41FA5}">
                      <a16:colId xmlns:a16="http://schemas.microsoft.com/office/drawing/2014/main" val="339971812"/>
                    </a:ext>
                  </a:extLst>
                </a:gridCol>
                <a:gridCol w="748113">
                  <a:extLst>
                    <a:ext uri="{9D8B030D-6E8A-4147-A177-3AD203B41FA5}">
                      <a16:colId xmlns:a16="http://schemas.microsoft.com/office/drawing/2014/main" val="3090930498"/>
                    </a:ext>
                  </a:extLst>
                </a:gridCol>
                <a:gridCol w="748113">
                  <a:extLst>
                    <a:ext uri="{9D8B030D-6E8A-4147-A177-3AD203B41FA5}">
                      <a16:colId xmlns:a16="http://schemas.microsoft.com/office/drawing/2014/main" val="1216292392"/>
                    </a:ext>
                  </a:extLst>
                </a:gridCol>
                <a:gridCol w="748113">
                  <a:extLst>
                    <a:ext uri="{9D8B030D-6E8A-4147-A177-3AD203B41FA5}">
                      <a16:colId xmlns:a16="http://schemas.microsoft.com/office/drawing/2014/main" val="2642018826"/>
                    </a:ext>
                  </a:extLst>
                </a:gridCol>
                <a:gridCol w="681117">
                  <a:extLst>
                    <a:ext uri="{9D8B030D-6E8A-4147-A177-3AD203B41FA5}">
                      <a16:colId xmlns:a16="http://schemas.microsoft.com/office/drawing/2014/main" val="2625421162"/>
                    </a:ext>
                  </a:extLst>
                </a:gridCol>
                <a:gridCol w="669951">
                  <a:extLst>
                    <a:ext uri="{9D8B030D-6E8A-4147-A177-3AD203B41FA5}">
                      <a16:colId xmlns:a16="http://schemas.microsoft.com/office/drawing/2014/main" val="4210295590"/>
                    </a:ext>
                  </a:extLst>
                </a:gridCol>
              </a:tblGrid>
              <a:tr h="14247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5572014"/>
                  </a:ext>
                </a:extLst>
              </a:tr>
              <a:tr h="43633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733383"/>
                  </a:ext>
                </a:extLst>
              </a:tr>
              <a:tr h="1870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2.006.913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2.006.913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425.640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899281"/>
                  </a:ext>
                </a:extLst>
              </a:tr>
              <a:tr h="142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1.593.503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1.593.503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218.488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696218"/>
                  </a:ext>
                </a:extLst>
              </a:tr>
              <a:tr h="142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247.805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247.805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21.014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339111"/>
                  </a:ext>
                </a:extLst>
              </a:tr>
              <a:tr h="142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11.293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0374175"/>
                  </a:ext>
                </a:extLst>
              </a:tr>
              <a:tr h="142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11.293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962340"/>
                  </a:ext>
                </a:extLst>
              </a:tr>
              <a:tr h="142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54.322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54.322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8.079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703755"/>
                  </a:ext>
                </a:extLst>
              </a:tr>
              <a:tr h="142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432329"/>
                  </a:ext>
                </a:extLst>
              </a:tr>
              <a:tr h="142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27.501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8.079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019981"/>
                  </a:ext>
                </a:extLst>
              </a:tr>
              <a:tr h="142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14.214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14.214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429556"/>
                  </a:ext>
                </a:extLst>
              </a:tr>
              <a:tr h="142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8.899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618933"/>
                  </a:ext>
                </a:extLst>
              </a:tr>
              <a:tr h="142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89.990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135097"/>
                  </a:ext>
                </a:extLst>
              </a:tr>
              <a:tr h="142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89.990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063577"/>
                  </a:ext>
                </a:extLst>
              </a:tr>
              <a:tr h="142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176.775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5447442"/>
                  </a:ext>
                </a:extLst>
              </a:tr>
              <a:tr h="142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176.775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6081818"/>
                  </a:ext>
                </a:extLst>
              </a:tr>
              <a:tr h="142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12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23853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4936" y="4093832"/>
            <a:ext cx="8229601" cy="21761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174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07. PROGRAMA 01: SUPERINTENDENCIA DE SERVICIOS SANITARIOS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AF8349F-6048-4103-9C93-60C48AB283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008136"/>
              </p:ext>
            </p:extLst>
          </p:nvPr>
        </p:nvGraphicFramePr>
        <p:xfrm>
          <a:off x="412555" y="1607369"/>
          <a:ext cx="8148279" cy="2319157"/>
        </p:xfrm>
        <a:graphic>
          <a:graphicData uri="http://schemas.openxmlformats.org/drawingml/2006/table">
            <a:tbl>
              <a:tblPr/>
              <a:tblGrid>
                <a:gridCol w="748112">
                  <a:extLst>
                    <a:ext uri="{9D8B030D-6E8A-4147-A177-3AD203B41FA5}">
                      <a16:colId xmlns:a16="http://schemas.microsoft.com/office/drawing/2014/main" val="3601295643"/>
                    </a:ext>
                  </a:extLst>
                </a:gridCol>
                <a:gridCol w="276355">
                  <a:extLst>
                    <a:ext uri="{9D8B030D-6E8A-4147-A177-3AD203B41FA5}">
                      <a16:colId xmlns:a16="http://schemas.microsoft.com/office/drawing/2014/main" val="3307719761"/>
                    </a:ext>
                  </a:extLst>
                </a:gridCol>
                <a:gridCol w="276355">
                  <a:extLst>
                    <a:ext uri="{9D8B030D-6E8A-4147-A177-3AD203B41FA5}">
                      <a16:colId xmlns:a16="http://schemas.microsoft.com/office/drawing/2014/main" val="3536874894"/>
                    </a:ext>
                  </a:extLst>
                </a:gridCol>
                <a:gridCol w="2503941">
                  <a:extLst>
                    <a:ext uri="{9D8B030D-6E8A-4147-A177-3AD203B41FA5}">
                      <a16:colId xmlns:a16="http://schemas.microsoft.com/office/drawing/2014/main" val="2901292975"/>
                    </a:ext>
                  </a:extLst>
                </a:gridCol>
                <a:gridCol w="748112">
                  <a:extLst>
                    <a:ext uri="{9D8B030D-6E8A-4147-A177-3AD203B41FA5}">
                      <a16:colId xmlns:a16="http://schemas.microsoft.com/office/drawing/2014/main" val="2698738820"/>
                    </a:ext>
                  </a:extLst>
                </a:gridCol>
                <a:gridCol w="748112">
                  <a:extLst>
                    <a:ext uri="{9D8B030D-6E8A-4147-A177-3AD203B41FA5}">
                      <a16:colId xmlns:a16="http://schemas.microsoft.com/office/drawing/2014/main" val="2598536248"/>
                    </a:ext>
                  </a:extLst>
                </a:gridCol>
                <a:gridCol w="748112">
                  <a:extLst>
                    <a:ext uri="{9D8B030D-6E8A-4147-A177-3AD203B41FA5}">
                      <a16:colId xmlns:a16="http://schemas.microsoft.com/office/drawing/2014/main" val="4185717566"/>
                    </a:ext>
                  </a:extLst>
                </a:gridCol>
                <a:gridCol w="748112">
                  <a:extLst>
                    <a:ext uri="{9D8B030D-6E8A-4147-A177-3AD203B41FA5}">
                      <a16:colId xmlns:a16="http://schemas.microsoft.com/office/drawing/2014/main" val="3958546145"/>
                    </a:ext>
                  </a:extLst>
                </a:gridCol>
                <a:gridCol w="681117">
                  <a:extLst>
                    <a:ext uri="{9D8B030D-6E8A-4147-A177-3AD203B41FA5}">
                      <a16:colId xmlns:a16="http://schemas.microsoft.com/office/drawing/2014/main" val="2763101992"/>
                    </a:ext>
                  </a:extLst>
                </a:gridCol>
                <a:gridCol w="669951">
                  <a:extLst>
                    <a:ext uri="{9D8B030D-6E8A-4147-A177-3AD203B41FA5}">
                      <a16:colId xmlns:a16="http://schemas.microsoft.com/office/drawing/2014/main" val="3237716048"/>
                    </a:ext>
                  </a:extLst>
                </a:gridCol>
              </a:tblGrid>
              <a:tr h="14162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9946608"/>
                  </a:ext>
                </a:extLst>
              </a:tr>
              <a:tr h="43373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74237"/>
                  </a:ext>
                </a:extLst>
              </a:tr>
              <a:tr h="1858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10.193.246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10.193.246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2.088.947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100420"/>
                  </a:ext>
                </a:extLst>
              </a:tr>
              <a:tr h="141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6.882.565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6.882.565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1.270.914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3465220"/>
                  </a:ext>
                </a:extLst>
              </a:tr>
              <a:tr h="141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3.168.797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3.168.797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153.223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982095"/>
                  </a:ext>
                </a:extLst>
              </a:tr>
              <a:tr h="141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130.884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130.884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374458"/>
                  </a:ext>
                </a:extLst>
              </a:tr>
              <a:tr h="141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16.480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16.480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816775"/>
                  </a:ext>
                </a:extLst>
              </a:tr>
              <a:tr h="141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7.175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7.175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368636"/>
                  </a:ext>
                </a:extLst>
              </a:tr>
              <a:tr h="141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21.013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21.013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209887"/>
                  </a:ext>
                </a:extLst>
              </a:tr>
              <a:tr h="141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34.160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34.160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770609"/>
                  </a:ext>
                </a:extLst>
              </a:tr>
              <a:tr h="141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52.056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52.056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979092"/>
                  </a:ext>
                </a:extLst>
              </a:tr>
              <a:tr h="141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663.302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66330,2%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66330,2%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096314"/>
                  </a:ext>
                </a:extLst>
              </a:tr>
              <a:tr h="141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663.302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66330,2%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66330,2%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475859"/>
                  </a:ext>
                </a:extLst>
              </a:tr>
              <a:tr h="141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134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9121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s-CL" sz="1600" dirty="0"/>
              <a:t>En cuanto a los programas, la </a:t>
            </a:r>
            <a:r>
              <a:rPr lang="es-CL" sz="1600" b="1" dirty="0"/>
              <a:t>Dirección de Vialidad</a:t>
            </a:r>
            <a:r>
              <a:rPr lang="es-CL" sz="1600" dirty="0"/>
              <a:t>, con recursos vigentes por </a:t>
            </a:r>
            <a:r>
              <a:rPr lang="es-CL" sz="1600" b="1" dirty="0"/>
              <a:t> </a:t>
            </a:r>
            <a:r>
              <a:rPr lang="es-CL" sz="1600" dirty="0"/>
              <a:t> $1.174.548, alcanzó una ejecución de </a:t>
            </a:r>
            <a:r>
              <a:rPr lang="es-CL" sz="1600" b="1" dirty="0"/>
              <a:t>99%</a:t>
            </a:r>
            <a:r>
              <a:rPr lang="es-CL" sz="1600" dirty="0"/>
              <a:t>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s-CL" sz="1600" dirty="0"/>
              <a:t>En iniciativas de inversión, con recursos vigentes por $1.465.8215 millones, alcanzó un avance presupuestario de un 99%, según la siguiente desagregación: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endParaRPr lang="es-CL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endParaRPr lang="es-CL" sz="1600" dirty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s-CL" sz="16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9060823"/>
              </p:ext>
            </p:extLst>
          </p:nvPr>
        </p:nvGraphicFramePr>
        <p:xfrm>
          <a:off x="1004888" y="3717032"/>
          <a:ext cx="7134225" cy="214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4" name="Hoja de cálculo" r:id="rId3" imgW="7134113" imgH="2143243" progId="Excel.Sheet.12">
                  <p:embed/>
                </p:oleObj>
              </mc:Choice>
              <mc:Fallback>
                <p:oleObj name="Hoja de cálculo" r:id="rId3" imgW="7134113" imgH="2143243" progId="Excel.Sheet.12">
                  <p:embed/>
                  <p:pic>
                    <p:nvPicPr>
                      <p:cNvPr id="0" name="6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888" y="3717032"/>
                        <a:ext cx="7134225" cy="214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365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6118557"/>
            <a:ext cx="7488832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18FFBFB1-DDD6-4BFF-A431-848CA6709A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0521811"/>
              </p:ext>
            </p:extLst>
          </p:nvPr>
        </p:nvGraphicFramePr>
        <p:xfrm>
          <a:off x="1475656" y="1923904"/>
          <a:ext cx="6336704" cy="3744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4872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5704798"/>
            <a:ext cx="7308812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9D6227D1-A8B2-4283-BA4D-3F1962EE6D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0767648"/>
              </p:ext>
            </p:extLst>
          </p:nvPr>
        </p:nvGraphicFramePr>
        <p:xfrm>
          <a:off x="1151620" y="1844824"/>
          <a:ext cx="6840760" cy="3513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0716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43608" y="5542494"/>
            <a:ext cx="7704856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graphicFrame>
        <p:nvGraphicFramePr>
          <p:cNvPr id="6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1347696"/>
              </p:ext>
            </p:extLst>
          </p:nvPr>
        </p:nvGraphicFramePr>
        <p:xfrm>
          <a:off x="755576" y="1717207"/>
          <a:ext cx="7416824" cy="3638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7719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5667846"/>
            <a:ext cx="7974087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graphicFrame>
        <p:nvGraphicFramePr>
          <p:cNvPr id="6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8664490"/>
              </p:ext>
            </p:extLst>
          </p:nvPr>
        </p:nvGraphicFramePr>
        <p:xfrm>
          <a:off x="867080" y="1793478"/>
          <a:ext cx="7488832" cy="3629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1331" y="4581128"/>
            <a:ext cx="8148277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9EEF834-99D0-44A3-9231-1D09D24AEF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38492"/>
              </p:ext>
            </p:extLst>
          </p:nvPr>
        </p:nvGraphicFramePr>
        <p:xfrm>
          <a:off x="490242" y="1844824"/>
          <a:ext cx="8134660" cy="2592290"/>
        </p:xfrm>
        <a:graphic>
          <a:graphicData uri="http://schemas.openxmlformats.org/drawingml/2006/table">
            <a:tbl>
              <a:tblPr/>
              <a:tblGrid>
                <a:gridCol w="856953">
                  <a:extLst>
                    <a:ext uri="{9D8B030D-6E8A-4147-A177-3AD203B41FA5}">
                      <a16:colId xmlns:a16="http://schemas.microsoft.com/office/drawing/2014/main" val="4181517664"/>
                    </a:ext>
                  </a:extLst>
                </a:gridCol>
                <a:gridCol w="2289471">
                  <a:extLst>
                    <a:ext uri="{9D8B030D-6E8A-4147-A177-3AD203B41FA5}">
                      <a16:colId xmlns:a16="http://schemas.microsoft.com/office/drawing/2014/main" val="1984313253"/>
                    </a:ext>
                  </a:extLst>
                </a:gridCol>
                <a:gridCol w="856953">
                  <a:extLst>
                    <a:ext uri="{9D8B030D-6E8A-4147-A177-3AD203B41FA5}">
                      <a16:colId xmlns:a16="http://schemas.microsoft.com/office/drawing/2014/main" val="1773509236"/>
                    </a:ext>
                  </a:extLst>
                </a:gridCol>
                <a:gridCol w="856953">
                  <a:extLst>
                    <a:ext uri="{9D8B030D-6E8A-4147-A177-3AD203B41FA5}">
                      <a16:colId xmlns:a16="http://schemas.microsoft.com/office/drawing/2014/main" val="3176375864"/>
                    </a:ext>
                  </a:extLst>
                </a:gridCol>
                <a:gridCol w="856953">
                  <a:extLst>
                    <a:ext uri="{9D8B030D-6E8A-4147-A177-3AD203B41FA5}">
                      <a16:colId xmlns:a16="http://schemas.microsoft.com/office/drawing/2014/main" val="3770009192"/>
                    </a:ext>
                  </a:extLst>
                </a:gridCol>
                <a:gridCol w="856953">
                  <a:extLst>
                    <a:ext uri="{9D8B030D-6E8A-4147-A177-3AD203B41FA5}">
                      <a16:colId xmlns:a16="http://schemas.microsoft.com/office/drawing/2014/main" val="1689363987"/>
                    </a:ext>
                  </a:extLst>
                </a:gridCol>
                <a:gridCol w="780212">
                  <a:extLst>
                    <a:ext uri="{9D8B030D-6E8A-4147-A177-3AD203B41FA5}">
                      <a16:colId xmlns:a16="http://schemas.microsoft.com/office/drawing/2014/main" val="746416755"/>
                    </a:ext>
                  </a:extLst>
                </a:gridCol>
                <a:gridCol w="780212">
                  <a:extLst>
                    <a:ext uri="{9D8B030D-6E8A-4147-A177-3AD203B41FA5}">
                      <a16:colId xmlns:a16="http://schemas.microsoft.com/office/drawing/2014/main" val="2673175872"/>
                    </a:ext>
                  </a:extLst>
                </a:gridCol>
              </a:tblGrid>
              <a:tr h="16076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683621"/>
                  </a:ext>
                </a:extLst>
              </a:tr>
              <a:tr h="492336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148566"/>
                  </a:ext>
                </a:extLst>
              </a:tr>
              <a:tr h="1708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2.478.214.168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2.478.214.168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467.432.148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261898"/>
                  </a:ext>
                </a:extLst>
              </a:tr>
              <a:tr h="160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211.779.014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211.779.014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28.257.624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131916"/>
                  </a:ext>
                </a:extLst>
              </a:tr>
              <a:tr h="160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21.863.948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21.863.948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2.315.246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452734"/>
                  </a:ext>
                </a:extLst>
              </a:tr>
              <a:tr h="160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497.001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497.001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2.551.953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763231"/>
                  </a:ext>
                </a:extLst>
              </a:tr>
              <a:tr h="160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935.525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935.525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737038"/>
                  </a:ext>
                </a:extLst>
              </a:tr>
              <a:tr h="160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522784"/>
                  </a:ext>
                </a:extLst>
              </a:tr>
              <a:tr h="160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1.702.190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0004748"/>
                  </a:ext>
                </a:extLst>
              </a:tr>
              <a:tr h="160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6.642.943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6.642.943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219639"/>
                  </a:ext>
                </a:extLst>
              </a:tr>
              <a:tr h="160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1.716.587.204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1.716.587.204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120.283.331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151243"/>
                  </a:ext>
                </a:extLst>
              </a:tr>
              <a:tr h="160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518.906.787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518.906.787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43.934.370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29628"/>
                  </a:ext>
                </a:extLst>
              </a:tr>
              <a:tr h="160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775.453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775.453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268.248.282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34592,5%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34592,5%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420624"/>
                  </a:ext>
                </a:extLst>
              </a:tr>
              <a:tr h="160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0722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6" y="4797152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RESUMEN POR CAPÍTULOS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B628730-DBA6-42AA-B4E7-76E01BE1AB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307901"/>
              </p:ext>
            </p:extLst>
          </p:nvPr>
        </p:nvGraphicFramePr>
        <p:xfrm>
          <a:off x="416224" y="1570332"/>
          <a:ext cx="8208912" cy="3153069"/>
        </p:xfrm>
        <a:graphic>
          <a:graphicData uri="http://schemas.openxmlformats.org/drawingml/2006/table">
            <a:tbl>
              <a:tblPr/>
              <a:tblGrid>
                <a:gridCol w="309420">
                  <a:extLst>
                    <a:ext uri="{9D8B030D-6E8A-4147-A177-3AD203B41FA5}">
                      <a16:colId xmlns:a16="http://schemas.microsoft.com/office/drawing/2014/main" val="3759117500"/>
                    </a:ext>
                  </a:extLst>
                </a:gridCol>
                <a:gridCol w="309420">
                  <a:extLst>
                    <a:ext uri="{9D8B030D-6E8A-4147-A177-3AD203B41FA5}">
                      <a16:colId xmlns:a16="http://schemas.microsoft.com/office/drawing/2014/main" val="1258364581"/>
                    </a:ext>
                  </a:extLst>
                </a:gridCol>
                <a:gridCol w="2775498">
                  <a:extLst>
                    <a:ext uri="{9D8B030D-6E8A-4147-A177-3AD203B41FA5}">
                      <a16:colId xmlns:a16="http://schemas.microsoft.com/office/drawing/2014/main" val="850553574"/>
                    </a:ext>
                  </a:extLst>
                </a:gridCol>
                <a:gridCol w="829245">
                  <a:extLst>
                    <a:ext uri="{9D8B030D-6E8A-4147-A177-3AD203B41FA5}">
                      <a16:colId xmlns:a16="http://schemas.microsoft.com/office/drawing/2014/main" val="3702657667"/>
                    </a:ext>
                  </a:extLst>
                </a:gridCol>
                <a:gridCol w="829245">
                  <a:extLst>
                    <a:ext uri="{9D8B030D-6E8A-4147-A177-3AD203B41FA5}">
                      <a16:colId xmlns:a16="http://schemas.microsoft.com/office/drawing/2014/main" val="1735537424"/>
                    </a:ext>
                  </a:extLst>
                </a:gridCol>
                <a:gridCol w="829245">
                  <a:extLst>
                    <a:ext uri="{9D8B030D-6E8A-4147-A177-3AD203B41FA5}">
                      <a16:colId xmlns:a16="http://schemas.microsoft.com/office/drawing/2014/main" val="4039404322"/>
                    </a:ext>
                  </a:extLst>
                </a:gridCol>
                <a:gridCol w="829245">
                  <a:extLst>
                    <a:ext uri="{9D8B030D-6E8A-4147-A177-3AD203B41FA5}">
                      <a16:colId xmlns:a16="http://schemas.microsoft.com/office/drawing/2014/main" val="434516778"/>
                    </a:ext>
                  </a:extLst>
                </a:gridCol>
                <a:gridCol w="754985">
                  <a:extLst>
                    <a:ext uri="{9D8B030D-6E8A-4147-A177-3AD203B41FA5}">
                      <a16:colId xmlns:a16="http://schemas.microsoft.com/office/drawing/2014/main" val="2726056149"/>
                    </a:ext>
                  </a:extLst>
                </a:gridCol>
                <a:gridCol w="742609">
                  <a:extLst>
                    <a:ext uri="{9D8B030D-6E8A-4147-A177-3AD203B41FA5}">
                      <a16:colId xmlns:a16="http://schemas.microsoft.com/office/drawing/2014/main" val="2560906398"/>
                    </a:ext>
                  </a:extLst>
                </a:gridCol>
              </a:tblGrid>
              <a:tr h="1421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717700"/>
                  </a:ext>
                </a:extLst>
              </a:tr>
              <a:tr h="4352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3089371"/>
                  </a:ext>
                </a:extLst>
              </a:tr>
              <a:tr h="186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21.558.684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21.558.684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3.993.332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484584"/>
                  </a:ext>
                </a:extLst>
              </a:tr>
              <a:tr h="239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OBRAS PÚBLICAS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1.794.031.705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1.794.031.705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316.204.680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1796744"/>
                  </a:ext>
                </a:extLst>
              </a:tr>
              <a:tr h="2131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y Ejecución de Obras Públicas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17.081.884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17.081.884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2.723.291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843827"/>
                  </a:ext>
                </a:extLst>
              </a:tr>
              <a:tr h="1776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Arquitectura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36.769.636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36.769.636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5.565.191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1902686"/>
                  </a:ext>
                </a:extLst>
              </a:tr>
              <a:tr h="1776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Hidráulicas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145.489.061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145.489.061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25.046.340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687453"/>
                  </a:ext>
                </a:extLst>
              </a:tr>
              <a:tr h="142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1.165.614.754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1.165.614.754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233.781.626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429008"/>
                  </a:ext>
                </a:extLst>
              </a:tr>
              <a:tr h="142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Portuarias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80.437.522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80.437.522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14.321.496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405289"/>
                  </a:ext>
                </a:extLst>
              </a:tr>
              <a:tr h="195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Aeropuertos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59.083.193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59.083.193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9.279.557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9143843"/>
                  </a:ext>
                </a:extLst>
              </a:tr>
              <a:tr h="142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Planeamiento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167.518.072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167.518.072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752.885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3344949"/>
                  </a:ext>
                </a:extLst>
              </a:tr>
              <a:tr h="142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Agual Potable Rural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122.037.583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122.037.583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24.734.294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944499"/>
                  </a:ext>
                </a:extLst>
              </a:tr>
              <a:tr h="284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CONCESIONES DE OBRAS PÚBLICAS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631.667.754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631.667.754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141.921.921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593793"/>
                  </a:ext>
                </a:extLst>
              </a:tr>
              <a:tr h="1776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AGUAS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18.755.866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18.755.866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2.797.628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971115"/>
                  </a:ext>
                </a:extLst>
              </a:tr>
              <a:tr h="1776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HIDRÁULICA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2.006.913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2.006.913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425.640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376602"/>
                  </a:ext>
                </a:extLst>
              </a:tr>
              <a:tr h="1776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SERVICIOS SANITARIOS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10.193.246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10.193.246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2.088.947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9464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3279</TotalTime>
  <Words>4479</Words>
  <Application>Microsoft Office PowerPoint</Application>
  <PresentationFormat>Presentación en pantalla (4:3)</PresentationFormat>
  <Paragraphs>2666</Paragraphs>
  <Slides>22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22</vt:i4>
      </vt:variant>
    </vt:vector>
  </HeadingPairs>
  <TitlesOfParts>
    <vt:vector size="30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Hoja de cálculo</vt:lpstr>
      <vt:lpstr>EJECUCIÓN ACUMULADA DE GASTOS PRESUPUESTARIOS al mes de FEBRERO de 2019 Partida 12: MINISTERIO DE OBRAS PÚBLICAS</vt:lpstr>
      <vt:lpstr>EJECUCIÓN ACUMULADA DE GASTOS A FEBRERO DE 2019  PARTIDA 12 MINISTERIO DE OBRAS PÚBLICAS</vt:lpstr>
      <vt:lpstr>EJECUCIÓN ACUMULADA DE GASTOS A FEBRERO DE 2019  PARTIDA 12 MINISTERIO DE OBRAS PÚBLICAS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FEBRERO DE 2019  PARTIDA 12 MINISTERIO DE OBRAS PÚBLICAS</vt:lpstr>
      <vt:lpstr>EJECUCIÓN ACUMULADA DE GASTOS A FEBRERO DE 2019  PARTIDA 12 RESUMEN POR CAPÍTULOS</vt:lpstr>
      <vt:lpstr>EJECUCIÓN ACUMULADA DE GASTOS A FEBRERO DE 2019  PARTIDA 12. CAPÍTULO 01. PROGRAMA 01: SECRETARÍA Y ADMINISTRACIÓN GENERAL</vt:lpstr>
      <vt:lpstr>EJECUCIÓN ACUMULADA DE GASTOS A FEBRERO DE 2019  PARTIDA 12. CAPÍTULO 02. PROGRAMA 01: ADMINISTRACIÓN Y EJECUCIÓN DE OBRAS PÚBLICAS</vt:lpstr>
      <vt:lpstr>EJECUCIÓN ACUMULADA DE GASTOS A FEBRERO DE 2019  PARTIDA 12. CAPÍTULO 02. PROGRAMA 02: DIRECCIÓN DE ARQUITECTURA</vt:lpstr>
      <vt:lpstr>EJECUCIÓN ACUMULADA DE GASTOS A FEBRERO DE 2019  PARTIDA 12. CAPÍTULO 02. PROGRAMA 03: DIRECCIÓN DE OBRAS PÚBLICAS</vt:lpstr>
      <vt:lpstr>EJECUCIÓN ACUMULADA DE GASTOS A FEBRERO DE 2019  PARTIDA 12. CAPÍTULO 02. PROGRAMA 04: DIRECCIÓN DE VIALIDAD</vt:lpstr>
      <vt:lpstr>EJECUCIÓN ACUMULADA DE GASTOS A FEBRERO DE 2019  PARTIDA 12. CAPÍTULO 02. PROGRAMA 06: DIRECCIÓN DE OBRAS PORTUARIAS</vt:lpstr>
      <vt:lpstr>EJECUCIÓN ACUMULADA DE GASTOS A FEBRERO DE 2019  PARTIDA 12. CAPÍTULO 02. PROGRAMA 07: DIRECCIÓN DE AEROPUERTOS</vt:lpstr>
      <vt:lpstr>EJECUCIÓN ACUMULADA DE GASTOS A FEBRERO DE 2019  PARTIDA 12. CAPÍTULO 02. PROGRAMA 11: DIRECCIÓN DE PLANEAMIENTO</vt:lpstr>
      <vt:lpstr>EJECUCIÓN ACUMULADA DE GASTOS A FEBRERO DE 2019  PARTIDA 12. CAPÍTULO 02. PROGRAMA 12: AGUA POTABLE RURAL</vt:lpstr>
      <vt:lpstr>EJECUCIÓN ACUMULADA DE GASTOS A FEBRERO DE 2019  PARTIDA 12. CAPÍTULO 03. PROGRAMA 01: DIRECCIÓN GENERAL DE CONCESIONES DE OBRAS PÚBLICAS</vt:lpstr>
      <vt:lpstr>EJECUCIÓN ACUMULADA DE GASTOS A FEBRERO DE 2019  PARTIDA 12. CAPÍTULO 04. PROGRAMA 01: DIRECCIÓN GENERAL DE AGUAS</vt:lpstr>
      <vt:lpstr>EJECUCIÓN ACUMULADA DE GASTOS A FEBRERO DE 2019  PARTIDA 12. CAPÍTULO 05. PROGRAMA 01: INSTITUTO NACIONAL DE HIDRÁULICA</vt:lpstr>
      <vt:lpstr>EJECUCIÓN ACUMULADA DE GASTOS A FEBRERO DE 2019  PARTIDA 12. CAPÍTULO 07. PROGRAMA 01: SUPERINTENDENCIA DE SERVICIOS SANITARIOS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228</cp:revision>
  <cp:lastPrinted>2018-08-21T18:55:33Z</cp:lastPrinted>
  <dcterms:created xsi:type="dcterms:W3CDTF">2016-06-23T13:38:47Z</dcterms:created>
  <dcterms:modified xsi:type="dcterms:W3CDTF">2019-04-29T13:01:30Z</dcterms:modified>
</cp:coreProperties>
</file>