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1"/>
  </p:notesMasterIdLst>
  <p:handoutMasterIdLst>
    <p:handoutMasterId r:id="rId32"/>
  </p:handoutMasterIdLst>
  <p:sldIdLst>
    <p:sldId id="256" r:id="rId3"/>
    <p:sldId id="298" r:id="rId4"/>
    <p:sldId id="325" r:id="rId5"/>
    <p:sldId id="323" r:id="rId6"/>
    <p:sldId id="324" r:id="rId7"/>
    <p:sldId id="264" r:id="rId8"/>
    <p:sldId id="322" r:id="rId9"/>
    <p:sldId id="263" r:id="rId10"/>
    <p:sldId id="302" r:id="rId11"/>
    <p:sldId id="303" r:id="rId12"/>
    <p:sldId id="299" r:id="rId13"/>
    <p:sldId id="300" r:id="rId14"/>
    <p:sldId id="301" r:id="rId15"/>
    <p:sldId id="304" r:id="rId16"/>
    <p:sldId id="305" r:id="rId17"/>
    <p:sldId id="306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107" d="100"/>
          <a:sy n="107" d="100"/>
        </p:scale>
        <p:origin x="75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04-4BE1-8CC7-9CC454C40A79}"/>
            </c:ext>
          </c:extLst>
        </c:ser>
        <c:ser>
          <c:idx val="1"/>
          <c:order val="1"/>
          <c:tx>
            <c:strRef>
              <c:f>'Partida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04-4BE1-8CC7-9CC454C40A79}"/>
            </c:ext>
          </c:extLst>
        </c:ser>
        <c:ser>
          <c:idx val="2"/>
          <c:order val="2"/>
          <c:tx>
            <c:strRef>
              <c:f>'Partida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11'!$D$40:$E$40</c:f>
              <c:numCache>
                <c:formatCode>0.0%</c:formatCode>
                <c:ptCount val="2"/>
                <c:pt idx="0">
                  <c:v>0.10885132423855594</c:v>
                </c:pt>
                <c:pt idx="1">
                  <c:v>7.0838286084281887E-2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04-4BE1-8CC7-9CC454C40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75525120"/>
        <c:axId val="75539200"/>
      </c:barChart>
      <c:catAx>
        <c:axId val="7552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5539200"/>
        <c:crosses val="autoZero"/>
        <c:auto val="0"/>
        <c:lblAlgn val="ctr"/>
        <c:lblOffset val="100"/>
        <c:noMultiLvlLbl val="0"/>
      </c:catAx>
      <c:valAx>
        <c:axId val="755392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755251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FC-4D23-BE35-2FE62CA4F13D}"/>
            </c:ext>
          </c:extLst>
        </c:ser>
        <c:ser>
          <c:idx val="1"/>
          <c:order val="1"/>
          <c:tx>
            <c:strRef>
              <c:f>'Partida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FC-4D23-BE35-2FE62CA4F13D}"/>
            </c:ext>
          </c:extLst>
        </c:ser>
        <c:ser>
          <c:idx val="2"/>
          <c:order val="2"/>
          <c:tx>
            <c:strRef>
              <c:f>'Partida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7363184079602011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FC-4D23-BE35-2FE62CA4F13D}"/>
                </c:ext>
              </c:extLst>
            </c:dLbl>
            <c:dLbl>
              <c:idx val="1"/>
              <c:layout>
                <c:manualLayout>
                  <c:x val="-1.9900497512437811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FC-4D23-BE35-2FE62CA4F1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11'!$D$36:$E$36</c:f>
              <c:numCache>
                <c:formatCode>0.0%</c:formatCode>
                <c:ptCount val="2"/>
                <c:pt idx="0">
                  <c:v>0.10885132423855594</c:v>
                </c:pt>
                <c:pt idx="1">
                  <c:v>0.17968961032283784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EFC-4D23-BE35-2FE62CA4F1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1968"/>
        <c:axId val="72453504"/>
      </c:lineChart>
      <c:catAx>
        <c:axId val="7245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2453504"/>
        <c:crosses val="autoZero"/>
        <c:auto val="1"/>
        <c:lblAlgn val="ctr"/>
        <c:lblOffset val="100"/>
        <c:tickLblSkip val="1"/>
        <c:noMultiLvlLbl val="0"/>
      </c:catAx>
      <c:valAx>
        <c:axId val="7245350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24519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5337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FEBRERO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A4FD752-7667-487B-BD63-2ED24275D01B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393573"/>
          <a:ext cx="7886700" cy="321544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85161710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969503399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761197912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6795516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71311324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26924761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14207544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851815117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570259263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841101261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249337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8745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8851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1978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3819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586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4881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5293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7987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5883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4362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8329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308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0513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869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152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420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5611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4483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569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844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BA2634-9C82-4855-B576-1C2D1B0BE8E5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757361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61966376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66553584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43046333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53129538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86806723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02969707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44083837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86063597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29277613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397825139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38742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180220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19.949.262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2417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6.816.879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95923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2.417.558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0342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062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71600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2996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8480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8712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0370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0958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7853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22519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3654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54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AE1B865-A07D-46A3-9DCD-F77F60B53404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351179"/>
          <a:ext cx="7886704" cy="3300229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97907459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23565518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685165828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56003430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1183313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67579684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73391748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91341413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17049658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769850384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82786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76171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572.852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0194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2760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78858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09804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42950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34242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4732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39890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632725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03689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4997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6805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3147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757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9242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309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3300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68775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232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85E7520-2C45-47FB-BF0C-C38B145C34E3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1944997"/>
          <a:ext cx="7886704" cy="411259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168990878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10773255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36214830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31896205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07560241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14166686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9945403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2879342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69243552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91263284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32952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12671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66.378.048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07809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56.217.617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3020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5.017.332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7716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0318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8163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02262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3750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510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1143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7173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5082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60827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1449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5943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40679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2752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86199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8922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0276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58082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733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73994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9122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76024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504.803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2307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504.803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39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E8E8C72-B6C2-445C-AB64-D4185145FC16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875833"/>
          <a:ext cx="7886704" cy="225092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418090887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69592751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112501413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18352312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26709944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9749698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18978039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2553539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74898400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64904101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761702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78312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94013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50609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46382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4374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79345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62945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9183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7129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7355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74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E0C7F9-447A-49B2-B538-4FCA7D70133E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198865"/>
          <a:ext cx="7886704" cy="3604857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89974854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74281012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716609551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73174505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4011583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18221048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81440707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75024593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2213562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833662026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19170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847776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10.289.873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28788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3.220.454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55360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6.467.650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05068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46329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92094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88081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42730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9621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44523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17747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03025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8870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36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40098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118.446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41534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118.446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26108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39942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058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6E493F2-F8F9-4EA7-B608-AAA236AB0F44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368107"/>
          <a:ext cx="7886704" cy="326637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31453708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27722669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972401874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96475037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1727948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97999383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85150818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63460321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08110460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618255576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91770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4293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19.145.323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89270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5.178.179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0130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5.235.222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38678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13508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39826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68730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1301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1140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6808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6623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36684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3519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7489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68347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8.581.224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3818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8.581.224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762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4BBEB4D-BF4F-4073-9D1E-EC34D2A4B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397420"/>
              </p:ext>
            </p:extLst>
          </p:nvPr>
        </p:nvGraphicFramePr>
        <p:xfrm>
          <a:off x="1043608" y="1431319"/>
          <a:ext cx="6830875" cy="4752060"/>
        </p:xfrm>
        <a:graphic>
          <a:graphicData uri="http://schemas.openxmlformats.org/drawingml/2006/table">
            <a:tbl>
              <a:tblPr/>
              <a:tblGrid>
                <a:gridCol w="611244">
                  <a:extLst>
                    <a:ext uri="{9D8B030D-6E8A-4147-A177-3AD203B41FA5}">
                      <a16:colId xmlns:a16="http://schemas.microsoft.com/office/drawing/2014/main" val="3720415062"/>
                    </a:ext>
                  </a:extLst>
                </a:gridCol>
                <a:gridCol w="225795">
                  <a:extLst>
                    <a:ext uri="{9D8B030D-6E8A-4147-A177-3AD203B41FA5}">
                      <a16:colId xmlns:a16="http://schemas.microsoft.com/office/drawing/2014/main" val="3593002280"/>
                    </a:ext>
                  </a:extLst>
                </a:gridCol>
                <a:gridCol w="225795">
                  <a:extLst>
                    <a:ext uri="{9D8B030D-6E8A-4147-A177-3AD203B41FA5}">
                      <a16:colId xmlns:a16="http://schemas.microsoft.com/office/drawing/2014/main" val="3127420186"/>
                    </a:ext>
                  </a:extLst>
                </a:gridCol>
                <a:gridCol w="2045841">
                  <a:extLst>
                    <a:ext uri="{9D8B030D-6E8A-4147-A177-3AD203B41FA5}">
                      <a16:colId xmlns:a16="http://schemas.microsoft.com/office/drawing/2014/main" val="3789736691"/>
                    </a:ext>
                  </a:extLst>
                </a:gridCol>
                <a:gridCol w="611244">
                  <a:extLst>
                    <a:ext uri="{9D8B030D-6E8A-4147-A177-3AD203B41FA5}">
                      <a16:colId xmlns:a16="http://schemas.microsoft.com/office/drawing/2014/main" val="1979542102"/>
                    </a:ext>
                  </a:extLst>
                </a:gridCol>
                <a:gridCol w="611244">
                  <a:extLst>
                    <a:ext uri="{9D8B030D-6E8A-4147-A177-3AD203B41FA5}">
                      <a16:colId xmlns:a16="http://schemas.microsoft.com/office/drawing/2014/main" val="187824423"/>
                    </a:ext>
                  </a:extLst>
                </a:gridCol>
                <a:gridCol w="611244">
                  <a:extLst>
                    <a:ext uri="{9D8B030D-6E8A-4147-A177-3AD203B41FA5}">
                      <a16:colId xmlns:a16="http://schemas.microsoft.com/office/drawing/2014/main" val="89304835"/>
                    </a:ext>
                  </a:extLst>
                </a:gridCol>
                <a:gridCol w="611244">
                  <a:extLst>
                    <a:ext uri="{9D8B030D-6E8A-4147-A177-3AD203B41FA5}">
                      <a16:colId xmlns:a16="http://schemas.microsoft.com/office/drawing/2014/main" val="2619471482"/>
                    </a:ext>
                  </a:extLst>
                </a:gridCol>
                <a:gridCol w="638612">
                  <a:extLst>
                    <a:ext uri="{9D8B030D-6E8A-4147-A177-3AD203B41FA5}">
                      <a16:colId xmlns:a16="http://schemas.microsoft.com/office/drawing/2014/main" val="1593144426"/>
                    </a:ext>
                  </a:extLst>
                </a:gridCol>
                <a:gridCol w="638612">
                  <a:extLst>
                    <a:ext uri="{9D8B030D-6E8A-4147-A177-3AD203B41FA5}">
                      <a16:colId xmlns:a16="http://schemas.microsoft.com/office/drawing/2014/main" val="4004789582"/>
                    </a:ext>
                  </a:extLst>
                </a:gridCol>
              </a:tblGrid>
              <a:tr h="1238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819087"/>
                  </a:ext>
                </a:extLst>
              </a:tr>
              <a:tr h="3781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920048"/>
                  </a:ext>
                </a:extLst>
              </a:tr>
              <a:tr h="162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36.378.987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021169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32.819.050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184409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1.666.118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449067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1.386.146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872998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254440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94799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216753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910979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1.385.715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95352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724693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411539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731466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151.076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64633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434393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055929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262454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959677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267105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982689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8391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136350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373339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10715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114522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337642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190636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795571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452404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679877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255358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12660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04113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495.444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729967"/>
                  </a:ext>
                </a:extLst>
              </a:tr>
              <a:tr h="12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495.444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6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30EADF-83C5-4B62-A943-0F4F3371F43E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757361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94751773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46321796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073815157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60255855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3119550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15527002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06312238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80328248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58232857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56827677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775211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88929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0354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982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70304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397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38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040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21927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3999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616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93423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40251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3349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2837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958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5E77DCB-6437-42AB-946E-14B8E7672C19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621967"/>
          <a:ext cx="7886704" cy="275865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406019073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0246911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022933156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8835573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06587955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39031161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085973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64883707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73626411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771801899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78176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74304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9.215.763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16810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2.624.391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67328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2.244.521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1016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86368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0059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8843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7767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7619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8418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34108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54386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25324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93508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37408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9303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029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09992" y="1412776"/>
            <a:ext cx="800426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b="1" dirty="0"/>
              <a:t>Principales Hallazgos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$1.830.618 millones. En el mes de febrero, la ejecución de la Partida fue de </a:t>
            </a:r>
            <a:r>
              <a:rPr lang="es-CL" sz="1200" b="1" dirty="0">
                <a:solidFill>
                  <a:prstClr val="black"/>
                </a:solidFill>
              </a:rPr>
              <a:t>$129.677 millones</a:t>
            </a:r>
            <a:r>
              <a:rPr lang="es-CL" sz="1200" dirty="0">
                <a:solidFill>
                  <a:prstClr val="black"/>
                </a:solidFill>
              </a:rPr>
              <a:t>, equivalente a un 7,1% respecto del presupuesto vigente. Este ejecución es similar a la de años anteriores. Con ello, la ejecución de la partida acumula $ 328.943 millones, equivalentes al 18% de avance.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Defensa se distribuye en: 67% a Gastos en Personal, 18% para Bienes y Servicios de Consumo, 8% a Adquisición de Activos Financieros, y  un 7% para el resto de los Subtítulos. Este Presupuesto considera $40.009 millones para compra de combustible, y $1.033 millones para reposición de vehículos en todas las instituciones. Además, este presupuesto contempla financiamiento para el </a:t>
            </a:r>
            <a:r>
              <a:rPr lang="pt-BR" sz="1200" dirty="0">
                <a:solidFill>
                  <a:prstClr val="black"/>
                </a:solidFill>
              </a:rPr>
              <a:t>Programa Antártico por M$ 13.284 </a:t>
            </a:r>
            <a:r>
              <a:rPr lang="es-CL" sz="1200" dirty="0">
                <a:solidFill>
                  <a:prstClr val="black"/>
                </a:solidFill>
              </a:rPr>
              <a:t>millones</a:t>
            </a:r>
            <a:r>
              <a:rPr lang="pt-BR" sz="1200" dirty="0">
                <a:solidFill>
                  <a:prstClr val="black"/>
                </a:solidFill>
              </a:rPr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BR" sz="1200" dirty="0">
                <a:solidFill>
                  <a:prstClr val="black"/>
                </a:solidFill>
              </a:rPr>
              <a:t>Dentro de Defensa, los programas: </a:t>
            </a:r>
            <a:r>
              <a:rPr lang="es-CL" sz="1200" dirty="0">
                <a:solidFill>
                  <a:prstClr val="black"/>
                </a:solidFill>
              </a:rPr>
              <a:t>Ejército</a:t>
            </a:r>
            <a:r>
              <a:rPr lang="pt-BR" sz="1200" dirty="0">
                <a:solidFill>
                  <a:prstClr val="black"/>
                </a:solidFill>
              </a:rPr>
              <a:t>, Armada y </a:t>
            </a:r>
            <a:r>
              <a:rPr lang="es-CL" sz="1200" dirty="0">
                <a:solidFill>
                  <a:prstClr val="black"/>
                </a:solidFill>
              </a:rPr>
              <a:t>Fuerza</a:t>
            </a:r>
            <a:r>
              <a:rPr lang="pt-BR" sz="1200" dirty="0">
                <a:solidFill>
                  <a:prstClr val="black"/>
                </a:solidFill>
              </a:rPr>
              <a:t> Aérea, </a:t>
            </a:r>
            <a:r>
              <a:rPr lang="es-CL" sz="1200" dirty="0">
                <a:solidFill>
                  <a:prstClr val="black"/>
                </a:solidFill>
              </a:rPr>
              <a:t>concentran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la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mayor</a:t>
            </a:r>
            <a:r>
              <a:rPr lang="pt-BR" sz="1200" dirty="0">
                <a:solidFill>
                  <a:prstClr val="black"/>
                </a:solidFill>
              </a:rPr>
              <a:t> parte de los recursos de </a:t>
            </a:r>
            <a:r>
              <a:rPr lang="pt-BR" sz="1200" dirty="0" err="1">
                <a:solidFill>
                  <a:prstClr val="black"/>
                </a:solidFill>
              </a:rPr>
              <a:t>la</a:t>
            </a:r>
            <a:r>
              <a:rPr lang="pt-BR" sz="1200" dirty="0">
                <a:solidFill>
                  <a:prstClr val="black"/>
                </a:solidFill>
              </a:rPr>
              <a:t> Partida. El Programa </a:t>
            </a:r>
            <a:r>
              <a:rPr lang="pt-BR" sz="1200" dirty="0" err="1">
                <a:solidFill>
                  <a:prstClr val="black"/>
                </a:solidFill>
              </a:rPr>
              <a:t>Ejército</a:t>
            </a:r>
            <a:r>
              <a:rPr lang="pt-BR" sz="1200" dirty="0">
                <a:solidFill>
                  <a:prstClr val="black"/>
                </a:solidFill>
              </a:rPr>
              <a:t> de Chile </a:t>
            </a:r>
            <a:r>
              <a:rPr lang="pt-BR" sz="1200" dirty="0" err="1">
                <a:solidFill>
                  <a:prstClr val="black"/>
                </a:solidFill>
              </a:rPr>
              <a:t>incrementó</a:t>
            </a:r>
            <a:r>
              <a:rPr lang="pt-BR" sz="1200" dirty="0">
                <a:solidFill>
                  <a:prstClr val="black"/>
                </a:solidFill>
              </a:rPr>
              <a:t> sus recursos </a:t>
            </a:r>
            <a:r>
              <a:rPr lang="pt-BR" sz="1200" dirty="0" err="1">
                <a:solidFill>
                  <a:prstClr val="black"/>
                </a:solidFill>
              </a:rPr>
              <a:t>respecto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del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año</a:t>
            </a:r>
            <a:r>
              <a:rPr lang="pt-BR" sz="1200" dirty="0">
                <a:solidFill>
                  <a:prstClr val="black"/>
                </a:solidFill>
              </a:rPr>
              <a:t> anterior, entre </a:t>
            </a:r>
            <a:r>
              <a:rPr lang="pt-BR" sz="1200" dirty="0" err="1">
                <a:solidFill>
                  <a:prstClr val="black"/>
                </a:solidFill>
              </a:rPr>
              <a:t>otros</a:t>
            </a:r>
            <a:r>
              <a:rPr lang="pt-BR" sz="1200" dirty="0">
                <a:solidFill>
                  <a:prstClr val="black"/>
                </a:solidFill>
              </a:rPr>
              <a:t>, por $471 </a:t>
            </a:r>
            <a:r>
              <a:rPr lang="pt-BR" sz="1200" dirty="0" err="1">
                <a:solidFill>
                  <a:prstClr val="black"/>
                </a:solidFill>
              </a:rPr>
              <a:t>millones</a:t>
            </a:r>
            <a:r>
              <a:rPr lang="pt-BR" sz="1200" dirty="0">
                <a:solidFill>
                  <a:prstClr val="black"/>
                </a:solidFill>
              </a:rPr>
              <a:t> para </a:t>
            </a:r>
            <a:r>
              <a:rPr lang="es-CL" sz="1200" dirty="0">
                <a:solidFill>
                  <a:prstClr val="black"/>
                </a:solidFill>
              </a:rPr>
              <a:t>mantenimiento y reparación de viviendas fiscales. Lo propio contempla el presupuesto de la Armada, con $581 millones para  construcción de 32 viviendas.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En el Presupuesto del Estado Mayor Conjunto, el programa de Desminado se considera M$4.758.702, para cumplir con la meta de eliminar el 100% de las minas antipersonales en 2020. En 2019 los recursos permiten cumplir con un 98 % de la meta, principalmente mediante la eliminación de minas en las islas del sur, Isla Nueva y </a:t>
            </a:r>
            <a:r>
              <a:rPr lang="es-CL" sz="1200" dirty="0" err="1">
                <a:solidFill>
                  <a:prstClr val="black"/>
                </a:solidFill>
              </a:rPr>
              <a:t>Picton</a:t>
            </a:r>
            <a:r>
              <a:rPr lang="es-CL" sz="1200" dirty="0">
                <a:solidFill>
                  <a:prstClr val="black"/>
                </a:solidFill>
              </a:rPr>
              <a:t>, apoyados por POMTA (Partida de Operaciones de Minas Terrestres de la Armada) y el Ejército.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Fondo para Misiones de Paz, contempla M$ 6.462.409, para financiar la participación de contingente de las Fuerzas Armadas, en las siguientes operaciones: Fuerza Combinada Chile-Argentina Cruz del Sur, ONU, Bosnia, Chipre, India-Pakistán, Medio Oriente, Brasil, Argentina y funcionamiento del Centro Conjunto para Operaciones de Paz (CECOPAC).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70A1BC3-A361-4866-8905-F531326B00C2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283482"/>
          <a:ext cx="7886704" cy="343562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93405388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21755699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41550936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14005597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60259802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11165052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71838169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65390181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5187221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07635390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959919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576253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8371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26767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861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3044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38210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80898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8471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1229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79.677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2995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0136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64153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702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5979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2476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1139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68880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84548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623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7803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5498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159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038A5FF8-D143-4BF1-B6DC-9E8566246AD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272540052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4146196462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874881658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755756961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06040537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991118505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623944416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659539893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3783045752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48782063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082120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843504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688.233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71310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444.641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48451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159.781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2661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57263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76421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57286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75164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41374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62261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45892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448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4978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19594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803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A4A850EE-F79A-48DB-88A4-E825132D7E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359828452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039817426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973365148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346172849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24707193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766902122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0250862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769366938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371242836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532304099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387051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305307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900.246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30042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441.186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64663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308.444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0500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8112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18332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23618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5304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22676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148.704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55146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6050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29031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1862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10470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29.181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67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65080D99-F49E-4B15-8763-81613E3DC9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414956"/>
              </p:ext>
            </p:extLst>
          </p:nvPr>
        </p:nvGraphicFramePr>
        <p:xfrm>
          <a:off x="1475657" y="1440704"/>
          <a:ext cx="6006248" cy="4686984"/>
        </p:xfrm>
        <a:graphic>
          <a:graphicData uri="http://schemas.openxmlformats.org/drawingml/2006/table">
            <a:tbl>
              <a:tblPr/>
              <a:tblGrid>
                <a:gridCol w="537454">
                  <a:extLst>
                    <a:ext uri="{9D8B030D-6E8A-4147-A177-3AD203B41FA5}">
                      <a16:colId xmlns:a16="http://schemas.microsoft.com/office/drawing/2014/main" val="2012506417"/>
                    </a:ext>
                  </a:extLst>
                </a:gridCol>
                <a:gridCol w="198537">
                  <a:extLst>
                    <a:ext uri="{9D8B030D-6E8A-4147-A177-3AD203B41FA5}">
                      <a16:colId xmlns:a16="http://schemas.microsoft.com/office/drawing/2014/main" val="1233086238"/>
                    </a:ext>
                  </a:extLst>
                </a:gridCol>
                <a:gridCol w="198537">
                  <a:extLst>
                    <a:ext uri="{9D8B030D-6E8A-4147-A177-3AD203B41FA5}">
                      <a16:colId xmlns:a16="http://schemas.microsoft.com/office/drawing/2014/main" val="1709663724"/>
                    </a:ext>
                  </a:extLst>
                </a:gridCol>
                <a:gridCol w="1798866">
                  <a:extLst>
                    <a:ext uri="{9D8B030D-6E8A-4147-A177-3AD203B41FA5}">
                      <a16:colId xmlns:a16="http://schemas.microsoft.com/office/drawing/2014/main" val="323501683"/>
                    </a:ext>
                  </a:extLst>
                </a:gridCol>
                <a:gridCol w="537454">
                  <a:extLst>
                    <a:ext uri="{9D8B030D-6E8A-4147-A177-3AD203B41FA5}">
                      <a16:colId xmlns:a16="http://schemas.microsoft.com/office/drawing/2014/main" val="3621552392"/>
                    </a:ext>
                  </a:extLst>
                </a:gridCol>
                <a:gridCol w="537454">
                  <a:extLst>
                    <a:ext uri="{9D8B030D-6E8A-4147-A177-3AD203B41FA5}">
                      <a16:colId xmlns:a16="http://schemas.microsoft.com/office/drawing/2014/main" val="3648594345"/>
                    </a:ext>
                  </a:extLst>
                </a:gridCol>
                <a:gridCol w="537454">
                  <a:extLst>
                    <a:ext uri="{9D8B030D-6E8A-4147-A177-3AD203B41FA5}">
                      <a16:colId xmlns:a16="http://schemas.microsoft.com/office/drawing/2014/main" val="1659713807"/>
                    </a:ext>
                  </a:extLst>
                </a:gridCol>
                <a:gridCol w="537454">
                  <a:extLst>
                    <a:ext uri="{9D8B030D-6E8A-4147-A177-3AD203B41FA5}">
                      <a16:colId xmlns:a16="http://schemas.microsoft.com/office/drawing/2014/main" val="2364036620"/>
                    </a:ext>
                  </a:extLst>
                </a:gridCol>
                <a:gridCol w="561519">
                  <a:extLst>
                    <a:ext uri="{9D8B030D-6E8A-4147-A177-3AD203B41FA5}">
                      <a16:colId xmlns:a16="http://schemas.microsoft.com/office/drawing/2014/main" val="3490943893"/>
                    </a:ext>
                  </a:extLst>
                </a:gridCol>
                <a:gridCol w="561519">
                  <a:extLst>
                    <a:ext uri="{9D8B030D-6E8A-4147-A177-3AD203B41FA5}">
                      <a16:colId xmlns:a16="http://schemas.microsoft.com/office/drawing/2014/main" val="2111703544"/>
                    </a:ext>
                  </a:extLst>
                </a:gridCol>
              </a:tblGrid>
              <a:tr h="1033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150369"/>
                  </a:ext>
                </a:extLst>
              </a:tr>
              <a:tr h="3166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000837"/>
                  </a:ext>
                </a:extLst>
              </a:tr>
              <a:tr h="1357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68.473.996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61772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15.759.618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31063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1.518.915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620383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182.237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43549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334597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169.135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6576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552066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9446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59332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96636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15576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4297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35119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224996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5586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11.144.167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032057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59896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91542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42.128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98983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39727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42.128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555907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2.559.299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60596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0296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72072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2.550.494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8117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54615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08527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3983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45496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11857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01740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1360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3.206.999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36568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3.206.999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29924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3.206.999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4447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12083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467633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669393"/>
                  </a:ext>
                </a:extLst>
              </a:tr>
              <a:tr h="109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3.068.599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44387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3.068.599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465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38EA7B9C-01A8-4887-A1DC-0FABFD75A8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94522"/>
          <a:ext cx="8229599" cy="2737318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326252276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1265314683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968595389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85872065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45078454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88164386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70665060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494566227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003096783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984243035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948233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73810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163.095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97948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137.865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98475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24.954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32897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64485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22862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58282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89329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9125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68070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25378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31198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77630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45759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641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909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769F0411-6616-4DC9-89FB-B193FE0D83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23882"/>
          <a:ext cx="8229599" cy="2878599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2264653901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1385050914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598331005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386221867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07973354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29272573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85945831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486823530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950758138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96367343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664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46536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1.548.135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89461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1.379.579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9236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112.436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31092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54.333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30003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2781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08976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46009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67570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29528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54.333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27805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54.333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49983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7918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80756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62454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68225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406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C69EBD22-59AF-4868-A24D-E6F0D830802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6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3247953817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215668821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795402712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2337285666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69086940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743362136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631626706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7366884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595386575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863895969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085719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839678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482.748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87164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368.652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73591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04977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97.256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3332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7653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89817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82.568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73005"/>
                  </a:ext>
                </a:extLst>
              </a:tr>
              <a:tr h="282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82.568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86435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69029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61598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3850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72416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565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874324C0-522C-4B6E-AC4A-10A2585877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7274" y="1600205"/>
          <a:ext cx="7669452" cy="4525952"/>
        </p:xfrm>
        <a:graphic>
          <a:graphicData uri="http://schemas.openxmlformats.org/drawingml/2006/table">
            <a:tbl>
              <a:tblPr/>
              <a:tblGrid>
                <a:gridCol w="686282">
                  <a:extLst>
                    <a:ext uri="{9D8B030D-6E8A-4147-A177-3AD203B41FA5}">
                      <a16:colId xmlns:a16="http://schemas.microsoft.com/office/drawing/2014/main" val="3929342998"/>
                    </a:ext>
                  </a:extLst>
                </a:gridCol>
                <a:gridCol w="253514">
                  <a:extLst>
                    <a:ext uri="{9D8B030D-6E8A-4147-A177-3AD203B41FA5}">
                      <a16:colId xmlns:a16="http://schemas.microsoft.com/office/drawing/2014/main" val="339537942"/>
                    </a:ext>
                  </a:extLst>
                </a:gridCol>
                <a:gridCol w="253514">
                  <a:extLst>
                    <a:ext uri="{9D8B030D-6E8A-4147-A177-3AD203B41FA5}">
                      <a16:colId xmlns:a16="http://schemas.microsoft.com/office/drawing/2014/main" val="3026184004"/>
                    </a:ext>
                  </a:extLst>
                </a:gridCol>
                <a:gridCol w="2296994">
                  <a:extLst>
                    <a:ext uri="{9D8B030D-6E8A-4147-A177-3AD203B41FA5}">
                      <a16:colId xmlns:a16="http://schemas.microsoft.com/office/drawing/2014/main" val="419176979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2760556398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1418382154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973007355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2222314695"/>
                    </a:ext>
                  </a:extLst>
                </a:gridCol>
                <a:gridCol w="717010">
                  <a:extLst>
                    <a:ext uri="{9D8B030D-6E8A-4147-A177-3AD203B41FA5}">
                      <a16:colId xmlns:a16="http://schemas.microsoft.com/office/drawing/2014/main" val="233642791"/>
                    </a:ext>
                  </a:extLst>
                </a:gridCol>
                <a:gridCol w="717010">
                  <a:extLst>
                    <a:ext uri="{9D8B030D-6E8A-4147-A177-3AD203B41FA5}">
                      <a16:colId xmlns:a16="http://schemas.microsoft.com/office/drawing/2014/main" val="3387483358"/>
                    </a:ext>
                  </a:extLst>
                </a:gridCol>
              </a:tblGrid>
              <a:tr h="1316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475718"/>
                  </a:ext>
                </a:extLst>
              </a:tr>
              <a:tr h="4032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745572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1.850.536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90956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64848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66.748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52939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1.581.785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29763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30218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81267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69940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09858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76161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33140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85966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466.785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7131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74441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105.008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44183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333.671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20705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640475"/>
                  </a:ext>
                </a:extLst>
              </a:tr>
              <a:tr h="263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7118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273565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23554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87082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02555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23932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2446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101.311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87570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101.311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42227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80979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13640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9978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148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5C2C6E51-FA06-4352-9B3E-0C03C321B83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94523"/>
          <a:ext cx="8229599" cy="273731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972803513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410264185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374505647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429396474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39274551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60220032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916286995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713254943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98024652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647789591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698147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096162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4867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9694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44944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64160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69780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09018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6756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70232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32449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89814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185287"/>
                  </a:ext>
                </a:extLst>
              </a:tr>
              <a:tr h="282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65828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60952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939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6CDE98ED-CD56-4D09-A91A-6ADDFB142B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5" y="1916091"/>
            <a:ext cx="4104455" cy="3590855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4705" y="1916091"/>
            <a:ext cx="4112095" cy="35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FEBRERO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5796421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F194BEE-286D-490E-B97E-6759810E5843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2353469"/>
          <a:ext cx="7543798" cy="3295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1077392809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1984706671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113650491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83951484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948271527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752028378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347990905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61529313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23799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4757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328.943.064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238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207.532.008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142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30.586.737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6768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5784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6512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11.249.970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931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910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0743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089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735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3018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0671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33.744.399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0411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58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E71EAA2-202A-4F09-8F1E-DD85637690B3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2924969"/>
          <a:ext cx="7543798" cy="2152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1023043333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4164521327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01659989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4245316628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43775186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706918159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4089172665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827973897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4352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73877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8088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578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0532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6200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917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2189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598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045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566124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824B783-2ED1-4112-A645-769B320F6E73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301829"/>
          <a:ext cx="7886697" cy="3398929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1378882431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2206814906"/>
                    </a:ext>
                  </a:extLst>
                </a:gridCol>
                <a:gridCol w="2508641">
                  <a:extLst>
                    <a:ext uri="{9D8B030D-6E8A-4147-A177-3AD203B41FA5}">
                      <a16:colId xmlns:a16="http://schemas.microsoft.com/office/drawing/2014/main" val="3907814051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521318898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097216908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105078790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035790680"/>
                    </a:ext>
                  </a:extLst>
                </a:gridCol>
                <a:gridCol w="682395">
                  <a:extLst>
                    <a:ext uri="{9D8B030D-6E8A-4147-A177-3AD203B41FA5}">
                      <a16:colId xmlns:a16="http://schemas.microsoft.com/office/drawing/2014/main" val="2049819445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4132840185"/>
                    </a:ext>
                  </a:extLst>
                </a:gridCol>
              </a:tblGrid>
              <a:tr h="14125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213702"/>
                  </a:ext>
                </a:extLst>
              </a:tr>
              <a:tr h="43259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91890"/>
                  </a:ext>
                </a:extLst>
              </a:tr>
              <a:tr h="18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96.538.861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176722"/>
                  </a:ext>
                </a:extLst>
              </a:tr>
              <a:tr h="167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19.949.262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323020"/>
                  </a:ext>
                </a:extLst>
              </a:tr>
              <a:tr h="2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572.852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97110"/>
                  </a:ext>
                </a:extLst>
              </a:tr>
              <a:tr h="229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66.378.048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558585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10.289.873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26332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19.145.323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05432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36.378.987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24708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9.215.763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79488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565166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688.233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60931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900.246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8549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68.473.996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0115"/>
                  </a:ext>
                </a:extLst>
              </a:tr>
              <a:tr h="30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84942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1.548.135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9606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482.748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91920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1.850.536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233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69552CA-16B0-411B-9F9E-12FDFDDFC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675861"/>
              </p:ext>
            </p:extLst>
          </p:nvPr>
        </p:nvGraphicFramePr>
        <p:xfrm>
          <a:off x="1403649" y="1498865"/>
          <a:ext cx="5979361" cy="4678103"/>
        </p:xfrm>
        <a:graphic>
          <a:graphicData uri="http://schemas.openxmlformats.org/drawingml/2006/table">
            <a:tbl>
              <a:tblPr/>
              <a:tblGrid>
                <a:gridCol w="548979">
                  <a:extLst>
                    <a:ext uri="{9D8B030D-6E8A-4147-A177-3AD203B41FA5}">
                      <a16:colId xmlns:a16="http://schemas.microsoft.com/office/drawing/2014/main" val="1154137889"/>
                    </a:ext>
                  </a:extLst>
                </a:gridCol>
                <a:gridCol w="202795">
                  <a:extLst>
                    <a:ext uri="{9D8B030D-6E8A-4147-A177-3AD203B41FA5}">
                      <a16:colId xmlns:a16="http://schemas.microsoft.com/office/drawing/2014/main" val="4069562509"/>
                    </a:ext>
                  </a:extLst>
                </a:gridCol>
                <a:gridCol w="202795">
                  <a:extLst>
                    <a:ext uri="{9D8B030D-6E8A-4147-A177-3AD203B41FA5}">
                      <a16:colId xmlns:a16="http://schemas.microsoft.com/office/drawing/2014/main" val="639693891"/>
                    </a:ext>
                  </a:extLst>
                </a:gridCol>
                <a:gridCol w="1837438">
                  <a:extLst>
                    <a:ext uri="{9D8B030D-6E8A-4147-A177-3AD203B41FA5}">
                      <a16:colId xmlns:a16="http://schemas.microsoft.com/office/drawing/2014/main" val="1796544731"/>
                    </a:ext>
                  </a:extLst>
                </a:gridCol>
                <a:gridCol w="548979">
                  <a:extLst>
                    <a:ext uri="{9D8B030D-6E8A-4147-A177-3AD203B41FA5}">
                      <a16:colId xmlns:a16="http://schemas.microsoft.com/office/drawing/2014/main" val="2015640382"/>
                    </a:ext>
                  </a:extLst>
                </a:gridCol>
                <a:gridCol w="548979">
                  <a:extLst>
                    <a:ext uri="{9D8B030D-6E8A-4147-A177-3AD203B41FA5}">
                      <a16:colId xmlns:a16="http://schemas.microsoft.com/office/drawing/2014/main" val="1885297032"/>
                    </a:ext>
                  </a:extLst>
                </a:gridCol>
                <a:gridCol w="548979">
                  <a:extLst>
                    <a:ext uri="{9D8B030D-6E8A-4147-A177-3AD203B41FA5}">
                      <a16:colId xmlns:a16="http://schemas.microsoft.com/office/drawing/2014/main" val="446472131"/>
                    </a:ext>
                  </a:extLst>
                </a:gridCol>
                <a:gridCol w="548979">
                  <a:extLst>
                    <a:ext uri="{9D8B030D-6E8A-4147-A177-3AD203B41FA5}">
                      <a16:colId xmlns:a16="http://schemas.microsoft.com/office/drawing/2014/main" val="499640389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902581094"/>
                    </a:ext>
                  </a:extLst>
                </a:gridCol>
                <a:gridCol w="491622">
                  <a:extLst>
                    <a:ext uri="{9D8B030D-6E8A-4147-A177-3AD203B41FA5}">
                      <a16:colId xmlns:a16="http://schemas.microsoft.com/office/drawing/2014/main" val="3537943429"/>
                    </a:ext>
                  </a:extLst>
                </a:gridCol>
              </a:tblGrid>
              <a:tr h="1054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572317"/>
                  </a:ext>
                </a:extLst>
              </a:tr>
              <a:tr h="3228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421455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96.538.861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313953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81.269.103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27901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5.276.953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6931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59526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50604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3.409.500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513643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25280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41352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42334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0733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1.321.190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39535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1.097.970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33468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08230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70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78152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9498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80429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22637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35412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50817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26894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22495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5820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214226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70669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204946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7215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72424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55380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67828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763493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39370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771846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295.380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8524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295.380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46382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950633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970178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31205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6.128.139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850344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6.128.139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10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4057</TotalTime>
  <Words>7685</Words>
  <Application>Microsoft Office PowerPoint</Application>
  <PresentationFormat>Presentación en pantalla (4:3)</PresentationFormat>
  <Paragraphs>4681</Paragraphs>
  <Slides>28</Slides>
  <Notes>20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FEBRERO 2019 PARTIDA 11: MINISTERIO DE DEFENSA NACIONAL</vt:lpstr>
      <vt:lpstr>EJECUCIÓN ACUMULADADE GASTOS A FEBRERO 2019  PARTIDA 11 MINISTERIO DE DEFENSA NACIONAL</vt:lpstr>
      <vt:lpstr>EJECUCIÓN ACUMULADADE GASTOS A FEBRERO 2019  PARTIDA 11 MINISTERIO DE DEFENSA NACIONAL</vt:lpstr>
      <vt:lpstr>COMPORTAMIENTO DE LA EJECUCIÓN MENSUAL DE GASTOS A FEBRERO 2019 PARTIDA 11 MINISTERIO DE DEFENSA NACIONAL</vt:lpstr>
      <vt:lpstr>COMPORTAMIENTO DE LA EJECUCIÓN ACUMULADA DE GASTOS A FEBRERO 2019  PARTIDA 11 MINISTERIO DE DEFENSA NACIONAL</vt:lpstr>
      <vt:lpstr>EJECUCIÓN ACUMULADA DE GASTOS A FEBRERO 2019  PARTIDA 11 MINISTERIO DE DEFENSA NACIONAL</vt:lpstr>
      <vt:lpstr>EJECUCIÓN ACUMULADA DE GASTOS A FEBRERO 2019  PARTIDA 11 MINISTERIO DE DEFENSA NACIONAL</vt:lpstr>
      <vt:lpstr>EJECUCIÓN ACUMULADA DE GASTOS A FEBRERO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311</cp:revision>
  <cp:lastPrinted>2016-07-14T20:27:16Z</cp:lastPrinted>
  <dcterms:created xsi:type="dcterms:W3CDTF">2016-06-23T13:38:47Z</dcterms:created>
  <dcterms:modified xsi:type="dcterms:W3CDTF">2019-04-26T21:38:44Z</dcterms:modified>
</cp:coreProperties>
</file>