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3"/>
  </p:notesMasterIdLst>
  <p:handoutMasterIdLst>
    <p:handoutMasterId r:id="rId24"/>
  </p:handoutMasterIdLst>
  <p:sldIdLst>
    <p:sldId id="256" r:id="rId3"/>
    <p:sldId id="298" r:id="rId4"/>
    <p:sldId id="299" r:id="rId5"/>
    <p:sldId id="307" r:id="rId6"/>
    <p:sldId id="305" r:id="rId7"/>
    <p:sldId id="306" r:id="rId8"/>
    <p:sldId id="304" r:id="rId9"/>
    <p:sldId id="303" r:id="rId10"/>
    <p:sldId id="264" r:id="rId11"/>
    <p:sldId id="263" r:id="rId12"/>
    <p:sldId id="265" r:id="rId13"/>
    <p:sldId id="300" r:id="rId14"/>
    <p:sldId id="268" r:id="rId15"/>
    <p:sldId id="269" r:id="rId16"/>
    <p:sldId id="271" r:id="rId17"/>
    <p:sldId id="273" r:id="rId18"/>
    <p:sldId id="302" r:id="rId19"/>
    <p:sldId id="274" r:id="rId20"/>
    <p:sldId id="275" r:id="rId21"/>
    <p:sldId id="276" r:id="rId22"/>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70" y="42"/>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sz="quarter" idx="1"/>
          </p:nvPr>
        </p:nvSpPr>
        <p:spPr>
          <a:xfrm>
            <a:off x="4008709" y="0"/>
            <a:ext cx="3066733" cy="468154"/>
          </a:xfrm>
          <a:prstGeom prst="rect">
            <a:avLst/>
          </a:prstGeom>
        </p:spPr>
        <p:txBody>
          <a:bodyPr vert="horz" lIns="92855" tIns="46427" rIns="92855" bIns="46427" rtlCol="0"/>
          <a:lstStyle>
            <a:lvl1pPr algn="r">
              <a:defRPr sz="1200"/>
            </a:lvl1pPr>
          </a:lstStyle>
          <a:p>
            <a:fld id="{616FA1BA-8A8E-4023-9C91-FC56F051C6FA}" type="datetimeFigureOut">
              <a:rPr lang="es-CL" smtClean="0"/>
              <a:t>23-05-2019</a:t>
            </a:fld>
            <a:endParaRPr lang="es-CL"/>
          </a:p>
        </p:txBody>
      </p:sp>
      <p:sp>
        <p:nvSpPr>
          <p:cNvPr id="4" name="3 Marcador de pie de página"/>
          <p:cNvSpPr>
            <a:spLocks noGrp="1"/>
          </p:cNvSpPr>
          <p:nvPr>
            <p:ph type="ftr" sz="quarter" idx="2"/>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08709" y="8893296"/>
            <a:ext cx="3066733" cy="468154"/>
          </a:xfrm>
          <a:prstGeom prst="rect">
            <a:avLst/>
          </a:prstGeom>
        </p:spPr>
        <p:txBody>
          <a:bodyPr vert="horz" lIns="92855" tIns="46427" rIns="92855" bIns="46427"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idx="1"/>
          </p:nvPr>
        </p:nvSpPr>
        <p:spPr>
          <a:xfrm>
            <a:off x="4008709" y="0"/>
            <a:ext cx="3066733" cy="468154"/>
          </a:xfrm>
          <a:prstGeom prst="rect">
            <a:avLst/>
          </a:prstGeom>
        </p:spPr>
        <p:txBody>
          <a:bodyPr vert="horz" lIns="92855" tIns="46427" rIns="92855" bIns="46427" rtlCol="0"/>
          <a:lstStyle>
            <a:lvl1pPr algn="r">
              <a:defRPr sz="1200"/>
            </a:lvl1pPr>
          </a:lstStyle>
          <a:p>
            <a:fld id="{E2B5B10E-871D-42A9-AFA9-7078BA467708}" type="datetimeFigureOut">
              <a:rPr lang="es-CL" smtClean="0"/>
              <a:t>23-05-2019</a:t>
            </a:fld>
            <a:endParaRPr lang="es-CL"/>
          </a:p>
        </p:txBody>
      </p:sp>
      <p:sp>
        <p:nvSpPr>
          <p:cNvPr id="4" name="3 Marcador de imagen de diapositiva"/>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855" tIns="46427" rIns="92855" bIns="46427"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2855" tIns="46427" rIns="92855" bIns="4642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9" y="8893296"/>
            <a:ext cx="3066733" cy="468154"/>
          </a:xfrm>
          <a:prstGeom prst="rect">
            <a:avLst/>
          </a:prstGeom>
        </p:spPr>
        <p:txBody>
          <a:bodyPr vert="horz" lIns="92855" tIns="46427" rIns="92855" bIns="46427"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10</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23-05-2019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23-05-2019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23-05-2019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23-05-2019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23-05-2019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23-05-2019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23-05-2019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23-05-2019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23-05-2019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23-05-2019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23-05-2019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23-05-2019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23-05-2019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23-05-2019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25"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a:extLst/>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23-05-2019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pic>
        <p:nvPicPr>
          <p:cNvPr id="2230" name="Picture 18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11704"/>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Hoja_de_c_lculo_de_Microsoft_Excel_97-20032.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Hoja_de_c_lculo_de_Microsoft_Excel_97-20033.xls"/><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Hoja_de_c_lculo_de_Microsoft_Excel_97-20034.xls"/><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Hoja_de_c_lculo_de_Microsoft_Excel_97-20035.xls"/><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Hoja_de_c_lculo_de_Microsoft_Excel_97-20036.xls"/><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Hoja_de_c_lculo_de_Microsoft_Excel_97-20037.xls"/><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Hoja_de_c_lculo_de_Microsoft_Excel_97-20038.xls"/><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Hoja_de_c_lculo_de_Microsoft_Excel_97-20039.xls"/><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Hoja_de_c_lculo_de_Microsoft_Excel_97-200310.xls"/><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Hoja_de_c_lculo_de_Microsoft_Excel_97-200311.xls"/><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Hoja_de_c_lculo_de_Microsoft_Excel_97-200312.xls"/><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Hoja_de_c_lculo_de_Microsoft_Excel_97-20031.xls"/><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latin typeface="+mn-lt"/>
              </a:rPr>
              <a:t>EJECUCIÓN ACUMULADA DE GASTOS PRESUPUESTARIOS</a:t>
            </a:r>
            <a:br>
              <a:rPr lang="es-CL" sz="2000" b="1" dirty="0">
                <a:latin typeface="+mn-lt"/>
              </a:rPr>
            </a:br>
            <a:r>
              <a:rPr lang="es-CL" sz="2000" b="1" dirty="0">
                <a:latin typeface="+mn-lt"/>
              </a:rPr>
              <a:t>AL MES DE </a:t>
            </a:r>
            <a:r>
              <a:rPr lang="es-CL" sz="2000" b="1" dirty="0" smtClean="0">
                <a:latin typeface="+mn-lt"/>
              </a:rPr>
              <a:t>FEBRERO </a:t>
            </a:r>
            <a:r>
              <a:rPr lang="es-CL" sz="2000" b="1" dirty="0">
                <a:latin typeface="+mn-lt"/>
              </a:rPr>
              <a:t>DE 2019</a:t>
            </a:r>
            <a:br>
              <a:rPr lang="es-CL" sz="2000" b="1" dirty="0">
                <a:latin typeface="+mn-lt"/>
              </a:rPr>
            </a:br>
            <a:r>
              <a:rPr lang="es-CL" sz="2000" b="1" dirty="0">
                <a:latin typeface="+mn-lt"/>
              </a:rPr>
              <a:t>PARTIDA 10:</a:t>
            </a:r>
            <a:br>
              <a:rPr lang="es-CL" sz="2000" b="1" dirty="0">
                <a:latin typeface="+mn-lt"/>
              </a:rPr>
            </a:br>
            <a:r>
              <a:rPr lang="es-CL" sz="2000" b="1" dirty="0">
                <a:latin typeface="+mn-lt"/>
              </a:rPr>
              <a:t>MINISTERIO DE JUSTICIA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a:t>
            </a:r>
            <a:r>
              <a:rPr lang="es-CL" sz="1200" dirty="0" smtClean="0"/>
              <a:t>abril </a:t>
            </a:r>
            <a:r>
              <a:rPr lang="es-CL" sz="1200" dirty="0"/>
              <a:t>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320" name="Picture 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28486"/>
            <a:ext cx="4891663" cy="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8" name="3 Marcador de pie de página"/>
          <p:cNvSpPr txBox="1">
            <a:spLocks/>
          </p:cNvSpPr>
          <p:nvPr/>
        </p:nvSpPr>
        <p:spPr>
          <a:xfrm>
            <a:off x="414337" y="4143995"/>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
        <p:nvSpPr>
          <p:cNvPr id="6" name="1 Título"/>
          <p:cNvSpPr txBox="1">
            <a:spLocks/>
          </p:cNvSpPr>
          <p:nvPr/>
        </p:nvSpPr>
        <p:spPr>
          <a:xfrm>
            <a:off x="386224" y="131747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RESUMEN POR CAPÍTULOS</a:t>
            </a:r>
          </a:p>
        </p:txBody>
      </p:sp>
      <p:graphicFrame>
        <p:nvGraphicFramePr>
          <p:cNvPr id="2" name="1 Objeto"/>
          <p:cNvGraphicFramePr>
            <a:graphicFrameLocks noChangeAspect="1"/>
          </p:cNvGraphicFramePr>
          <p:nvPr>
            <p:extLst>
              <p:ext uri="{D42A27DB-BD31-4B8C-83A1-F6EECF244321}">
                <p14:modId xmlns:p14="http://schemas.microsoft.com/office/powerpoint/2010/main" val="1103455442"/>
              </p:ext>
            </p:extLst>
          </p:nvPr>
        </p:nvGraphicFramePr>
        <p:xfrm>
          <a:off x="414336" y="1628800"/>
          <a:ext cx="8201487" cy="2447925"/>
        </p:xfrm>
        <a:graphic>
          <a:graphicData uri="http://schemas.openxmlformats.org/presentationml/2006/ole">
            <mc:AlternateContent xmlns:mc="http://schemas.openxmlformats.org/markup-compatibility/2006">
              <mc:Choice xmlns:v="urn:schemas-microsoft-com:vml" Requires="v">
                <p:oleObj spid="_x0000_s9312" name="Hoja de cálculo" r:id="rId4" imgW="7829416" imgH="2447951" progId="Excel.Sheet.8">
                  <p:embed/>
                </p:oleObj>
              </mc:Choice>
              <mc:Fallback>
                <p:oleObj name="Hoja de cálculo" r:id="rId4" imgW="7829416" imgH="2447951" progId="Excel.Sheet.8">
                  <p:embed/>
                  <p:pic>
                    <p:nvPicPr>
                      <p:cNvPr id="0" name=""/>
                      <p:cNvPicPr/>
                      <p:nvPr/>
                    </p:nvPicPr>
                    <p:blipFill>
                      <a:blip r:embed="rId5"/>
                      <a:stretch>
                        <a:fillRect/>
                      </a:stretch>
                    </p:blipFill>
                    <p:spPr>
                      <a:xfrm>
                        <a:off x="414336" y="1628800"/>
                        <a:ext cx="8201487" cy="2447925"/>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67544" y="637624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9" name="1 Título"/>
          <p:cNvSpPr txBox="1">
            <a:spLocks/>
          </p:cNvSpPr>
          <p:nvPr/>
        </p:nvSpPr>
        <p:spPr>
          <a:xfrm>
            <a:off x="373906" y="1268760"/>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01:  SECRETARÍA Y ADMINISTRACIÓN GENERAL</a:t>
            </a:r>
          </a:p>
        </p:txBody>
      </p:sp>
      <p:graphicFrame>
        <p:nvGraphicFramePr>
          <p:cNvPr id="2" name="1 Objeto"/>
          <p:cNvGraphicFramePr>
            <a:graphicFrameLocks noChangeAspect="1"/>
          </p:cNvGraphicFramePr>
          <p:nvPr>
            <p:extLst>
              <p:ext uri="{D42A27DB-BD31-4B8C-83A1-F6EECF244321}">
                <p14:modId xmlns:p14="http://schemas.microsoft.com/office/powerpoint/2010/main" val="2402705601"/>
              </p:ext>
            </p:extLst>
          </p:nvPr>
        </p:nvGraphicFramePr>
        <p:xfrm>
          <a:off x="373906" y="1561875"/>
          <a:ext cx="8302550" cy="4819453"/>
        </p:xfrm>
        <a:graphic>
          <a:graphicData uri="http://schemas.openxmlformats.org/presentationml/2006/ole">
            <mc:AlternateContent xmlns:mc="http://schemas.openxmlformats.org/markup-compatibility/2006">
              <mc:Choice xmlns:v="urn:schemas-microsoft-com:vml" Requires="v">
                <p:oleObj spid="_x0000_s10336" name="Hoja de cálculo" r:id="rId3" imgW="8724810" imgH="4924280" progId="Excel.Sheet.8">
                  <p:embed/>
                </p:oleObj>
              </mc:Choice>
              <mc:Fallback>
                <p:oleObj name="Hoja de cálculo" r:id="rId3" imgW="8724810" imgH="4924280" progId="Excel.Sheet.8">
                  <p:embed/>
                  <p:pic>
                    <p:nvPicPr>
                      <p:cNvPr id="0" name=""/>
                      <p:cNvPicPr/>
                      <p:nvPr/>
                    </p:nvPicPr>
                    <p:blipFill>
                      <a:blip r:embed="rId4"/>
                      <a:stretch>
                        <a:fillRect/>
                      </a:stretch>
                    </p:blipFill>
                    <p:spPr>
                      <a:xfrm>
                        <a:off x="373906" y="1561875"/>
                        <a:ext cx="8302550" cy="4819453"/>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2924944"/>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a:p>
        </p:txBody>
      </p:sp>
      <p:sp>
        <p:nvSpPr>
          <p:cNvPr id="8" name="1 Título"/>
          <p:cNvSpPr txBox="1">
            <a:spLocks/>
          </p:cNvSpPr>
          <p:nvPr/>
        </p:nvSpPr>
        <p:spPr>
          <a:xfrm>
            <a:off x="395535" y="1617154"/>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395535" y="69269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02:  PROGRAMA DE CONCESIONES DEL MINISTERIO DE JUSTICIA</a:t>
            </a:r>
          </a:p>
        </p:txBody>
      </p:sp>
      <p:graphicFrame>
        <p:nvGraphicFramePr>
          <p:cNvPr id="2" name="1 Objeto"/>
          <p:cNvGraphicFramePr>
            <a:graphicFrameLocks noChangeAspect="1"/>
          </p:cNvGraphicFramePr>
          <p:nvPr>
            <p:extLst>
              <p:ext uri="{D42A27DB-BD31-4B8C-83A1-F6EECF244321}">
                <p14:modId xmlns:p14="http://schemas.microsoft.com/office/powerpoint/2010/main" val="648918548"/>
              </p:ext>
            </p:extLst>
          </p:nvPr>
        </p:nvGraphicFramePr>
        <p:xfrm>
          <a:off x="395535" y="1916832"/>
          <a:ext cx="8280921" cy="942975"/>
        </p:xfrm>
        <a:graphic>
          <a:graphicData uri="http://schemas.openxmlformats.org/presentationml/2006/ole">
            <mc:AlternateContent xmlns:mc="http://schemas.openxmlformats.org/markup-compatibility/2006">
              <mc:Choice xmlns:v="urn:schemas-microsoft-com:vml" Requires="v">
                <p:oleObj spid="_x0000_s12385" name="Hoja de cálculo" r:id="rId3" imgW="8734492" imgH="942857" progId="Excel.Sheet.8">
                  <p:embed/>
                </p:oleObj>
              </mc:Choice>
              <mc:Fallback>
                <p:oleObj name="Hoja de cálculo" r:id="rId3" imgW="8734492" imgH="942857" progId="Excel.Sheet.8">
                  <p:embed/>
                  <p:pic>
                    <p:nvPicPr>
                      <p:cNvPr id="0" name=""/>
                      <p:cNvPicPr/>
                      <p:nvPr/>
                    </p:nvPicPr>
                    <p:blipFill>
                      <a:blip r:embed="rId4"/>
                      <a:stretch>
                        <a:fillRect/>
                      </a:stretch>
                    </p:blipFill>
                    <p:spPr>
                      <a:xfrm>
                        <a:off x="395535" y="1916832"/>
                        <a:ext cx="8280921" cy="942975"/>
                      </a:xfrm>
                      <a:prstGeom prst="rect">
                        <a:avLst/>
                      </a:prstGeom>
                    </p:spPr>
                  </p:pic>
                </p:oleObj>
              </mc:Fallback>
            </mc:AlternateContent>
          </a:graphicData>
        </a:graphic>
      </p:graphicFrame>
    </p:spTree>
    <p:extLst>
      <p:ext uri="{BB962C8B-B14F-4D97-AF65-F5344CB8AC3E}">
        <p14:creationId xmlns:p14="http://schemas.microsoft.com/office/powerpoint/2010/main" val="141816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7" y="5512147"/>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21012" y="69269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02. PROGRAMA 01: SERVICIO REGISTRO CIVIL E IDENTIFICACIÓN</a:t>
            </a:r>
          </a:p>
        </p:txBody>
      </p:sp>
      <p:graphicFrame>
        <p:nvGraphicFramePr>
          <p:cNvPr id="2" name="1 Objeto"/>
          <p:cNvGraphicFramePr>
            <a:graphicFrameLocks noChangeAspect="1"/>
          </p:cNvGraphicFramePr>
          <p:nvPr>
            <p:extLst>
              <p:ext uri="{D42A27DB-BD31-4B8C-83A1-F6EECF244321}">
                <p14:modId xmlns:p14="http://schemas.microsoft.com/office/powerpoint/2010/main" val="2326064170"/>
              </p:ext>
            </p:extLst>
          </p:nvPr>
        </p:nvGraphicFramePr>
        <p:xfrm>
          <a:off x="386224" y="1778099"/>
          <a:ext cx="8290232" cy="3667125"/>
        </p:xfrm>
        <a:graphic>
          <a:graphicData uri="http://schemas.openxmlformats.org/presentationml/2006/ole">
            <mc:AlternateContent xmlns:mc="http://schemas.openxmlformats.org/markup-compatibility/2006">
              <mc:Choice xmlns:v="urn:schemas-microsoft-com:vml" Requires="v">
                <p:oleObj spid="_x0000_s13410" name="Hoja de cálculo" r:id="rId3" imgW="8153579" imgH="3667138" progId="Excel.Sheet.8">
                  <p:embed/>
                </p:oleObj>
              </mc:Choice>
              <mc:Fallback>
                <p:oleObj name="Hoja de cálculo" r:id="rId3" imgW="8153579" imgH="3667138" progId="Excel.Sheet.8">
                  <p:embed/>
                  <p:pic>
                    <p:nvPicPr>
                      <p:cNvPr id="0" name=""/>
                      <p:cNvPicPr/>
                      <p:nvPr/>
                    </p:nvPicPr>
                    <p:blipFill>
                      <a:blip r:embed="rId4"/>
                      <a:stretch>
                        <a:fillRect/>
                      </a:stretch>
                    </p:blipFill>
                    <p:spPr>
                      <a:xfrm>
                        <a:off x="386224" y="1778099"/>
                        <a:ext cx="8290232" cy="3667125"/>
                      </a:xfrm>
                      <a:prstGeom prst="rect">
                        <a:avLst/>
                      </a:prstGeom>
                    </p:spPr>
                  </p:pic>
                </p:oleObj>
              </mc:Fallback>
            </mc:AlternateContent>
          </a:graphicData>
        </a:graphic>
      </p:graphicFrame>
    </p:spTree>
    <p:extLst>
      <p:ext uri="{BB962C8B-B14F-4D97-AF65-F5344CB8AC3E}">
        <p14:creationId xmlns:p14="http://schemas.microsoft.com/office/powerpoint/2010/main" val="385839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2009" y="4941168"/>
            <a:ext cx="8406135" cy="365125"/>
          </a:xfrm>
        </p:spPr>
        <p:txBody>
          <a:bodyPr/>
          <a:lstStyle/>
          <a:p>
            <a:r>
              <a:rPr lang="es-CL" sz="1100" b="1" dirty="0"/>
              <a:t>Fuente</a:t>
            </a:r>
            <a:r>
              <a:rPr lang="es-CL" sz="110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8" name="1 Título"/>
          <p:cNvSpPr txBox="1">
            <a:spLocks/>
          </p:cNvSpPr>
          <p:nvPr/>
        </p:nvSpPr>
        <p:spPr>
          <a:xfrm>
            <a:off x="386224" y="1329458"/>
            <a:ext cx="8229600" cy="35452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03. PROGRAMA 01:  SERVICIO MÉDICO LEGAL</a:t>
            </a:r>
          </a:p>
        </p:txBody>
      </p:sp>
      <p:graphicFrame>
        <p:nvGraphicFramePr>
          <p:cNvPr id="2" name="1 Objeto"/>
          <p:cNvGraphicFramePr>
            <a:graphicFrameLocks noChangeAspect="1"/>
          </p:cNvGraphicFramePr>
          <p:nvPr>
            <p:extLst>
              <p:ext uri="{D42A27DB-BD31-4B8C-83A1-F6EECF244321}">
                <p14:modId xmlns:p14="http://schemas.microsoft.com/office/powerpoint/2010/main" val="2095164025"/>
              </p:ext>
            </p:extLst>
          </p:nvPr>
        </p:nvGraphicFramePr>
        <p:xfrm>
          <a:off x="386224" y="1628800"/>
          <a:ext cx="8290232" cy="3228975"/>
        </p:xfrm>
        <a:graphic>
          <a:graphicData uri="http://schemas.openxmlformats.org/presentationml/2006/ole">
            <mc:AlternateContent xmlns:mc="http://schemas.openxmlformats.org/markup-compatibility/2006">
              <mc:Choice xmlns:v="urn:schemas-microsoft-com:vml" Requires="v">
                <p:oleObj spid="_x0000_s14433" name="Hoja de cálculo" r:id="rId3" imgW="8153579" imgH="3229054" progId="Excel.Sheet.8">
                  <p:embed/>
                </p:oleObj>
              </mc:Choice>
              <mc:Fallback>
                <p:oleObj name="Hoja de cálculo" r:id="rId3" imgW="8153579" imgH="3229054" progId="Excel.Sheet.8">
                  <p:embed/>
                  <p:pic>
                    <p:nvPicPr>
                      <p:cNvPr id="0" name=""/>
                      <p:cNvPicPr/>
                      <p:nvPr/>
                    </p:nvPicPr>
                    <p:blipFill>
                      <a:blip r:embed="rId4"/>
                      <a:stretch>
                        <a:fillRect/>
                      </a:stretch>
                    </p:blipFill>
                    <p:spPr>
                      <a:xfrm>
                        <a:off x="386224" y="1628800"/>
                        <a:ext cx="8290232" cy="3228975"/>
                      </a:xfrm>
                      <a:prstGeom prst="rect">
                        <a:avLst/>
                      </a:prstGeom>
                    </p:spPr>
                  </p:pic>
                </p:oleObj>
              </mc:Fallback>
            </mc:AlternateContent>
          </a:graphicData>
        </a:graphic>
      </p:graphicFrame>
    </p:spTree>
    <p:extLst>
      <p:ext uri="{BB962C8B-B14F-4D97-AF65-F5344CB8AC3E}">
        <p14:creationId xmlns:p14="http://schemas.microsoft.com/office/powerpoint/2010/main" val="187754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648051"/>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8" name="1 Título"/>
          <p:cNvSpPr txBox="1">
            <a:spLocks/>
          </p:cNvSpPr>
          <p:nvPr/>
        </p:nvSpPr>
        <p:spPr>
          <a:xfrm>
            <a:off x="386224" y="1395949"/>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01:  GENDARMERÍA DE CHILE</a:t>
            </a:r>
          </a:p>
        </p:txBody>
      </p:sp>
      <p:graphicFrame>
        <p:nvGraphicFramePr>
          <p:cNvPr id="2" name="1 Objeto"/>
          <p:cNvGraphicFramePr>
            <a:graphicFrameLocks noChangeAspect="1"/>
          </p:cNvGraphicFramePr>
          <p:nvPr>
            <p:extLst>
              <p:ext uri="{D42A27DB-BD31-4B8C-83A1-F6EECF244321}">
                <p14:modId xmlns:p14="http://schemas.microsoft.com/office/powerpoint/2010/main" val="1594590378"/>
              </p:ext>
            </p:extLst>
          </p:nvPr>
        </p:nvGraphicFramePr>
        <p:xfrm>
          <a:off x="386224" y="1676003"/>
          <a:ext cx="8290232" cy="2905125"/>
        </p:xfrm>
        <a:graphic>
          <a:graphicData uri="http://schemas.openxmlformats.org/presentationml/2006/ole">
            <mc:AlternateContent xmlns:mc="http://schemas.openxmlformats.org/markup-compatibility/2006">
              <mc:Choice xmlns:v="urn:schemas-microsoft-com:vml" Requires="v">
                <p:oleObj spid="_x0000_s15456" name="Hoja de cálculo" r:id="rId3" imgW="8153579" imgH="2905191" progId="Excel.Sheet.8">
                  <p:embed/>
                </p:oleObj>
              </mc:Choice>
              <mc:Fallback>
                <p:oleObj name="Hoja de cálculo" r:id="rId3" imgW="8153579" imgH="2905191" progId="Excel.Sheet.8">
                  <p:embed/>
                  <p:pic>
                    <p:nvPicPr>
                      <p:cNvPr id="0" name=""/>
                      <p:cNvPicPr/>
                      <p:nvPr/>
                    </p:nvPicPr>
                    <p:blipFill>
                      <a:blip r:embed="rId4"/>
                      <a:stretch>
                        <a:fillRect/>
                      </a:stretch>
                    </p:blipFill>
                    <p:spPr>
                      <a:xfrm>
                        <a:off x="386224" y="1676003"/>
                        <a:ext cx="8290232" cy="2905125"/>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6185825"/>
            <a:ext cx="8406135" cy="339519"/>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dirty="0"/>
          </a:p>
        </p:txBody>
      </p:sp>
      <p:sp>
        <p:nvSpPr>
          <p:cNvPr id="8" name="1 Título"/>
          <p:cNvSpPr txBox="1">
            <a:spLocks/>
          </p:cNvSpPr>
          <p:nvPr/>
        </p:nvSpPr>
        <p:spPr>
          <a:xfrm>
            <a:off x="386224" y="1533500"/>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02:  PROGRAMA DE REHABILITACIÓN Y REINSERCIÓN SOCIAL</a:t>
            </a:r>
          </a:p>
        </p:txBody>
      </p:sp>
      <p:graphicFrame>
        <p:nvGraphicFramePr>
          <p:cNvPr id="2" name="1 Objeto"/>
          <p:cNvGraphicFramePr>
            <a:graphicFrameLocks noChangeAspect="1"/>
          </p:cNvGraphicFramePr>
          <p:nvPr>
            <p:extLst>
              <p:ext uri="{D42A27DB-BD31-4B8C-83A1-F6EECF244321}">
                <p14:modId xmlns:p14="http://schemas.microsoft.com/office/powerpoint/2010/main" val="827085863"/>
              </p:ext>
            </p:extLst>
          </p:nvPr>
        </p:nvGraphicFramePr>
        <p:xfrm>
          <a:off x="386225" y="1844824"/>
          <a:ext cx="8290232" cy="4295775"/>
        </p:xfrm>
        <a:graphic>
          <a:graphicData uri="http://schemas.openxmlformats.org/presentationml/2006/ole">
            <mc:AlternateContent xmlns:mc="http://schemas.openxmlformats.org/markup-compatibility/2006">
              <mc:Choice xmlns:v="urn:schemas-microsoft-com:vml" Requires="v">
                <p:oleObj spid="_x0000_s16480" name="Hoja de cálculo" r:id="rId3" imgW="8734492" imgH="4295709" progId="Excel.Sheet.8">
                  <p:embed/>
                </p:oleObj>
              </mc:Choice>
              <mc:Fallback>
                <p:oleObj name="Hoja de cálculo" r:id="rId3" imgW="8734492" imgH="4295709" progId="Excel.Sheet.8">
                  <p:embed/>
                  <p:pic>
                    <p:nvPicPr>
                      <p:cNvPr id="0" name=""/>
                      <p:cNvPicPr/>
                      <p:nvPr/>
                    </p:nvPicPr>
                    <p:blipFill>
                      <a:blip r:embed="rId4"/>
                      <a:stretch>
                        <a:fillRect/>
                      </a:stretch>
                    </p:blipFill>
                    <p:spPr>
                      <a:xfrm>
                        <a:off x="386225" y="1844824"/>
                        <a:ext cx="8290232" cy="4295775"/>
                      </a:xfrm>
                      <a:prstGeom prst="rect">
                        <a:avLst/>
                      </a:prstGeom>
                    </p:spPr>
                  </p:pic>
                </p:oleObj>
              </mc:Fallback>
            </mc:AlternateContent>
          </a:graphicData>
        </a:graphic>
      </p:graphicFrame>
    </p:spTree>
    <p:extLst>
      <p:ext uri="{BB962C8B-B14F-4D97-AF65-F5344CB8AC3E}">
        <p14:creationId xmlns:p14="http://schemas.microsoft.com/office/powerpoint/2010/main" val="200189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573016"/>
            <a:ext cx="8406135" cy="3651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8" name="1 Título"/>
          <p:cNvSpPr txBox="1">
            <a:spLocks/>
          </p:cNvSpPr>
          <p:nvPr/>
        </p:nvSpPr>
        <p:spPr>
          <a:xfrm>
            <a:off x="386224" y="1340768"/>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06. PROGRAMA 01:  SUBSECRETARÍA DE DERECHOS HUMANOS</a:t>
            </a:r>
          </a:p>
        </p:txBody>
      </p:sp>
      <p:graphicFrame>
        <p:nvGraphicFramePr>
          <p:cNvPr id="2" name="1 Objeto"/>
          <p:cNvGraphicFramePr>
            <a:graphicFrameLocks noChangeAspect="1"/>
          </p:cNvGraphicFramePr>
          <p:nvPr>
            <p:extLst>
              <p:ext uri="{D42A27DB-BD31-4B8C-83A1-F6EECF244321}">
                <p14:modId xmlns:p14="http://schemas.microsoft.com/office/powerpoint/2010/main" val="1625841520"/>
              </p:ext>
            </p:extLst>
          </p:nvPr>
        </p:nvGraphicFramePr>
        <p:xfrm>
          <a:off x="386224" y="1628800"/>
          <a:ext cx="8229600" cy="1857375"/>
        </p:xfrm>
        <a:graphic>
          <a:graphicData uri="http://schemas.openxmlformats.org/presentationml/2006/ole">
            <mc:AlternateContent xmlns:mc="http://schemas.openxmlformats.org/markup-compatibility/2006">
              <mc:Choice xmlns:v="urn:schemas-microsoft-com:vml" Requires="v">
                <p:oleObj spid="_x0000_s20539" name="Hoja de cálculo" r:id="rId3" imgW="8153579" imgH="1857336" progId="Excel.Sheet.8">
                  <p:embed/>
                </p:oleObj>
              </mc:Choice>
              <mc:Fallback>
                <p:oleObj name="Hoja de cálculo" r:id="rId3" imgW="8153579" imgH="1857336" progId="Excel.Sheet.8">
                  <p:embed/>
                  <p:pic>
                    <p:nvPicPr>
                      <p:cNvPr id="0" name=""/>
                      <p:cNvPicPr/>
                      <p:nvPr/>
                    </p:nvPicPr>
                    <p:blipFill>
                      <a:blip r:embed="rId4"/>
                      <a:stretch>
                        <a:fillRect/>
                      </a:stretch>
                    </p:blipFill>
                    <p:spPr>
                      <a:xfrm>
                        <a:off x="386224" y="1628800"/>
                        <a:ext cx="8229600" cy="1857375"/>
                      </a:xfrm>
                      <a:prstGeom prst="rect">
                        <a:avLst/>
                      </a:prstGeom>
                    </p:spPr>
                  </p:pic>
                </p:oleObj>
              </mc:Fallback>
            </mc:AlternateContent>
          </a:graphicData>
        </a:graphic>
      </p:graphicFrame>
    </p:spTree>
    <p:extLst>
      <p:ext uri="{BB962C8B-B14F-4D97-AF65-F5344CB8AC3E}">
        <p14:creationId xmlns:p14="http://schemas.microsoft.com/office/powerpoint/2010/main" val="21482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69945" y="4221088"/>
            <a:ext cx="8406135" cy="288032"/>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8" name="1 Título"/>
          <p:cNvSpPr txBox="1">
            <a:spLocks/>
          </p:cNvSpPr>
          <p:nvPr/>
        </p:nvSpPr>
        <p:spPr>
          <a:xfrm>
            <a:off x="395536" y="139493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01:  SERVICIO NACIONAL DE MENORES</a:t>
            </a:r>
          </a:p>
        </p:txBody>
      </p:sp>
      <p:graphicFrame>
        <p:nvGraphicFramePr>
          <p:cNvPr id="2" name="1 Objeto"/>
          <p:cNvGraphicFramePr>
            <a:graphicFrameLocks noChangeAspect="1"/>
          </p:cNvGraphicFramePr>
          <p:nvPr>
            <p:extLst>
              <p:ext uri="{D42A27DB-BD31-4B8C-83A1-F6EECF244321}">
                <p14:modId xmlns:p14="http://schemas.microsoft.com/office/powerpoint/2010/main" val="4131875142"/>
              </p:ext>
            </p:extLst>
          </p:nvPr>
        </p:nvGraphicFramePr>
        <p:xfrm>
          <a:off x="395535" y="1700808"/>
          <a:ext cx="8280921" cy="2466975"/>
        </p:xfrm>
        <a:graphic>
          <a:graphicData uri="http://schemas.openxmlformats.org/presentationml/2006/ole">
            <mc:AlternateContent xmlns:mc="http://schemas.openxmlformats.org/markup-compatibility/2006">
              <mc:Choice xmlns:v="urn:schemas-microsoft-com:vml" Requires="v">
                <p:oleObj spid="_x0000_s17504" name="Hoja de cálculo" r:id="rId3" imgW="8515395" imgH="2467106" progId="Excel.Sheet.8">
                  <p:embed/>
                </p:oleObj>
              </mc:Choice>
              <mc:Fallback>
                <p:oleObj name="Hoja de cálculo" r:id="rId3" imgW="8515395" imgH="2467106" progId="Excel.Sheet.8">
                  <p:embed/>
                  <p:pic>
                    <p:nvPicPr>
                      <p:cNvPr id="0" name=""/>
                      <p:cNvPicPr/>
                      <p:nvPr/>
                    </p:nvPicPr>
                    <p:blipFill>
                      <a:blip r:embed="rId4"/>
                      <a:stretch>
                        <a:fillRect/>
                      </a:stretch>
                    </p:blipFill>
                    <p:spPr>
                      <a:xfrm>
                        <a:off x="395535" y="1700808"/>
                        <a:ext cx="8280921" cy="2466975"/>
                      </a:xfrm>
                      <a:prstGeom prst="rect">
                        <a:avLst/>
                      </a:prstGeom>
                    </p:spPr>
                  </p:pic>
                </p:oleObj>
              </mc:Fallback>
            </mc:AlternateContent>
          </a:graphicData>
        </a:graphic>
      </p:graphicFrame>
    </p:spTree>
    <p:extLst>
      <p:ext uri="{BB962C8B-B14F-4D97-AF65-F5344CB8AC3E}">
        <p14:creationId xmlns:p14="http://schemas.microsoft.com/office/powerpoint/2010/main" val="50619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365104"/>
            <a:ext cx="8406135" cy="3113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8" name="1 Título"/>
          <p:cNvSpPr txBox="1">
            <a:spLocks/>
          </p:cNvSpPr>
          <p:nvPr/>
        </p:nvSpPr>
        <p:spPr>
          <a:xfrm>
            <a:off x="386224" y="168916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02:  PROGRAMA DE ADMINISTRACIÓN DIRECTA Y PROYECTOS NACIONALES</a:t>
            </a:r>
          </a:p>
        </p:txBody>
      </p:sp>
      <p:graphicFrame>
        <p:nvGraphicFramePr>
          <p:cNvPr id="2" name="1 Objeto"/>
          <p:cNvGraphicFramePr>
            <a:graphicFrameLocks noChangeAspect="1"/>
          </p:cNvGraphicFramePr>
          <p:nvPr>
            <p:extLst>
              <p:ext uri="{D42A27DB-BD31-4B8C-83A1-F6EECF244321}">
                <p14:modId xmlns:p14="http://schemas.microsoft.com/office/powerpoint/2010/main" val="194677550"/>
              </p:ext>
            </p:extLst>
          </p:nvPr>
        </p:nvGraphicFramePr>
        <p:xfrm>
          <a:off x="386224" y="1988840"/>
          <a:ext cx="8229600" cy="2314575"/>
        </p:xfrm>
        <a:graphic>
          <a:graphicData uri="http://schemas.openxmlformats.org/presentationml/2006/ole">
            <mc:AlternateContent xmlns:mc="http://schemas.openxmlformats.org/markup-compatibility/2006">
              <mc:Choice xmlns:v="urn:schemas-microsoft-com:vml" Requires="v">
                <p:oleObj spid="_x0000_s18529" name="Hoja de cálculo" r:id="rId3" imgW="8153579" imgH="2314575" progId="Excel.Sheet.8">
                  <p:embed/>
                </p:oleObj>
              </mc:Choice>
              <mc:Fallback>
                <p:oleObj name="Hoja de cálculo" r:id="rId3" imgW="8153579" imgH="2314575" progId="Excel.Sheet.8">
                  <p:embed/>
                  <p:pic>
                    <p:nvPicPr>
                      <p:cNvPr id="0" name=""/>
                      <p:cNvPicPr/>
                      <p:nvPr/>
                    </p:nvPicPr>
                    <p:blipFill>
                      <a:blip r:embed="rId4"/>
                      <a:stretch>
                        <a:fillRect/>
                      </a:stretch>
                    </p:blipFill>
                    <p:spPr>
                      <a:xfrm>
                        <a:off x="386224" y="1988840"/>
                        <a:ext cx="8229600" cy="2314575"/>
                      </a:xfrm>
                      <a:prstGeom prst="rect">
                        <a:avLst/>
                      </a:prstGeom>
                    </p:spPr>
                  </p:pic>
                </p:oleObj>
              </mc:Fallback>
            </mc:AlternateContent>
          </a:graphicData>
        </a:graphic>
      </p:graphicFrame>
    </p:spTree>
    <p:extLst>
      <p:ext uri="{BB962C8B-B14F-4D97-AF65-F5344CB8AC3E}">
        <p14:creationId xmlns:p14="http://schemas.microsoft.com/office/powerpoint/2010/main" val="17844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386224" y="1412776"/>
            <a:ext cx="8229600" cy="525658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es-CL" sz="1600" b="1" dirty="0">
                <a:latin typeface="+mn-lt"/>
                <a:ea typeface="Verdana" pitchFamily="34" charset="0"/>
                <a:cs typeface="Verdana" pitchFamily="34" charset="0"/>
              </a:rPr>
              <a:t>Principales hallazgos</a:t>
            </a:r>
          </a:p>
          <a:p>
            <a:pPr algn="just">
              <a:spcBef>
                <a:spcPts val="0"/>
              </a:spcBef>
            </a:pPr>
            <a:endParaRPr lang="es-CL" sz="1600" b="1" dirty="0">
              <a:latin typeface="+mn-lt"/>
              <a:ea typeface="Verdana" pitchFamily="34" charset="0"/>
              <a:cs typeface="Verdana" pitchFamily="34" charset="0"/>
            </a:endParaRPr>
          </a:p>
          <a:p>
            <a:pPr marL="342900" indent="-342900" algn="just">
              <a:buFont typeface="+mj-lt"/>
              <a:buAutoNum type="arabicPeriod"/>
            </a:pPr>
            <a:r>
              <a:rPr lang="es-CL" sz="1400" dirty="0" smtClean="0"/>
              <a:t>El presupuesto vigente de </a:t>
            </a:r>
            <a:r>
              <a:rPr lang="es-CL" sz="1400" dirty="0"/>
              <a:t>la Partida 10 Ministerio de Justicia y Derechos </a:t>
            </a:r>
            <a:r>
              <a:rPr lang="es-CL" sz="1400" dirty="0" smtClean="0"/>
              <a:t>Humanos alcanza a $1.286.433 millones, y su ejecución de gasto finalizó </a:t>
            </a:r>
            <a:r>
              <a:rPr lang="es-CL" sz="1400" dirty="0"/>
              <a:t>en </a:t>
            </a:r>
            <a:r>
              <a:rPr lang="es-CL" sz="1400" dirty="0" smtClean="0"/>
              <a:t>$172.943 </a:t>
            </a:r>
            <a:r>
              <a:rPr lang="es-CL" sz="1400" dirty="0"/>
              <a:t>millones, </a:t>
            </a:r>
            <a:r>
              <a:rPr lang="es-CL" sz="1400" b="1" dirty="0"/>
              <a:t>equivalentes a un </a:t>
            </a:r>
            <a:r>
              <a:rPr lang="es-CL" sz="1400" b="1" dirty="0" smtClean="0"/>
              <a:t>13% </a:t>
            </a:r>
            <a:r>
              <a:rPr lang="es-CL" sz="1400" b="1" dirty="0"/>
              <a:t>del Presupuesto Vigente.</a:t>
            </a:r>
          </a:p>
          <a:p>
            <a:pPr marL="342900" indent="-342900" algn="just">
              <a:buFont typeface="+mj-lt"/>
              <a:buAutoNum type="arabicPeriod"/>
            </a:pPr>
            <a:endParaRPr lang="es-CL" sz="1400" b="1" dirty="0"/>
          </a:p>
          <a:p>
            <a:pPr marL="342900" indent="-342900" algn="just">
              <a:buFont typeface="+mj-lt"/>
              <a:buAutoNum type="arabicPeriod"/>
            </a:pPr>
            <a:r>
              <a:rPr lang="es-CL" sz="1400" dirty="0"/>
              <a:t>En la </a:t>
            </a:r>
            <a:r>
              <a:rPr lang="es-CL" sz="1400" b="1" dirty="0"/>
              <a:t>Deuda Flotante</a:t>
            </a:r>
            <a:r>
              <a:rPr lang="es-CL" sz="1400" dirty="0"/>
              <a:t>, que corresponden a obligaciones contraídas en el ejercicio presupuestario anterior, se da cuenta de un gasto total de $</a:t>
            </a:r>
            <a:r>
              <a:rPr lang="es-CL" sz="1400" dirty="0" smtClean="0"/>
              <a:t>7.984, </a:t>
            </a:r>
            <a:r>
              <a:rPr lang="es-CL" sz="1400" dirty="0"/>
              <a:t>sin observarse a la fecha de cierre de este informa, de Decretos que agreguen los recursos suficientes para este pago. La desagregación del gasto corresponde a: $</a:t>
            </a:r>
            <a:r>
              <a:rPr lang="es-CL" sz="1400" dirty="0" smtClean="0"/>
              <a:t>1.222 </a:t>
            </a:r>
            <a:r>
              <a:rPr lang="es-CL" sz="1400" dirty="0"/>
              <a:t>millones en el Programa 01 de la Subsecretaría de Justicia, $</a:t>
            </a:r>
            <a:r>
              <a:rPr lang="es-CL" sz="1400" dirty="0" smtClean="0"/>
              <a:t>6.382 </a:t>
            </a:r>
            <a:r>
              <a:rPr lang="es-CL" sz="1400" dirty="0"/>
              <a:t>millones en el Registro Civil, $377 millones en el Servicio Médico Legal, y $3 millones en la Defensoría Penal Pública.</a:t>
            </a:r>
            <a:endParaRPr lang="es-CL" sz="1400" b="1" dirty="0"/>
          </a:p>
          <a:p>
            <a:pPr marL="342900" indent="-342900" algn="just">
              <a:buFont typeface="+mj-lt"/>
              <a:buAutoNum type="arabicPeriod"/>
            </a:pPr>
            <a:endParaRPr lang="es-CL" sz="1400" b="1" dirty="0"/>
          </a:p>
          <a:p>
            <a:pPr marL="342900" indent="-342900" algn="just">
              <a:buFont typeface="+mj-lt"/>
              <a:buAutoNum type="arabicPeriod"/>
            </a:pPr>
            <a:r>
              <a:rPr lang="es-CL" sz="1400" dirty="0"/>
              <a:t>En </a:t>
            </a:r>
            <a:r>
              <a:rPr lang="es-CL" sz="1400" b="1" dirty="0"/>
              <a:t>Gendarmería de Chile</a:t>
            </a:r>
            <a:r>
              <a:rPr lang="es-CL" sz="1400" dirty="0"/>
              <a:t>, </a:t>
            </a:r>
            <a:r>
              <a:rPr lang="es-ES" sz="1400" dirty="0"/>
              <a:t>las iniciativas de inversión, que inicialmente presentaron recursos por $3.571 millones, compuesto $500 millones del Fondo de Emergencia y por $3.071 millones </a:t>
            </a:r>
            <a:r>
              <a:rPr lang="es-CL" sz="1400" dirty="0"/>
              <a:t>Programa de Construcción de Redes Contra Incendio en Unidades Penales, que considera la ejecución de 7 proyectos de arrastre; </a:t>
            </a:r>
            <a:r>
              <a:rPr lang="es-CL" sz="1400" dirty="0" smtClean="0"/>
              <a:t>presenta un gasto de $6 millones, que equivale a un 0,2% de avance.</a:t>
            </a:r>
            <a:endParaRPr lang="es-CL" sz="1400" dirty="0"/>
          </a:p>
          <a:p>
            <a:pPr marL="342900" indent="-342900" algn="just">
              <a:buFont typeface="+mj-lt"/>
              <a:buAutoNum type="arabicPeriod"/>
            </a:pPr>
            <a:endParaRPr lang="es-CL" sz="1400" dirty="0"/>
          </a:p>
          <a:p>
            <a:pPr marL="342900" indent="-342900" algn="just">
              <a:buFont typeface="+mj-lt"/>
              <a:buAutoNum type="arabicPeriod"/>
            </a:pPr>
            <a:r>
              <a:rPr lang="es-ES" sz="1400" dirty="0"/>
              <a:t>En los </a:t>
            </a:r>
            <a:r>
              <a:rPr lang="es-ES" sz="1400" b="1" dirty="0"/>
              <a:t>Programas de Rehabilitación y Reinserción Social,</a:t>
            </a:r>
            <a:r>
              <a:rPr lang="es-ES" sz="1400" dirty="0"/>
              <a:t> se contemplaron 9 asignaciones programáticas que </a:t>
            </a:r>
            <a:r>
              <a:rPr lang="es-ES" sz="1400" b="1" dirty="0"/>
              <a:t>totalizaron un gasto de $9.740 millones</a:t>
            </a:r>
            <a:r>
              <a:rPr lang="es-ES" sz="1400" dirty="0"/>
              <a:t>, las cuales </a:t>
            </a:r>
            <a:r>
              <a:rPr lang="es-ES" sz="1400" dirty="0" smtClean="0"/>
              <a:t>presentan un gasto de $89 millones, que equivale aun 0,9% de avance presupuestario.</a:t>
            </a:r>
            <a:endParaRPr lang="es-ES" sz="1400" dirty="0"/>
          </a:p>
          <a:p>
            <a:pPr marL="342900" indent="-342900" algn="just">
              <a:buFont typeface="+mj-lt"/>
              <a:buAutoNum type="arabicPeriod"/>
            </a:pPr>
            <a:endParaRPr lang="es-CL" sz="1400" dirty="0"/>
          </a:p>
          <a:p>
            <a:pPr marL="342900" indent="-342900" algn="just">
              <a:buFont typeface="+mj-lt"/>
              <a:buAutoNum type="arabicPeriod"/>
            </a:pPr>
            <a:r>
              <a:rPr lang="es-CL" sz="1400" dirty="0"/>
              <a:t>En el </a:t>
            </a:r>
            <a:r>
              <a:rPr lang="es-CL" sz="1400" b="1" dirty="0"/>
              <a:t>Registro Civil</a:t>
            </a:r>
            <a:r>
              <a:rPr lang="es-CL" sz="1400" dirty="0"/>
              <a:t>, </a:t>
            </a:r>
            <a:r>
              <a:rPr lang="es-ES" sz="1400" dirty="0"/>
              <a:t>las </a:t>
            </a:r>
            <a:r>
              <a:rPr lang="es-ES" sz="1400" dirty="0" smtClean="0"/>
              <a:t>iniciativas de inversión </a:t>
            </a:r>
            <a:r>
              <a:rPr lang="es-CL" sz="1400" dirty="0"/>
              <a:t>incluyen 5 proyectos de arrastre por un total de $1.312 millones</a:t>
            </a:r>
            <a:r>
              <a:rPr lang="es-ES" sz="1400" b="1" dirty="0"/>
              <a:t>, </a:t>
            </a:r>
            <a:r>
              <a:rPr lang="es-ES" sz="1400" b="1" dirty="0" smtClean="0"/>
              <a:t>observándose una ejecución </a:t>
            </a:r>
            <a:r>
              <a:rPr lang="es-ES" sz="1400" b="1" dirty="0"/>
              <a:t>presupuestaria </a:t>
            </a:r>
            <a:r>
              <a:rPr lang="es-ES" sz="1400" b="1" dirty="0" smtClean="0"/>
              <a:t>de 33% ($438 millones de gasto acumulado).</a:t>
            </a:r>
            <a:endParaRPr lang="es-ES"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ES" sz="1600" dirty="0"/>
          </a:p>
          <a:p>
            <a:pPr marL="342900" indent="-342900" algn="just">
              <a:spcBef>
                <a:spcPts val="0"/>
              </a:spcBef>
              <a:buFont typeface="+mj-lt"/>
              <a:buAutoNum type="arabicPeriod"/>
            </a:pPr>
            <a:endParaRPr lang="es-CL" sz="1600" dirty="0">
              <a:latin typeface="+mn-lt"/>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1999" y="565616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8" name="1 Título"/>
          <p:cNvSpPr txBox="1">
            <a:spLocks/>
          </p:cNvSpPr>
          <p:nvPr/>
        </p:nvSpPr>
        <p:spPr>
          <a:xfrm>
            <a:off x="366571" y="125863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09. PROGRAMA 01:  DEFENSORÍA PENAL PÚBLICA</a:t>
            </a:r>
          </a:p>
        </p:txBody>
      </p:sp>
      <p:graphicFrame>
        <p:nvGraphicFramePr>
          <p:cNvPr id="2" name="1 Objeto"/>
          <p:cNvGraphicFramePr>
            <a:graphicFrameLocks noChangeAspect="1"/>
          </p:cNvGraphicFramePr>
          <p:nvPr>
            <p:extLst>
              <p:ext uri="{D42A27DB-BD31-4B8C-83A1-F6EECF244321}">
                <p14:modId xmlns:p14="http://schemas.microsoft.com/office/powerpoint/2010/main" val="2292366501"/>
              </p:ext>
            </p:extLst>
          </p:nvPr>
        </p:nvGraphicFramePr>
        <p:xfrm>
          <a:off x="395537" y="1598265"/>
          <a:ext cx="8280920" cy="3990975"/>
        </p:xfrm>
        <a:graphic>
          <a:graphicData uri="http://schemas.openxmlformats.org/presentationml/2006/ole">
            <mc:AlternateContent xmlns:mc="http://schemas.openxmlformats.org/markup-compatibility/2006">
              <mc:Choice xmlns:v="urn:schemas-microsoft-com:vml" Requires="v">
                <p:oleObj spid="_x0000_s19554" name="Hoja de cálculo" r:id="rId3" imgW="8734492" imgH="3991001" progId="Excel.Sheet.8">
                  <p:embed/>
                </p:oleObj>
              </mc:Choice>
              <mc:Fallback>
                <p:oleObj name="Hoja de cálculo" r:id="rId3" imgW="8734492" imgH="3991001" progId="Excel.Sheet.8">
                  <p:embed/>
                  <p:pic>
                    <p:nvPicPr>
                      <p:cNvPr id="0" name=""/>
                      <p:cNvPicPr/>
                      <p:nvPr/>
                    </p:nvPicPr>
                    <p:blipFill>
                      <a:blip r:embed="rId4"/>
                      <a:stretch>
                        <a:fillRect/>
                      </a:stretch>
                    </p:blipFill>
                    <p:spPr>
                      <a:xfrm>
                        <a:off x="395537" y="1598265"/>
                        <a:ext cx="8280920" cy="3990975"/>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5"/>
            </a:pPr>
            <a:r>
              <a:rPr lang="es-CL" sz="1400" dirty="0"/>
              <a:t>En la </a:t>
            </a:r>
            <a:r>
              <a:rPr lang="es-CL" sz="1400" b="1" dirty="0"/>
              <a:t>Subsecretaría de Justicia</a:t>
            </a:r>
            <a:r>
              <a:rPr lang="es-CL" sz="1400" dirty="0"/>
              <a:t>, </a:t>
            </a:r>
            <a:r>
              <a:rPr lang="es-ES" sz="1400" dirty="0"/>
              <a:t>las </a:t>
            </a:r>
            <a:r>
              <a:rPr lang="es-ES" sz="1400" b="1" dirty="0"/>
              <a:t>“Iniciativas de Inversión”</a:t>
            </a:r>
            <a:r>
              <a:rPr lang="es-ES" sz="1400" dirty="0"/>
              <a:t>, que contemplan recursos para proyectos en cárceles ($38.672 millones, para </a:t>
            </a:r>
            <a:r>
              <a:rPr lang="es-CL" sz="1400" dirty="0"/>
              <a:t>6 proyectos de arrastre</a:t>
            </a:r>
            <a:r>
              <a:rPr lang="es-ES" sz="1400" dirty="0"/>
              <a:t>), centros de menores ($8.219 millones, </a:t>
            </a:r>
            <a:r>
              <a:rPr lang="es-CL" sz="1400" dirty="0"/>
              <a:t>para 3 iniciativas de inversión</a:t>
            </a:r>
            <a:r>
              <a:rPr lang="es-ES" sz="1400" dirty="0"/>
              <a:t>), para el Servicio Médico Legal ($2.841 millones, para </a:t>
            </a:r>
            <a:r>
              <a:rPr lang="es-CL" sz="1400" dirty="0"/>
              <a:t>5 proyectos de arrastre</a:t>
            </a:r>
            <a:r>
              <a:rPr lang="es-ES" sz="1400" dirty="0"/>
              <a:t>) y para proyectos de la Subsecretaría ($5.948 millones, </a:t>
            </a:r>
            <a:r>
              <a:rPr lang="es-CL" sz="1400" dirty="0"/>
              <a:t>para el proyecto de arrastre “Construcción Edificio Sector Justicia Puerto Montt”</a:t>
            </a:r>
            <a:r>
              <a:rPr lang="es-ES" sz="1400" dirty="0"/>
              <a:t>), </a:t>
            </a:r>
            <a:r>
              <a:rPr lang="es-ES" sz="1400" b="1" dirty="0"/>
              <a:t>mostró un avance de 0</a:t>
            </a:r>
            <a:r>
              <a:rPr lang="es-CL" sz="1400" b="1" dirty="0"/>
              <a:t>%</a:t>
            </a:r>
            <a:r>
              <a:rPr lang="es-CL" sz="1400" dirty="0"/>
              <a:t>.</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a:t>
            </a:r>
            <a:r>
              <a:rPr lang="es-CL" sz="1400" dirty="0"/>
              <a:t>: corresponde al sistema público de asistencia jurídica gratuita, a través de las Corporación de Asistencia Judicial de las Regiones de Tarapacá, Antofagasta, Valparaíso RM y  Biobío. Mediante la transferencia de recursos se financian gastos en personal y gastos en bienes y servicios de consumo asociados a la operación de las cuatro corporaciones antes indicadas. Se observa un total transferido de </a:t>
            </a:r>
            <a:r>
              <a:rPr lang="es-CL" sz="1400" dirty="0" smtClean="0"/>
              <a:t>$6.717 </a:t>
            </a:r>
            <a:r>
              <a:rPr lang="es-CL" sz="1400" dirty="0"/>
              <a:t>millones </a:t>
            </a:r>
            <a:r>
              <a:rPr lang="es-CL" sz="1400" dirty="0" smtClean="0"/>
              <a:t>(14% </a:t>
            </a:r>
            <a:r>
              <a:rPr lang="es-CL" sz="1400" dirty="0"/>
              <a:t>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 - Programa de Representación Jurídica de Niños, Niñas y Adolescentes ($4.168 millones)</a:t>
            </a:r>
            <a:r>
              <a:rPr lang="es-CL" sz="1400" dirty="0"/>
              <a:t>: El servicio de representación jurídica es ejecutado a través de las Corporaciones de Asistencia Judicial (CAJ), donde el Ministerio de Justicia y Derechos Humanos actúa realizando la supervigilancia técnica de la implementación del programa. Se incluyen recursos para la remuneración de las personas contratadas en la primera etapa, con sus respectivos gastos de operación y viáticos, y para la realización de un Estudio de Evaluación de Línea Base, para primera medición de indicadores. Se observan transferencias de recursos por </a:t>
            </a:r>
            <a:r>
              <a:rPr lang="es-CL" sz="1400" dirty="0" smtClean="0"/>
              <a:t>$571 </a:t>
            </a:r>
            <a:r>
              <a:rPr lang="es-CL" sz="1400" dirty="0"/>
              <a:t>millones, que corresponden a un </a:t>
            </a:r>
            <a:r>
              <a:rPr lang="es-CL" sz="1400" dirty="0" smtClean="0"/>
              <a:t>13% </a:t>
            </a:r>
            <a:r>
              <a:rPr lang="es-CL" sz="1400" dirty="0"/>
              <a:t>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88297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8"/>
            </a:pPr>
            <a:r>
              <a:rPr lang="es-ES" sz="1400" dirty="0"/>
              <a:t>En el </a:t>
            </a:r>
            <a:r>
              <a:rPr lang="es-ES" sz="1400" b="1" dirty="0"/>
              <a:t>Servicio Nacional de Menores</a:t>
            </a:r>
            <a:r>
              <a:rPr lang="es-ES" sz="1400" dirty="0"/>
              <a:t>, las iniciativas de inversión incluyen el Fondo de Emergencia ($232 millones) y </a:t>
            </a:r>
            <a:r>
              <a:rPr lang="es-CL" sz="1400" dirty="0"/>
              <a:t>recursos para proyectos asociados al Programa de Normalización y Mejoramiento de los Centros de Administración Directa </a:t>
            </a:r>
            <a:r>
              <a:rPr lang="es-ES" sz="1400" dirty="0"/>
              <a:t>($1.879 millones). </a:t>
            </a:r>
            <a:r>
              <a:rPr lang="es-CL" sz="1400" b="1" dirty="0"/>
              <a:t>Su </a:t>
            </a:r>
            <a:r>
              <a:rPr lang="es-ES" sz="1400" b="1" dirty="0"/>
              <a:t>ejecución alcanzó un 0%.</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Protección a Menores</a:t>
            </a:r>
            <a:r>
              <a:rPr lang="es-CL" sz="1400" dirty="0"/>
              <a:t> considera recursos por $200.475 millones, que corresponden a: Diagnósticos por $10.462 millones, que permite financiar una cobertura anual de 5.607 plazas; Oficinas de Protección de Derechos por $14.544 millones; Programas (FAE, PRO, PER, PEE y PAS) por $112.046 millones; Centros Residenciales por $32.638 millones; recursos para aplicación artículo 80 bis por $27.502 millones; y   $3.280 para el Fondo de Emergencias, el Piloto de Adopción y Estudio de Resultados. La ejecución presupuestaria fue de </a:t>
            </a:r>
            <a:r>
              <a:rPr lang="es-CL" sz="1400" dirty="0" smtClean="0"/>
              <a:t>13%, </a:t>
            </a:r>
            <a:r>
              <a:rPr lang="es-CL" sz="1400" dirty="0"/>
              <a:t>con un total gastado de </a:t>
            </a:r>
            <a:r>
              <a:rPr lang="es-CL" sz="1400" dirty="0" smtClean="0"/>
              <a:t>$27.411 </a:t>
            </a:r>
            <a:r>
              <a:rPr lang="es-CL" sz="1400" dirty="0"/>
              <a:t>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Justicia Juvenil</a:t>
            </a:r>
            <a:r>
              <a:rPr lang="es-CL" sz="1400" dirty="0"/>
              <a:t> considera recursos de continuidad para las siguientes líneas de atención: Libertad Asistida (1.931 plazas), Libertad Asistida Especial (3.995 plazas), Servicios en Beneficio de la Comunidad (1.969 plazas), Salidas Alternativas (1.625 plazas), Medidas Cautelares Ambulatorias (2.007 plazas), Reinserción Educativa (850 plazas), Intermediación Laboral (2.053 plazas) y Atención Socioeducativa para Adolescentes Privados de Libertad y Medio Libre (1.485 plazas). Se observó una ejecución presupuestaria de un </a:t>
            </a:r>
            <a:r>
              <a:rPr lang="es-CL" sz="1400" dirty="0" smtClean="0"/>
              <a:t>12%, </a:t>
            </a:r>
            <a:r>
              <a:rPr lang="es-CL" sz="1400" dirty="0"/>
              <a:t>totalizando un gasto de </a:t>
            </a:r>
            <a:r>
              <a:rPr lang="es-CL" sz="1400" dirty="0" smtClean="0"/>
              <a:t>$3.143 </a:t>
            </a:r>
            <a:r>
              <a:rPr lang="es-CL" sz="1400" dirty="0"/>
              <a:t>millones.</a:t>
            </a: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9522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pic>
        <p:nvPicPr>
          <p:cNvPr id="2" name="Imagen 1">
            <a:extLst>
              <a:ext uri="{FF2B5EF4-FFF2-40B4-BE49-F238E27FC236}">
                <a16:creationId xmlns:a16="http://schemas.microsoft.com/office/drawing/2014/main" xmlns="" id="{9FEED674-3923-4F1B-9EF8-C34AFEAD0D21}"/>
              </a:ext>
            </a:extLst>
          </p:cNvPr>
          <p:cNvPicPr>
            <a:picLocks noChangeAspect="1"/>
          </p:cNvPicPr>
          <p:nvPr/>
        </p:nvPicPr>
        <p:blipFill>
          <a:blip r:embed="rId2"/>
          <a:stretch>
            <a:fillRect/>
          </a:stretch>
        </p:blipFill>
        <p:spPr>
          <a:xfrm>
            <a:off x="2063681" y="1785985"/>
            <a:ext cx="5028599" cy="3604276"/>
          </a:xfrm>
          <a:prstGeom prst="rect">
            <a:avLst/>
          </a:prstGeom>
        </p:spPr>
      </p:pic>
      <p:sp>
        <p:nvSpPr>
          <p:cNvPr id="8" name="3 Marcador de pie de página">
            <a:extLst>
              <a:ext uri="{FF2B5EF4-FFF2-40B4-BE49-F238E27FC236}">
                <a16:creationId xmlns:a16="http://schemas.microsoft.com/office/drawing/2014/main" xmlns=""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spTree>
    <p:extLst>
      <p:ext uri="{BB962C8B-B14F-4D97-AF65-F5344CB8AC3E}">
        <p14:creationId xmlns:p14="http://schemas.microsoft.com/office/powerpoint/2010/main" val="187697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a:extLst>
              <a:ext uri="{FF2B5EF4-FFF2-40B4-BE49-F238E27FC236}">
                <a16:creationId xmlns:a16="http://schemas.microsoft.com/office/drawing/2014/main" xmlns=""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pic>
        <p:nvPicPr>
          <p:cNvPr id="3" name="Imagen 2">
            <a:extLst>
              <a:ext uri="{FF2B5EF4-FFF2-40B4-BE49-F238E27FC236}">
                <a16:creationId xmlns:a16="http://schemas.microsoft.com/office/drawing/2014/main" xmlns="" id="{15BEF1EE-84AB-4820-BAAF-3DE27CFEBD5D}"/>
              </a:ext>
            </a:extLst>
          </p:cNvPr>
          <p:cNvPicPr>
            <a:picLocks noChangeAspect="1"/>
          </p:cNvPicPr>
          <p:nvPr/>
        </p:nvPicPr>
        <p:blipFill>
          <a:blip r:embed="rId2"/>
          <a:stretch>
            <a:fillRect/>
          </a:stretch>
        </p:blipFill>
        <p:spPr>
          <a:xfrm>
            <a:off x="1691680" y="2051183"/>
            <a:ext cx="5760640" cy="3338217"/>
          </a:xfrm>
          <a:prstGeom prst="rect">
            <a:avLst/>
          </a:prstGeom>
        </p:spPr>
      </p:pic>
    </p:spTree>
    <p:extLst>
      <p:ext uri="{BB962C8B-B14F-4D97-AF65-F5344CB8AC3E}">
        <p14:creationId xmlns:p14="http://schemas.microsoft.com/office/powerpoint/2010/main" val="300490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212" y="1955800"/>
            <a:ext cx="5841116" cy="351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34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8</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55799"/>
            <a:ext cx="5904656" cy="35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57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93305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9</a:t>
            </a:fld>
            <a:endParaRPr lang="es-CL"/>
          </a:p>
        </p:txBody>
      </p:sp>
      <p:sp>
        <p:nvSpPr>
          <p:cNvPr id="6"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t>
            </a:r>
            <a:r>
              <a:rPr lang="es-CL" sz="1600" b="1" dirty="0" smtClean="0">
                <a:solidFill>
                  <a:schemeClr val="tx1"/>
                </a:solidFill>
                <a:ea typeface="Verdana" pitchFamily="34" charset="0"/>
                <a:cs typeface="Verdana" pitchFamily="34" charset="0"/>
              </a:rPr>
              <a:t>FEBRERO </a:t>
            </a:r>
            <a:r>
              <a:rPr lang="es-CL" sz="1600" b="1" dirty="0">
                <a:solidFill>
                  <a:schemeClr val="tx1"/>
                </a:solidFill>
                <a:ea typeface="Verdana" pitchFamily="34" charset="0"/>
                <a:cs typeface="Verdana" pitchFamily="34" charset="0"/>
              </a:rPr>
              <a:t>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graphicFrame>
        <p:nvGraphicFramePr>
          <p:cNvPr id="2" name="1 Objeto"/>
          <p:cNvGraphicFramePr>
            <a:graphicFrameLocks noChangeAspect="1"/>
          </p:cNvGraphicFramePr>
          <p:nvPr>
            <p:extLst>
              <p:ext uri="{D42A27DB-BD31-4B8C-83A1-F6EECF244321}">
                <p14:modId xmlns:p14="http://schemas.microsoft.com/office/powerpoint/2010/main" val="2967134476"/>
              </p:ext>
            </p:extLst>
          </p:nvPr>
        </p:nvGraphicFramePr>
        <p:xfrm>
          <a:off x="386224" y="1700808"/>
          <a:ext cx="8229600" cy="2162175"/>
        </p:xfrm>
        <a:graphic>
          <a:graphicData uri="http://schemas.openxmlformats.org/presentationml/2006/ole">
            <mc:AlternateContent xmlns:mc="http://schemas.openxmlformats.org/markup-compatibility/2006">
              <mc:Choice xmlns:v="urn:schemas-microsoft-com:vml" Requires="v">
                <p:oleObj spid="_x0000_s8287" name="Hoja de cálculo" r:id="rId3" imgW="7524616" imgH="2162044" progId="Excel.Sheet.8">
                  <p:embed/>
                </p:oleObj>
              </mc:Choice>
              <mc:Fallback>
                <p:oleObj name="Hoja de cálculo" r:id="rId3" imgW="7524616" imgH="2162044" progId="Excel.Sheet.8">
                  <p:embed/>
                  <p:pic>
                    <p:nvPicPr>
                      <p:cNvPr id="0" name=""/>
                      <p:cNvPicPr/>
                      <p:nvPr/>
                    </p:nvPicPr>
                    <p:blipFill>
                      <a:blip r:embed="rId4"/>
                      <a:stretch>
                        <a:fillRect/>
                      </a:stretch>
                    </p:blipFill>
                    <p:spPr>
                      <a:xfrm>
                        <a:off x="386224" y="1700808"/>
                        <a:ext cx="8229600" cy="2162175"/>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2948</TotalTime>
  <Words>1300</Words>
  <Application>Microsoft Office PowerPoint</Application>
  <PresentationFormat>Presentación en pantalla (4:3)</PresentationFormat>
  <Paragraphs>101</Paragraphs>
  <Slides>20</Slides>
  <Notes>1</Notes>
  <HiddenSlides>0</HiddenSlides>
  <MMClips>0</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20</vt:i4>
      </vt:variant>
    </vt:vector>
  </HeadingPairs>
  <TitlesOfParts>
    <vt:vector size="24" baseType="lpstr">
      <vt:lpstr>1_Tema de Office</vt:lpstr>
      <vt:lpstr>Tema de Office</vt:lpstr>
      <vt:lpstr>Imagen de mapa de bits</vt:lpstr>
      <vt:lpstr>Hoja de cálculo de Microsoft Excel 97-2003</vt:lpstr>
      <vt:lpstr>EJECUCIÓN ACUMULADA DE GASTOS PRESUPUESTARIOS AL MES DE FEBRERO DE 2019 PARTIDA 10: MINISTERIO DE JUSTICIA</vt:lpstr>
      <vt:lpstr>EJECUCIÓN ACUMULADA DE GASTOS A FEBRERO DE 2019  PARTIDA 10 MINISTERIO DE JUSTICIA</vt:lpstr>
      <vt:lpstr>EJECUCIÓN ACUMULADA DE GASTOS A FEBRERO DE 2019  PARTIDA 10 MINISTERIO DE JUSTICIA</vt:lpstr>
      <vt:lpstr>EJECUCIÓN ACUMULADA DE GASTOS A FEBRERO DE 2019  PARTIDA 10 MINISTERIO DE JUSTICIA</vt:lpstr>
      <vt:lpstr>EJECUCIÓN ACUMULADA DE GASTOS A FEBRERO DE 2019  PARTIDA 10 MINISTERIO DE JUSTICIA</vt:lpstr>
      <vt:lpstr>EJECUCIÓN ACUMULADA DE GASTOS A FEBRERO DE 2019  PARTIDA 10 MINISTERIO DE JUSTICIA</vt:lpstr>
      <vt:lpstr>Presentación de PowerPoint</vt:lpstr>
      <vt:lpstr>Presentación de PowerPoint</vt:lpstr>
      <vt:lpstr>EJECUCIÓN ACUMULADA DE GASTOS A FEBRERO DE 2019  PARTIDA 10 MINISTERIO DE JUSTICIA</vt:lpstr>
      <vt:lpstr>EJECUCIÓN ACUMULADA DE GASTOS A FEBRERO DE 2019  PARTIDA 10 RESUMEN POR CAPÍTULOS</vt:lpstr>
      <vt:lpstr>EJECUCIÓN ACUMULADA DE GASTOS A FEBRERO DE 2019  PARTIDA 10. CAPÍTULO 01. PROGRAMA 01:  SECRETARÍA Y ADMINISTRACIÓN GENERAL</vt:lpstr>
      <vt:lpstr>EJECUCIÓN ACUMULADA DE GASTOS A FEBRERO DE 2019  PARTIDA 10. CAPÍTULO 01. PROGRAMA 02:  PROGRAMA DE CONCESIONES DEL MINISTERIO DE JUSTICIA</vt:lpstr>
      <vt:lpstr>EJECUCIÓN ACUMULADA DE GASTOS A FEBRERO DE 2019  PARTIDA 10. CAPÍTULO 02. PROGRAMA 01: SERVICIO REGISTRO CIVIL E IDENTIFICACIÓN</vt:lpstr>
      <vt:lpstr>EJECUCIÓN ACUMULADA DE GASTOS A FEBRERO DE 2019  PARTIDA 10. CAPÍTULO 03. PROGRAMA 01:  SERVICIO MÉDICO LEGAL</vt:lpstr>
      <vt:lpstr>EJECUCIÓN ACUMULADA DE GASTOS A FEBRERO DE 2019  PARTIDA 10. CAPÍTULO 04. PROGRAMA 01:  GENDARMERÍA DE CHILE</vt:lpstr>
      <vt:lpstr>EJECUCIÓN ACUMULADA DE GASTOS A FEBRERO DE 2019  PARTIDA 10. CAPÍTULO 04. PROGRAMA 02:  PROGRAMA DE REHABILITACIÓN Y REINSERCIÓN SOCIAL</vt:lpstr>
      <vt:lpstr>EJECUCIÓN ACUMULADA DE GASTOS A FEBRERO DE 2019  PARTIDA 10. CAPÍTULO 06. PROGRAMA 01:  SUBSECRETARÍA DE DERECHOS HUMANOS</vt:lpstr>
      <vt:lpstr>EJECUCIÓN ACUMULADA DE GASTOS A FEBRERO DE 2019  PARTIDA 10. CAPÍTULO 07. PROGRAMA 01:  SERVICIO NACIONAL DE MENORES</vt:lpstr>
      <vt:lpstr>EJECUCIÓN ACUMULADA DE GASTOS A FEBRERO DE 2019  PARTIDA 10. CAPÍTULO 07. PROGRAMA 02:  PROGRAMA DE ADMINISTRACIÓN DIRECTA Y PROYECTOS NACIONALES</vt:lpstr>
      <vt:lpstr>EJECUCIÓN ACUMULADA DE GASTOS A FEBRERO DE 2019  PARTIDA 10. CAPÍTULO 09. PROGRAMA 01:  DEFENSORÍA PENAL PÚBLICA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Presupuesto Santiago</cp:lastModifiedBy>
  <cp:revision>202</cp:revision>
  <cp:lastPrinted>2016-10-20T14:15:11Z</cp:lastPrinted>
  <dcterms:created xsi:type="dcterms:W3CDTF">2016-06-23T13:38:47Z</dcterms:created>
  <dcterms:modified xsi:type="dcterms:W3CDTF">2019-05-23T15:22:23Z</dcterms:modified>
</cp:coreProperties>
</file>