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6" r:id="rId4"/>
    <p:sldId id="307" r:id="rId5"/>
    <p:sldId id="308" r:id="rId6"/>
    <p:sldId id="300" r:id="rId7"/>
    <p:sldId id="303" r:id="rId8"/>
    <p:sldId id="264" r:id="rId9"/>
    <p:sldId id="263" r:id="rId10"/>
    <p:sldId id="265" r:id="rId11"/>
    <p:sldId id="267" r:id="rId12"/>
    <p:sldId id="268" r:id="rId13"/>
    <p:sldId id="269" r:id="rId14"/>
    <p:sldId id="301" r:id="rId15"/>
    <p:sldId id="271" r:id="rId16"/>
    <p:sldId id="304" r:id="rId17"/>
    <p:sldId id="273" r:id="rId18"/>
    <p:sldId id="274" r:id="rId19"/>
    <p:sldId id="275" r:id="rId20"/>
    <p:sldId id="276" r:id="rId21"/>
    <p:sldId id="278" r:id="rId22"/>
    <p:sldId id="272" r:id="rId23"/>
    <p:sldId id="280" r:id="rId24"/>
    <p:sldId id="281" r:id="rId25"/>
    <p:sldId id="282" r:id="rId26"/>
    <p:sldId id="302" r:id="rId2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% de Ejecución Mensual 2017 - 2018 - 2019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08'!$C$25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08'!$D$25:$O$25</c:f>
              <c:numCache>
                <c:formatCode>0.0%</c:formatCode>
                <c:ptCount val="12"/>
                <c:pt idx="0">
                  <c:v>8.5837327368126978E-2</c:v>
                </c:pt>
                <c:pt idx="1">
                  <c:v>6.934918174531976E-2</c:v>
                </c:pt>
                <c:pt idx="2">
                  <c:v>0.12061593539038651</c:v>
                </c:pt>
                <c:pt idx="3">
                  <c:v>9.2850176027721026E-2</c:v>
                </c:pt>
                <c:pt idx="4">
                  <c:v>7.3974451689623327E-2</c:v>
                </c:pt>
                <c:pt idx="5">
                  <c:v>0.10598030643189019</c:v>
                </c:pt>
                <c:pt idx="6">
                  <c:v>6.5594890008889323E-2</c:v>
                </c:pt>
                <c:pt idx="7">
                  <c:v>7.8444482591060682E-2</c:v>
                </c:pt>
                <c:pt idx="8">
                  <c:v>0.1508013469889633</c:v>
                </c:pt>
                <c:pt idx="9">
                  <c:v>6.6591774035356252E-2</c:v>
                </c:pt>
                <c:pt idx="10">
                  <c:v>7.3179975732762165E-2</c:v>
                </c:pt>
                <c:pt idx="11">
                  <c:v>0.14288965477625137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A-4CA4-BD4E-B685D47B9F03}"/>
            </c:ext>
          </c:extLst>
        </c:ser>
        <c:ser>
          <c:idx val="0"/>
          <c:order val="1"/>
          <c:tx>
            <c:strRef>
              <c:f>'Partida 08'!$C$26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08'!$D$26:$O$26</c:f>
              <c:numCache>
                <c:formatCode>0.0%</c:formatCode>
                <c:ptCount val="12"/>
                <c:pt idx="0">
                  <c:v>6.8091593819871288E-2</c:v>
                </c:pt>
                <c:pt idx="1">
                  <c:v>0.12679619493940744</c:v>
                </c:pt>
                <c:pt idx="2">
                  <c:v>9.2355898780884474E-2</c:v>
                </c:pt>
                <c:pt idx="3">
                  <c:v>9.2355898780884474E-2</c:v>
                </c:pt>
                <c:pt idx="4">
                  <c:v>7.6270004396686741E-2</c:v>
                </c:pt>
                <c:pt idx="5">
                  <c:v>0.11143873636474166</c:v>
                </c:pt>
                <c:pt idx="6">
                  <c:v>6.9084930602545558E-2</c:v>
                </c:pt>
                <c:pt idx="7">
                  <c:v>7.5959854860626883E-2</c:v>
                </c:pt>
                <c:pt idx="8">
                  <c:v>0.16162323659213462</c:v>
                </c:pt>
                <c:pt idx="9">
                  <c:v>6.6545532230088966E-2</c:v>
                </c:pt>
                <c:pt idx="10">
                  <c:v>7.8482239989722521E-2</c:v>
                </c:pt>
                <c:pt idx="11">
                  <c:v>0.11737678498250315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A-4CA4-BD4E-B685D47B9F03}"/>
            </c:ext>
          </c:extLst>
        </c:ser>
        <c:ser>
          <c:idx val="1"/>
          <c:order val="2"/>
          <c:tx>
            <c:strRef>
              <c:f>'Partida 08'!$C$27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08'!$D$24:$O$24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08'!$D$27:$E$27</c:f>
              <c:numCache>
                <c:formatCode>0.0%</c:formatCode>
                <c:ptCount val="2"/>
                <c:pt idx="0">
                  <c:v>8.9674000004293444E-2</c:v>
                </c:pt>
                <c:pt idx="1">
                  <c:v>6.646375975966394E-2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6A-4CA4-BD4E-B685D47B9F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% de Ejecución Acumulada 2017 - 2018 - 2019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08'!$C$20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08'!$D$20:$O$20</c:f>
              <c:numCache>
                <c:formatCode>0.0%</c:formatCode>
                <c:ptCount val="12"/>
                <c:pt idx="0">
                  <c:v>8.5837327368126978E-2</c:v>
                </c:pt>
                <c:pt idx="1">
                  <c:v>0.15518650911344672</c:v>
                </c:pt>
                <c:pt idx="2">
                  <c:v>0.27490654070473591</c:v>
                </c:pt>
                <c:pt idx="3">
                  <c:v>0.36745264597619132</c:v>
                </c:pt>
                <c:pt idx="4">
                  <c:v>0.44112267386896648</c:v>
                </c:pt>
                <c:pt idx="5">
                  <c:v>0.54475007483475069</c:v>
                </c:pt>
                <c:pt idx="6">
                  <c:v>0.60315795344195189</c:v>
                </c:pt>
                <c:pt idx="7">
                  <c:v>0.67884768618587821</c:v>
                </c:pt>
                <c:pt idx="8">
                  <c:v>0.82956134360265299</c:v>
                </c:pt>
                <c:pt idx="9">
                  <c:v>0.86680862539891712</c:v>
                </c:pt>
                <c:pt idx="10">
                  <c:v>0.93995848929758963</c:v>
                </c:pt>
                <c:pt idx="11">
                  <c:v>0.99318812554181179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5-4B65-A822-BB5D208C2C27}"/>
            </c:ext>
          </c:extLst>
        </c:ser>
        <c:ser>
          <c:idx val="0"/>
          <c:order val="1"/>
          <c:tx>
            <c:strRef>
              <c:f>'Partida 08'!$C$21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08'!$D$21:$O$21</c:f>
              <c:numCache>
                <c:formatCode>0.0%</c:formatCode>
                <c:ptCount val="12"/>
                <c:pt idx="0">
                  <c:v>9.8629658734726885E-2</c:v>
                </c:pt>
                <c:pt idx="1">
                  <c:v>0.16665332278677752</c:v>
                </c:pt>
                <c:pt idx="2">
                  <c:v>0.29292726819504095</c:v>
                </c:pt>
                <c:pt idx="3">
                  <c:v>0.38188084376504777</c:v>
                </c:pt>
                <c:pt idx="4">
                  <c:v>0.45585995087346359</c:v>
                </c:pt>
                <c:pt idx="5">
                  <c:v>0.56695835939474615</c:v>
                </c:pt>
                <c:pt idx="6">
                  <c:v>0.64586810511194626</c:v>
                </c:pt>
                <c:pt idx="7">
                  <c:v>0.72023902656509409</c:v>
                </c:pt>
                <c:pt idx="8">
                  <c:v>0.88138857442310792</c:v>
                </c:pt>
                <c:pt idx="9">
                  <c:v>0.91458038958082177</c:v>
                </c:pt>
                <c:pt idx="10">
                  <c:v>0.98990816447574825</c:v>
                </c:pt>
                <c:pt idx="11">
                  <c:v>0.99449017546050789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5-4B65-A822-BB5D208C2C27}"/>
            </c:ext>
          </c:extLst>
        </c:ser>
        <c:ser>
          <c:idx val="1"/>
          <c:order val="2"/>
          <c:tx>
            <c:strRef>
              <c:f>'Partida 08'!$C$22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dPt>
            <c:idx val="0"/>
            <c:marker>
              <c:symbol val="circl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2-9065-4B65-A822-BB5D208C2C27}"/>
              </c:ext>
            </c:extLst>
          </c:dPt>
          <c:dLbls>
            <c:dLbl>
              <c:idx val="0"/>
              <c:layout>
                <c:manualLayout>
                  <c:x val="-6.1253076581234564E-2"/>
                  <c:y val="5.044298370963132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65-4B65-A822-BB5D208C2C27}"/>
                </c:ext>
              </c:extLst>
            </c:dLbl>
            <c:dLbl>
              <c:idx val="1"/>
              <c:layout>
                <c:manualLayout>
                  <c:x val="-8.7347463070006445E-2"/>
                  <c:y val="-2.7874564459930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65-4B65-A822-BB5D208C2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08'!$D$19:$O$19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08'!$D$22:$E$22</c:f>
              <c:numCache>
                <c:formatCode>0.0%</c:formatCode>
                <c:ptCount val="2"/>
                <c:pt idx="0">
                  <c:v>8.9674000004293444E-2</c:v>
                </c:pt>
                <c:pt idx="1">
                  <c:v>0.15613775976395738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065-4B65-A822-BB5D208C2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73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44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C27693-E789-4FF7-A1BE-1CF6D8C43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06404"/>
              </p:ext>
            </p:extLst>
          </p:nvPr>
        </p:nvGraphicFramePr>
        <p:xfrm>
          <a:off x="488493" y="1800305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4121102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1567183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5558172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044984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838671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795542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099719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3831858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6960922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539077579"/>
                    </a:ext>
                  </a:extLst>
                </a:gridCol>
              </a:tblGrid>
              <a:tr h="56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64585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1560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758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400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203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3108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708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302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A69F8D-1A55-4DA6-B07D-CC2C1B001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168654"/>
              </p:ext>
            </p:extLst>
          </p:nvPr>
        </p:nvGraphicFramePr>
        <p:xfrm>
          <a:off x="628649" y="1768754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9097758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3724462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2511964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0251694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090241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827323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188773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1638192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0515267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915220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43119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97470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1853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9022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8121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7527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261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766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Servicion Agrícola y Ganadero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190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2714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472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31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125B165-9B67-4384-AD3A-989A5B810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550734"/>
              </p:ext>
            </p:extLst>
          </p:nvPr>
        </p:nvGraphicFramePr>
        <p:xfrm>
          <a:off x="571729" y="1747320"/>
          <a:ext cx="7886700" cy="3025656"/>
        </p:xfrm>
        <a:graphic>
          <a:graphicData uri="http://schemas.openxmlformats.org/drawingml/2006/table">
            <a:tbl>
              <a:tblPr/>
              <a:tblGrid>
                <a:gridCol w="262540">
                  <a:extLst>
                    <a:ext uri="{9D8B030D-6E8A-4147-A177-3AD203B41FA5}">
                      <a16:colId xmlns:a16="http://schemas.microsoft.com/office/drawing/2014/main" val="846652816"/>
                    </a:ext>
                  </a:extLst>
                </a:gridCol>
                <a:gridCol w="262540">
                  <a:extLst>
                    <a:ext uri="{9D8B030D-6E8A-4147-A177-3AD203B41FA5}">
                      <a16:colId xmlns:a16="http://schemas.microsoft.com/office/drawing/2014/main" val="2306158930"/>
                    </a:ext>
                  </a:extLst>
                </a:gridCol>
                <a:gridCol w="262540">
                  <a:extLst>
                    <a:ext uri="{9D8B030D-6E8A-4147-A177-3AD203B41FA5}">
                      <a16:colId xmlns:a16="http://schemas.microsoft.com/office/drawing/2014/main" val="3733184525"/>
                    </a:ext>
                  </a:extLst>
                </a:gridCol>
                <a:gridCol w="3013959">
                  <a:extLst>
                    <a:ext uri="{9D8B030D-6E8A-4147-A177-3AD203B41FA5}">
                      <a16:colId xmlns:a16="http://schemas.microsoft.com/office/drawing/2014/main" val="3774450773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434694452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3752700925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2229430917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2705473261"/>
                    </a:ext>
                  </a:extLst>
                </a:gridCol>
                <a:gridCol w="640597">
                  <a:extLst>
                    <a:ext uri="{9D8B030D-6E8A-4147-A177-3AD203B41FA5}">
                      <a16:colId xmlns:a16="http://schemas.microsoft.com/office/drawing/2014/main" val="838420719"/>
                    </a:ext>
                  </a:extLst>
                </a:gridCol>
                <a:gridCol w="630096">
                  <a:extLst>
                    <a:ext uri="{9D8B030D-6E8A-4147-A177-3AD203B41FA5}">
                      <a16:colId xmlns:a16="http://schemas.microsoft.com/office/drawing/2014/main" val="438955634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01131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802155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305.549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6441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7862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72838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48345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0981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371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680831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48601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2030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69545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Registro Civil e Identificación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71340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92395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3439"/>
                  </a:ext>
                </a:extLst>
              </a:tr>
              <a:tr h="13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19470"/>
                  </a:ext>
                </a:extLst>
              </a:tr>
              <a:tr h="13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16872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33374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267.863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921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6269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3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A6B1E3-AE0B-4712-A2CE-538E0372F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0489"/>
              </p:ext>
            </p:extLst>
          </p:nvPr>
        </p:nvGraphicFramePr>
        <p:xfrm>
          <a:off x="628649" y="1737639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0334193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5432181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7041439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48431065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563256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247862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193619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0694554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84278367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39117837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73723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182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8466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543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5647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073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79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320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736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193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741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075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4145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5963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25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60C34A4-823A-40C8-B3C3-4617C803A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54114"/>
              </p:ext>
            </p:extLst>
          </p:nvPr>
        </p:nvGraphicFramePr>
        <p:xfrm>
          <a:off x="628649" y="1737639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1921393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5296303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8588457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007284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648301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224249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514646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4238299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3659458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912693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70716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296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3.831.277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9527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12.764.071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12.764.071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4888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7509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852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4398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67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0352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776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Programas de los Servicios Públicos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336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1535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7092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3202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54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C8973A-F424-4F53-9712-D882EBAAE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90656"/>
              </p:ext>
            </p:extLst>
          </p:nvPr>
        </p:nvGraphicFramePr>
        <p:xfrm>
          <a:off x="494213" y="1710555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67009556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6212176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7531185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8786840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315897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7557414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766313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5422994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7735054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7470522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68179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82532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373.609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95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2.185.840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2.185.840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3951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610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5127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59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1D398C-05BF-4769-8F74-399AEAEEC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9619"/>
              </p:ext>
            </p:extLst>
          </p:nvPr>
        </p:nvGraphicFramePr>
        <p:xfrm>
          <a:off x="645740" y="1652092"/>
          <a:ext cx="7886701" cy="318167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72751292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111994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0917838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707791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811379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556431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508329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5393565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35354218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37128860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0241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1226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38.474.459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445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27.093.522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709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3.665.083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0689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455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666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460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1615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719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0531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020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90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8918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19774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1.344.063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84097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304106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5073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79682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511391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620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3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72C7EC-73BD-4CBA-A5CE-E586EA177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371253"/>
              </p:ext>
            </p:extLst>
          </p:nvPr>
        </p:nvGraphicFramePr>
        <p:xfrm>
          <a:off x="628648" y="1668267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29117191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8234325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658086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3360278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417294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468049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959745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7607808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1488482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47848605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7748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23454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11.141.583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2922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8.305.609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9854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682.678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3929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345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95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227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923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0756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0682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2.150.761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2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67CCB50-B8DF-4E22-9ACC-0281ACD5F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69036"/>
              </p:ext>
            </p:extLst>
          </p:nvPr>
        </p:nvGraphicFramePr>
        <p:xfrm>
          <a:off x="628649" y="1699123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3725515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0226913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3268110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142130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881617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013926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879676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3719500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38591573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22536679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0568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86497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8.139.829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2083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022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1.143.405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083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1853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9077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83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7612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9640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8188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411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8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DA84BE-13E5-44C6-8958-FEA0DE68F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9936"/>
              </p:ext>
            </p:extLst>
          </p:nvPr>
        </p:nvGraphicFramePr>
        <p:xfrm>
          <a:off x="459893" y="1702637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3522293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75972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4151007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257888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81320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239831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437183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2353021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16938343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2618875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67106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4945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1.140.535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4996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729.815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1266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183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117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6148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1690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0024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39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606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42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El proyecto de Ley de presupuestos contempló, en lo principal, dar continuidad de funcionamiento a los servicios del ministerio, así como financiar nuevos ciclos a plataformas de sistemas, déficit en algunas partidas que impactan en la atención de los usuarios, obligaciones legales asociadas a remuneraciones y leyes en régimen, así como financiar demandas extras producidas por la modernización del Complejo Fronterizo Los Libertadores y la ampliación del Aeropuerto Arturo Merino Benítez.  Respecto del programa de Modernización del Sector Público, el proyecto consideró 4 nuevas iniciativas (Registro Civil, COMPIN, DIBAM, Superintendencia de Salud) y en el marco del programa de Gobierno el proyecto buscó  reforzar el gasto en el Programa SICEX asociado a Certificación Electrónica – SAG.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febrero ascendió a </a:t>
            </a:r>
            <a:r>
              <a:rPr lang="es-CL" sz="1400" b="1" dirty="0">
                <a:latin typeface="+mn-lt"/>
              </a:rPr>
              <a:t>$34.026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6,6%</a:t>
            </a:r>
            <a:r>
              <a:rPr lang="es-CL" sz="1400" dirty="0">
                <a:latin typeface="+mn-lt"/>
              </a:rPr>
              <a:t> respecto al presupuesto vigente, dicha erogación es levemente inferior a la registrada a igual mes en los últimos dos años (6,8% en 2018 y 6,9% en 2017).  </a:t>
            </a:r>
            <a:r>
              <a:rPr lang="es-CL" sz="1400" dirty="0"/>
              <a:t>Con ello, la </a:t>
            </a:r>
            <a:r>
              <a:rPr lang="es-CL" sz="1400" b="1" dirty="0"/>
              <a:t>ejecución acumulada al segundo mes de 2019 ascendió al 15,6%</a:t>
            </a:r>
            <a:r>
              <a:rPr lang="es-CL" sz="1400" dirty="0"/>
              <a:t>, gasto inferior en 1,1 puntos porcentuales al registrado a igual periodo del ejercicio anterior (16,7%), aunque levemente mayor en 0,1 punto porcentual al registrado el año 2017.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no considera modificaciones pese a registrar gastos en el subtítulo 34 “servicio de la deuda” por sobre lo aprobado en la Ley de Presupuestos</a:t>
            </a:r>
            <a:r>
              <a:rPr lang="es-CL" sz="1400" b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27167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C1E980-788E-41E4-B381-A806FE2E2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17311"/>
              </p:ext>
            </p:extLst>
          </p:nvPr>
        </p:nvGraphicFramePr>
        <p:xfrm>
          <a:off x="628649" y="1717419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764621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1154698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2158757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8035561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590976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5249275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807598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8168891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43192194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68558510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32779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1139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3.012.151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766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2.103.475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7380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46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773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774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6060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07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0745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35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546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2736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854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953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0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AFAE6A-A4D2-4B9A-A66F-EC7FD43C2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59925"/>
              </p:ext>
            </p:extLst>
          </p:nvPr>
        </p:nvGraphicFramePr>
        <p:xfrm>
          <a:off x="628649" y="1699123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4113803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8868088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5872892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4003869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102107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831962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014101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0590600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10410877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65547073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16991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63128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2.410.056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9572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2962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1.691.257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9942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300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0059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8183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54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2510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09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456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11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B344A1F-32E4-42B8-8A85-0394714E5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89389"/>
              </p:ext>
            </p:extLst>
          </p:nvPr>
        </p:nvGraphicFramePr>
        <p:xfrm>
          <a:off x="628649" y="1712213"/>
          <a:ext cx="7886701" cy="172367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87992860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532420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8520674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120884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5860412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934615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0824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4365971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6720311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15344476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41781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6717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097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0098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5654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6869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121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6788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709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011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872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B15CC5B-DE98-4994-B89C-2F5DABF5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99153"/>
              </p:ext>
            </p:extLst>
          </p:nvPr>
        </p:nvGraphicFramePr>
        <p:xfrm>
          <a:off x="628649" y="1699123"/>
          <a:ext cx="7886701" cy="146397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7738131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4346919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9330332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234484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8927974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323068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385509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58987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2747549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882180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6635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2475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05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763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8394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511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857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314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464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D11BCD-DFDF-4E48-B023-5DD9F1C04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074856"/>
              </p:ext>
            </p:extLst>
          </p:nvPr>
        </p:nvGraphicFramePr>
        <p:xfrm>
          <a:off x="480493" y="1699123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823785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7061290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0763584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729642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077700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235186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09137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8172285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0739837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59408751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5844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84236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3.505.913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949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2.982.859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0568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676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0648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147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en Juicios Laborales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18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799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2117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09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110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488017-C31E-4CD2-AD5D-0A2C3CD6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89956"/>
              </p:ext>
            </p:extLst>
          </p:nvPr>
        </p:nvGraphicFramePr>
        <p:xfrm>
          <a:off x="628650" y="1699123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376871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4410150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353900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7998896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581330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883006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692510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2963796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66228386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71816720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54269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58465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064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2.496.445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9342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5387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161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8657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511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6812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354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701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17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865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4871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9098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116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los subtítulos, la mayor ejecución se registra en el </a:t>
            </a:r>
            <a:r>
              <a:rPr lang="es-CL" sz="1400" b="1" dirty="0"/>
              <a:t>subtítulo 34 “servicio de la deuda”</a:t>
            </a:r>
            <a:r>
              <a:rPr lang="es-CL" sz="1400" dirty="0"/>
              <a:t> </a:t>
            </a:r>
            <a:r>
              <a:rPr lang="es-CL" sz="1400" b="1" dirty="0"/>
              <a:t>con una ejecución de 427,1%, </a:t>
            </a:r>
            <a:r>
              <a:rPr lang="es-CL" sz="1400" dirty="0"/>
              <a:t>que corresponde básicamente a los gastos destinado al pago de las obligaciones devengadas al 31 de diciembre de 2018 (deuda flotante), sin que se registren a la fecha los respectivos Decretos modificatorios.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En cuanto a los Programas, el 76,1% del presupuesto vigente,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(37,1%), </a:t>
            </a:r>
            <a:r>
              <a:rPr lang="es-CL" sz="1400" b="1" dirty="0"/>
              <a:t>Servicio Nacional de Aduanas </a:t>
            </a:r>
            <a:r>
              <a:rPr lang="es-CL" sz="1400" dirty="0"/>
              <a:t>(13,7%), el </a:t>
            </a:r>
            <a:r>
              <a:rPr lang="es-CL" sz="1400" b="1" dirty="0"/>
              <a:t>Servicio de Tesorería </a:t>
            </a:r>
            <a:r>
              <a:rPr lang="es-CL" sz="1400" dirty="0"/>
              <a:t>(11,3%)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(14%), manteniendo su participación dentro del presupuesto global al igual que los ejercicios presupuestarios anteriores.  Instituciones que al segundo mes de 2019 alcanzaron niveles de ejecución de </a:t>
            </a:r>
            <a:r>
              <a:rPr lang="es-CL" sz="1400" b="1" dirty="0"/>
              <a:t>20,3%, 15,8%, 14% y 4,2% </a:t>
            </a:r>
            <a:r>
              <a:rPr lang="es-CL" sz="14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La </a:t>
            </a:r>
            <a:r>
              <a:rPr lang="es-CL" sz="1400" b="1" dirty="0"/>
              <a:t>Dirección de Presupuestos  </a:t>
            </a:r>
            <a:r>
              <a:rPr lang="es-CL" sz="1400" dirty="0"/>
              <a:t>presentó el mayor avance con un </a:t>
            </a:r>
            <a:r>
              <a:rPr lang="es-CL" sz="1400" b="1" dirty="0"/>
              <a:t>25,2%</a:t>
            </a:r>
            <a:r>
              <a:rPr lang="es-CL" sz="1400" dirty="0"/>
              <a:t>, seguida de la </a:t>
            </a:r>
            <a:r>
              <a:rPr lang="es-CL" sz="1400" b="1" dirty="0"/>
              <a:t>Superintendencia de Casinos de Juego </a:t>
            </a:r>
            <a:r>
              <a:rPr lang="es-CL" sz="1400" dirty="0"/>
              <a:t>que registró una erogación de </a:t>
            </a:r>
            <a:r>
              <a:rPr lang="es-CL" sz="1400" b="1" dirty="0"/>
              <a:t>24%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Finalmente, el </a:t>
            </a:r>
            <a:r>
              <a:rPr lang="es-CL" sz="1400" b="1" dirty="0"/>
              <a:t>Programa Exportación de Servicios </a:t>
            </a:r>
            <a:r>
              <a:rPr lang="es-CL" sz="1400" dirty="0"/>
              <a:t>es el que presentó la erogación menor con un</a:t>
            </a:r>
            <a:r>
              <a:rPr lang="es-CL" sz="1400" b="1" dirty="0"/>
              <a:t> 0,1%</a:t>
            </a:r>
            <a:r>
              <a:rPr lang="es-CL" sz="1400" dirty="0"/>
              <a:t>, debido al  nulo nivel de ejecución en las transferencias corrientes, las que representan el 90,4%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178205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E1EE951-F5DD-4305-B778-224BFFEFC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57218"/>
            <a:ext cx="3960438" cy="269186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F2815DF-169E-4B4E-8ADB-FC75A1572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1891" y="1457218"/>
            <a:ext cx="3960437" cy="269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6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659600" y="575013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105909"/>
              </p:ext>
            </p:extLst>
          </p:nvPr>
        </p:nvGraphicFramePr>
        <p:xfrm>
          <a:off x="611560" y="1509568"/>
          <a:ext cx="7848872" cy="404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10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14557"/>
              </p:ext>
            </p:extLst>
          </p:nvPr>
        </p:nvGraphicFramePr>
        <p:xfrm>
          <a:off x="611560" y="1738312"/>
          <a:ext cx="7488832" cy="377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F31F1B-B823-4268-9476-7E279154E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248737"/>
              </p:ext>
            </p:extLst>
          </p:nvPr>
        </p:nvGraphicFramePr>
        <p:xfrm>
          <a:off x="628649" y="1700807"/>
          <a:ext cx="7886701" cy="1917923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1758988249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3729031564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00478035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886015806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32581533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84070864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371309417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76366782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295464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79050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511.943.473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511.943.473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79.933.707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59458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358.732.413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358.732.413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54.369.099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49503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8.889.161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7462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47916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1.378.725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7773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27137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43875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1.452.170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67953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0843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2.799.900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11.959.337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740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46266EDD-5D2E-43FC-A9B1-8BCB64199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33022"/>
              </p:ext>
            </p:extLst>
          </p:nvPr>
        </p:nvGraphicFramePr>
        <p:xfrm>
          <a:off x="459896" y="1671707"/>
          <a:ext cx="7886698" cy="3396419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2838955945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585407699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406419587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14674721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55473100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06553985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7561571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20115363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921923059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803716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942982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33.902.825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33.902.825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509246"/>
                  </a:ext>
                </a:extLst>
              </a:tr>
              <a:tr h="19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922.573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05598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Administradora de los Tribunales Tributarios y Aduaneros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1.382.663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0518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876.389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05404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2559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28639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3.831.277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693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Gestión Financiera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373.609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609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38.474.459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85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11.141.583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39518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8.139.829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0912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1.140.535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2961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3.012.151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07562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2.410.056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6333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587.828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5667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961.758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39051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3.505.913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26646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2.860.599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6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04428F-A751-4513-BFB1-F360E1081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58417"/>
              </p:ext>
            </p:extLst>
          </p:nvPr>
        </p:nvGraphicFramePr>
        <p:xfrm>
          <a:off x="644682" y="1707139"/>
          <a:ext cx="7886700" cy="2233506"/>
        </p:xfrm>
        <a:graphic>
          <a:graphicData uri="http://schemas.openxmlformats.org/drawingml/2006/table">
            <a:tbl>
              <a:tblPr/>
              <a:tblGrid>
                <a:gridCol w="260373">
                  <a:extLst>
                    <a:ext uri="{9D8B030D-6E8A-4147-A177-3AD203B41FA5}">
                      <a16:colId xmlns:a16="http://schemas.microsoft.com/office/drawing/2014/main" val="1357394470"/>
                    </a:ext>
                  </a:extLst>
                </a:gridCol>
                <a:gridCol w="260373">
                  <a:extLst>
                    <a:ext uri="{9D8B030D-6E8A-4147-A177-3AD203B41FA5}">
                      <a16:colId xmlns:a16="http://schemas.microsoft.com/office/drawing/2014/main" val="2769158217"/>
                    </a:ext>
                  </a:extLst>
                </a:gridCol>
                <a:gridCol w="260373">
                  <a:extLst>
                    <a:ext uri="{9D8B030D-6E8A-4147-A177-3AD203B41FA5}">
                      <a16:colId xmlns:a16="http://schemas.microsoft.com/office/drawing/2014/main" val="3061014477"/>
                    </a:ext>
                  </a:extLst>
                </a:gridCol>
                <a:gridCol w="3054176">
                  <a:extLst>
                    <a:ext uri="{9D8B030D-6E8A-4147-A177-3AD203B41FA5}">
                      <a16:colId xmlns:a16="http://schemas.microsoft.com/office/drawing/2014/main" val="437415534"/>
                    </a:ext>
                  </a:extLst>
                </a:gridCol>
                <a:gridCol w="697800">
                  <a:extLst>
                    <a:ext uri="{9D8B030D-6E8A-4147-A177-3AD203B41FA5}">
                      <a16:colId xmlns:a16="http://schemas.microsoft.com/office/drawing/2014/main" val="3560481297"/>
                    </a:ext>
                  </a:extLst>
                </a:gridCol>
                <a:gridCol w="697800">
                  <a:extLst>
                    <a:ext uri="{9D8B030D-6E8A-4147-A177-3AD203B41FA5}">
                      <a16:colId xmlns:a16="http://schemas.microsoft.com/office/drawing/2014/main" val="987660304"/>
                    </a:ext>
                  </a:extLst>
                </a:gridCol>
                <a:gridCol w="697800">
                  <a:extLst>
                    <a:ext uri="{9D8B030D-6E8A-4147-A177-3AD203B41FA5}">
                      <a16:colId xmlns:a16="http://schemas.microsoft.com/office/drawing/2014/main" val="1377043635"/>
                    </a:ext>
                  </a:extLst>
                </a:gridCol>
                <a:gridCol w="697800">
                  <a:extLst>
                    <a:ext uri="{9D8B030D-6E8A-4147-A177-3AD203B41FA5}">
                      <a16:colId xmlns:a16="http://schemas.microsoft.com/office/drawing/2014/main" val="266846328"/>
                    </a:ext>
                  </a:extLst>
                </a:gridCol>
                <a:gridCol w="635310">
                  <a:extLst>
                    <a:ext uri="{9D8B030D-6E8A-4147-A177-3AD203B41FA5}">
                      <a16:colId xmlns:a16="http://schemas.microsoft.com/office/drawing/2014/main" val="2573132236"/>
                    </a:ext>
                  </a:extLst>
                </a:gridCol>
                <a:gridCol w="624895">
                  <a:extLst>
                    <a:ext uri="{9D8B030D-6E8A-4147-A177-3AD203B41FA5}">
                      <a16:colId xmlns:a16="http://schemas.microsoft.com/office/drawing/2014/main" val="2099210416"/>
                    </a:ext>
                  </a:extLst>
                </a:gridCol>
              </a:tblGrid>
              <a:tr h="12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2324"/>
                  </a:ext>
                </a:extLst>
              </a:tr>
              <a:tr h="382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895713"/>
                  </a:ext>
                </a:extLst>
              </a:tr>
              <a:tr h="164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922.573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14319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6.219.109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6.219.109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764.480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077360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97.280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9046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401540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27000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75473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7382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45833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26855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42279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1986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99480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48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4787</Words>
  <Application>Microsoft Office PowerPoint</Application>
  <PresentationFormat>Presentación en pantalla (4:3)</PresentationFormat>
  <Paragraphs>2598</Paragraphs>
  <Slides>25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08: MINISTERIO DE HACIENDA</vt:lpstr>
      <vt:lpstr>EJECUCIÓN ACUMULADA DE GASTOS A FEBRERO DE 2019  PARTIDA 08 MINISTERIO DE HACIENDA</vt:lpstr>
      <vt:lpstr>EJECUCIÓN ACUMULADA DE GASTOS A FEBRERO DE 2019  PARTIDA 08 MINISTERIO DE HACIENDA</vt:lpstr>
      <vt:lpstr>EJECUCIÓN ACUMULADA DE GASTOS A FEBRERO DE 2019  PARTIDA 08 MINISTERIO DE HACIENDA</vt:lpstr>
      <vt:lpstr>Presentación de PowerPoint</vt:lpstr>
      <vt:lpstr>Presentación de PowerPoint</vt:lpstr>
      <vt:lpstr>EJECUCIÓN ACUMULADA DE GASTOS A FEBRERO DE 2019  PARTIDA 08 MINISTERIO DE HACIENDA</vt:lpstr>
      <vt:lpstr>EJECUCIÓN ACUMULADA DE GASTOS A FEBRERO DE 2019  PARTIDA 08 RESUMEN POR CAPÍTULOS</vt:lpstr>
      <vt:lpstr>EJECUCIÓN ACUMULADA DE GASTOS A FEBRERO DE 2019  PARTIDA 08. CAPÍTULO 01. PROGRAMA 01: SECRETARÍA Y ADMINISTRACIÓN GENERAL</vt:lpstr>
      <vt:lpstr>EJECUCIÓN ACUMULADA DE GASTOS A FEBRERO DE 2019  PARTIDA 08. CAPÍTULO 01. PROGRAMA 06: UNIDAD ADMINISTRADORA DE LOS TRIBUNALES TRIBUTARIOS Y ADUANERO</vt:lpstr>
      <vt:lpstr>EJECUCIÓN ACUMULADA DE GASTOS A FEBRERO DE 2019  PARTIDA 08. CAPÍTULO 01. PROGRAMA 07: SISTEMA INTEGRADO DE COMERCIO EXTERIOR (SICEX)</vt:lpstr>
      <vt:lpstr>EJECUCIÓN ACUMULADA DE GASTOS A FEBRERO DE 2019  PARTIDA 08. CAPÍTULO 01. PROGRAMA 08: PROGRAMA DE MODERNIZACIÓN SECTOR PÚBLICO</vt:lpstr>
      <vt:lpstr>EJECUCIÓN ACUMULADA DE GASTOS A FEBRERO DE 2019  PARTIDA 08. CAPÍTULO 01. PROGRAMA 09: PROGRAMA EXPORTACIÓN DE SERVICIOS</vt:lpstr>
      <vt:lpstr>EJECUCIÓN ACUMULADA DE GASTOS A FEBRERO DE 2019  PARTIDA 08. CAPÍTULO 02. PROGRAMA 01: DIRECCIÓN DE PRESUPUESTOS</vt:lpstr>
      <vt:lpstr>EJECUCIÓN ACUMULADA DE GASTOS A FEBRERO DE 2019  PARTIDA 08. CAPÍTULO 02. PROGRAMA 02: SISTEMA DE GESTIÓN FINANCIERA DEL ESTADO</vt:lpstr>
      <vt:lpstr>EJECUCIÓN ACUMULADA DE GASTOS A FEBRERO DE 2019  PARTIDA 08. CAPÍTULO 03. PROGRAMA 01: SERVICIO DE IMPUESTOS INTERNOS</vt:lpstr>
      <vt:lpstr>EJECUCIÓN ACUMULADA DE GASTOS A FEBRERO DE 2019  PARTIDA 08. CAPÍTULO 04. PROGRAMA 01: SERVICIO NACIONAL DE ADUANAS</vt:lpstr>
      <vt:lpstr>EJECUCIÓN ACUMULADA DE GASTOS A FEBRERO DE 2019  PARTIDA 08. CAPÍTULO 05. PROGRAMA 01: SERVICIO DE TESORERÍAS</vt:lpstr>
      <vt:lpstr>EJECUCIÓN ACUMULADA DE GASTOS A FEBRERO DE 2019  PARTIDA 08. CAPÍTULO 07. PROGRAMA 01: DIRECCIÓN DE COMPRAS Y CONTRATACIÓN PÚBLICA</vt:lpstr>
      <vt:lpstr>EJECUCIÓN ACUMULADA DE GASTOS A FEBRERO DE 2019  PARTIDA 08. CAPÍTULO 11. PROGRAMA 01: SUPERINTENDENCIA DE BANCOS E INSTITUCIONES FINANCIERAS</vt:lpstr>
      <vt:lpstr>EJECUCIÓN ACUMULADA DE GASTOS A FEBRERO DE 2019  PARTIDA 08. CAPÍTULO 15. PROGRAMA 01: DIRECCIÓN NACIONAL DEL SERVICIO CIVIL</vt:lpstr>
      <vt:lpstr>EJECUCIÓN ACUMULADA DE GASTOS A FEBRERO DE 2019  PARTIDA 08. CAPÍTULO 16. PROGRAMA 01: UNIDAD DE ANÁLISIS FINANCIERO</vt:lpstr>
      <vt:lpstr>EJECUCIÓN ACUMULADA DE GASTOS A FEBRERO DE 2019  PARTIDA 08. CAPÍTULO 17. PROGRAMA 01: SUPERINTENDENCIA DE CASINOS DE JUEGO</vt:lpstr>
      <vt:lpstr>EJECUCIÓN ACUMULADA DE GASTOS A FEBRERO DE 2019  PARTIDA 08. CAPÍTULO 30. PROGRAMA 01: CONSEJO DE DEFENSA DEL ESTADO</vt:lpstr>
      <vt:lpstr>EJECUCIÓN ACUMULADA DE GASTOS A FEBRERO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337</cp:revision>
  <cp:lastPrinted>2018-09-06T17:37:29Z</cp:lastPrinted>
  <dcterms:created xsi:type="dcterms:W3CDTF">2016-06-23T13:38:47Z</dcterms:created>
  <dcterms:modified xsi:type="dcterms:W3CDTF">2019-07-18T18:40:38Z</dcterms:modified>
</cp:coreProperties>
</file>