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8"/>
  </p:notesMasterIdLst>
  <p:handoutMasterIdLst>
    <p:handoutMasterId r:id="rId29"/>
  </p:handoutMasterIdLst>
  <p:sldIdLst>
    <p:sldId id="256" r:id="rId3"/>
    <p:sldId id="306" r:id="rId4"/>
    <p:sldId id="307" r:id="rId5"/>
    <p:sldId id="308" r:id="rId6"/>
    <p:sldId id="300" r:id="rId7"/>
    <p:sldId id="303" r:id="rId8"/>
    <p:sldId id="264" r:id="rId9"/>
    <p:sldId id="263" r:id="rId10"/>
    <p:sldId id="265" r:id="rId11"/>
    <p:sldId id="267" r:id="rId12"/>
    <p:sldId id="268" r:id="rId13"/>
    <p:sldId id="269" r:id="rId14"/>
    <p:sldId id="301" r:id="rId15"/>
    <p:sldId id="271" r:id="rId16"/>
    <p:sldId id="304" r:id="rId17"/>
    <p:sldId id="273" r:id="rId18"/>
    <p:sldId id="274" r:id="rId19"/>
    <p:sldId id="275" r:id="rId20"/>
    <p:sldId id="276" r:id="rId21"/>
    <p:sldId id="278" r:id="rId22"/>
    <p:sldId id="272" r:id="rId23"/>
    <p:sldId id="280" r:id="rId24"/>
    <p:sldId id="281" r:id="rId25"/>
    <p:sldId id="282" r:id="rId26"/>
    <p:sldId id="302" r:id="rId27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% de Ejecución Mensual 2017 - 2018 - 2019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08'!$C$25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'Partida 08'!$D$25:$O$25</c:f>
              <c:numCache>
                <c:formatCode>0.0%</c:formatCode>
                <c:ptCount val="12"/>
                <c:pt idx="0">
                  <c:v>8.5837327368126978E-2</c:v>
                </c:pt>
                <c:pt idx="1">
                  <c:v>6.934918174531976E-2</c:v>
                </c:pt>
                <c:pt idx="2">
                  <c:v>0.12061593539038651</c:v>
                </c:pt>
                <c:pt idx="3">
                  <c:v>9.2850176027721026E-2</c:v>
                </c:pt>
                <c:pt idx="4">
                  <c:v>7.3974451689623327E-2</c:v>
                </c:pt>
                <c:pt idx="5">
                  <c:v>0.10598030643189019</c:v>
                </c:pt>
                <c:pt idx="6">
                  <c:v>6.5594890008889323E-2</c:v>
                </c:pt>
                <c:pt idx="7">
                  <c:v>7.8444482591060682E-2</c:v>
                </c:pt>
                <c:pt idx="8">
                  <c:v>0.1508013469889633</c:v>
                </c:pt>
                <c:pt idx="9">
                  <c:v>6.6591774035356252E-2</c:v>
                </c:pt>
                <c:pt idx="10">
                  <c:v>7.3179975732762165E-2</c:v>
                </c:pt>
                <c:pt idx="11">
                  <c:v>0.14288965477625137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6A-4CA4-BD4E-B685D47B9F03}"/>
            </c:ext>
          </c:extLst>
        </c:ser>
        <c:ser>
          <c:idx val="0"/>
          <c:order val="1"/>
          <c:tx>
            <c:strRef>
              <c:f>'Partida 08'!$C$26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08'!$D$24:$O$24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08'!$D$26:$O$26</c:f>
              <c:numCache>
                <c:formatCode>0.0%</c:formatCode>
                <c:ptCount val="12"/>
                <c:pt idx="0">
                  <c:v>6.8091593819871288E-2</c:v>
                </c:pt>
                <c:pt idx="1">
                  <c:v>0.12679619493940744</c:v>
                </c:pt>
                <c:pt idx="2">
                  <c:v>9.2355898780884474E-2</c:v>
                </c:pt>
                <c:pt idx="3">
                  <c:v>9.2355898780884474E-2</c:v>
                </c:pt>
                <c:pt idx="4">
                  <c:v>7.6270004396686741E-2</c:v>
                </c:pt>
                <c:pt idx="5">
                  <c:v>0.11143873636474166</c:v>
                </c:pt>
                <c:pt idx="6">
                  <c:v>6.9084930602545558E-2</c:v>
                </c:pt>
                <c:pt idx="7">
                  <c:v>7.5959854860626883E-2</c:v>
                </c:pt>
                <c:pt idx="8">
                  <c:v>0.16162323659213462</c:v>
                </c:pt>
                <c:pt idx="9">
                  <c:v>6.6545532230088966E-2</c:v>
                </c:pt>
                <c:pt idx="10">
                  <c:v>7.8482239989722521E-2</c:v>
                </c:pt>
                <c:pt idx="11">
                  <c:v>0.11737678498250315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36A-4CA4-BD4E-B685D47B9F03}"/>
            </c:ext>
          </c:extLst>
        </c:ser>
        <c:ser>
          <c:idx val="1"/>
          <c:order val="2"/>
          <c:tx>
            <c:strRef>
              <c:f>'Partida 08'!$C$27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08'!$D$24:$O$24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08'!$D$27:$E$27</c:f>
              <c:numCache>
                <c:formatCode>0.0%</c:formatCode>
                <c:ptCount val="2"/>
                <c:pt idx="0">
                  <c:v>8.9674000004293444E-2</c:v>
                </c:pt>
                <c:pt idx="1">
                  <c:v>6.646375975966394E-2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36A-4CA4-BD4E-B685D47B9F0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% de Ejecución Acumulada 2017 - 2018 - 2019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08'!$C$20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08'!$D$19:$O$19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08'!$D$20:$O$20</c:f>
              <c:numCache>
                <c:formatCode>0.0%</c:formatCode>
                <c:ptCount val="12"/>
                <c:pt idx="0">
                  <c:v>8.5837327368126978E-2</c:v>
                </c:pt>
                <c:pt idx="1">
                  <c:v>0.15518650911344672</c:v>
                </c:pt>
                <c:pt idx="2">
                  <c:v>0.27490654070473591</c:v>
                </c:pt>
                <c:pt idx="3">
                  <c:v>0.36745264597619132</c:v>
                </c:pt>
                <c:pt idx="4">
                  <c:v>0.44112267386896648</c:v>
                </c:pt>
                <c:pt idx="5">
                  <c:v>0.54475007483475069</c:v>
                </c:pt>
                <c:pt idx="6">
                  <c:v>0.60315795344195189</c:v>
                </c:pt>
                <c:pt idx="7">
                  <c:v>0.67884768618587821</c:v>
                </c:pt>
                <c:pt idx="8">
                  <c:v>0.82956134360265299</c:v>
                </c:pt>
                <c:pt idx="9">
                  <c:v>0.86680862539891712</c:v>
                </c:pt>
                <c:pt idx="10">
                  <c:v>0.93995848929758963</c:v>
                </c:pt>
                <c:pt idx="11">
                  <c:v>0.99318812554181179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065-4B65-A822-BB5D208C2C27}"/>
            </c:ext>
          </c:extLst>
        </c:ser>
        <c:ser>
          <c:idx val="0"/>
          <c:order val="1"/>
          <c:tx>
            <c:strRef>
              <c:f>'Partida 08'!$C$21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08'!$D$19:$O$19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08'!$D$21:$O$21</c:f>
              <c:numCache>
                <c:formatCode>0.0%</c:formatCode>
                <c:ptCount val="12"/>
                <c:pt idx="0">
                  <c:v>9.8629658734726885E-2</c:v>
                </c:pt>
                <c:pt idx="1">
                  <c:v>0.16665332278677752</c:v>
                </c:pt>
                <c:pt idx="2">
                  <c:v>0.29292726819504095</c:v>
                </c:pt>
                <c:pt idx="3">
                  <c:v>0.38188084376504777</c:v>
                </c:pt>
                <c:pt idx="4">
                  <c:v>0.45585995087346359</c:v>
                </c:pt>
                <c:pt idx="5">
                  <c:v>0.56695835939474615</c:v>
                </c:pt>
                <c:pt idx="6">
                  <c:v>0.64586810511194626</c:v>
                </c:pt>
                <c:pt idx="7">
                  <c:v>0.72023902656509409</c:v>
                </c:pt>
                <c:pt idx="8">
                  <c:v>0.88138857442310792</c:v>
                </c:pt>
                <c:pt idx="9">
                  <c:v>0.91458038958082177</c:v>
                </c:pt>
                <c:pt idx="10">
                  <c:v>0.98990816447574825</c:v>
                </c:pt>
                <c:pt idx="11">
                  <c:v>0.99449017546050789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065-4B65-A822-BB5D208C2C27}"/>
            </c:ext>
          </c:extLst>
        </c:ser>
        <c:ser>
          <c:idx val="1"/>
          <c:order val="2"/>
          <c:tx>
            <c:strRef>
              <c:f>'Partida 08'!$C$22</c:f>
              <c:strCache>
                <c:ptCount val="1"/>
                <c:pt idx="0">
                  <c:v>% Ejecución Ppto. Vigente 2019</c:v>
                </c:pt>
              </c:strCache>
            </c:strRef>
          </c:tx>
          <c:marker>
            <c:symbol val="none"/>
          </c:marker>
          <c:dPt>
            <c:idx val="0"/>
            <c:marker>
              <c:symbol val="circle"/>
              <c:size val="7"/>
            </c:marker>
            <c:bubble3D val="0"/>
            <c:extLst>
              <c:ext xmlns:c16="http://schemas.microsoft.com/office/drawing/2014/chart" uri="{C3380CC4-5D6E-409C-BE32-E72D297353CC}">
                <c16:uniqueId val="{00000002-9065-4B65-A822-BB5D208C2C27}"/>
              </c:ext>
            </c:extLst>
          </c:dPt>
          <c:dLbls>
            <c:dLbl>
              <c:idx val="0"/>
              <c:layout>
                <c:manualLayout>
                  <c:x val="-6.1253076581234564E-2"/>
                  <c:y val="5.044298370963132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065-4B65-A822-BB5D208C2C27}"/>
                </c:ext>
              </c:extLst>
            </c:dLbl>
            <c:dLbl>
              <c:idx val="1"/>
              <c:layout>
                <c:manualLayout>
                  <c:x val="-8.7347463070006445E-2"/>
                  <c:y val="-2.78745644599303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065-4B65-A822-BB5D208C2C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08'!$D$19:$O$19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08'!$D$22:$E$22</c:f>
              <c:numCache>
                <c:formatCode>0.0%</c:formatCode>
                <c:ptCount val="2"/>
                <c:pt idx="0">
                  <c:v>8.9674000004293444E-2</c:v>
                </c:pt>
                <c:pt idx="1">
                  <c:v>0.15613775976395738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065-4B65-A822-BB5D208C2C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18-07-2019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18-07-2019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2732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3527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18-07-2019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18-07-2019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18-07-2019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18-07-2019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18-07-2019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18-07-2019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18-07-2019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18-07-2019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18-07-2019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2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18-07-2019</a:t>
            </a:fld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55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B187A0EF-876F-4945-B76C-89C0FEE128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FEBRERO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HACIENDA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abril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44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06: UNIDAD ADMINISTRADORA DE LOS TRIBUNALES TRIBUTARIOS Y ADUANERO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AE1B629-D15B-4090-8AF0-9E550AF4FEF0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E43D64F-667C-4C3B-BB5F-800E04B1346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5C27693-E789-4FF7-A1BE-1CF6D8C43C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406404"/>
              </p:ext>
            </p:extLst>
          </p:nvPr>
        </p:nvGraphicFramePr>
        <p:xfrm>
          <a:off x="488493" y="1800305"/>
          <a:ext cx="7886701" cy="1334123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424121102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01567183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855581724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50449842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68386717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07955422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40997192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838318582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269609221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539077579"/>
                    </a:ext>
                  </a:extLst>
                </a:gridCol>
              </a:tblGrid>
              <a:tr h="566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645857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015607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9.411.312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9.411.312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1.382.663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6758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1.548.500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1.548.500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189.211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4000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153.324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8203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7.709.488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1.175.785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3108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7.709.488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1.175.785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7088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Tributarios y Aduaneros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7.709.488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1.175.785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302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07: SISTEMA INTEGRADO DE COMERCIO EXTERIOR (SICEX)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15E69C9-1321-4459-B05D-CB42E8432479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8391D0F3-1EAE-4F72-A168-90A7AD7987BB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7A69F8D-1A55-4DA6-B07D-CC2C1B001E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3168654"/>
              </p:ext>
            </p:extLst>
          </p:nvPr>
        </p:nvGraphicFramePr>
        <p:xfrm>
          <a:off x="628649" y="1768754"/>
          <a:ext cx="7886701" cy="185351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69097758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93724462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025119645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02516949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00902413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88273239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41887737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816381922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305152679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8915220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1431198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97470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4.357.153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4.357.153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876.389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1853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362.887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362.887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9022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1.907.726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1.907.726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88121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442.900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17527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442.900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5261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Pesca y Acuicultura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236.900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7667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Servicion Agrícola y Ganadero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1905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1.643.640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1.643.640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840.205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32714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1.611.086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1.611.086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812.292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604726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31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08: PROGRAMA DE MODERNIZACIÓN SECTOR PÚBLICO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39C46397-8DB0-4C48-9637-DE1EE539CE42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471B7863-B0D2-4DDD-A2C1-1FBD0EEDFA97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125B165-9B67-4384-AD3A-989A5B8106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3550734"/>
              </p:ext>
            </p:extLst>
          </p:nvPr>
        </p:nvGraphicFramePr>
        <p:xfrm>
          <a:off x="571729" y="1747320"/>
          <a:ext cx="7886700" cy="3025656"/>
        </p:xfrm>
        <a:graphic>
          <a:graphicData uri="http://schemas.openxmlformats.org/drawingml/2006/table">
            <a:tbl>
              <a:tblPr/>
              <a:tblGrid>
                <a:gridCol w="262540">
                  <a:extLst>
                    <a:ext uri="{9D8B030D-6E8A-4147-A177-3AD203B41FA5}">
                      <a16:colId xmlns:a16="http://schemas.microsoft.com/office/drawing/2014/main" val="846652816"/>
                    </a:ext>
                  </a:extLst>
                </a:gridCol>
                <a:gridCol w="262540">
                  <a:extLst>
                    <a:ext uri="{9D8B030D-6E8A-4147-A177-3AD203B41FA5}">
                      <a16:colId xmlns:a16="http://schemas.microsoft.com/office/drawing/2014/main" val="2306158930"/>
                    </a:ext>
                  </a:extLst>
                </a:gridCol>
                <a:gridCol w="262540">
                  <a:extLst>
                    <a:ext uri="{9D8B030D-6E8A-4147-A177-3AD203B41FA5}">
                      <a16:colId xmlns:a16="http://schemas.microsoft.com/office/drawing/2014/main" val="3733184525"/>
                    </a:ext>
                  </a:extLst>
                </a:gridCol>
                <a:gridCol w="3013959">
                  <a:extLst>
                    <a:ext uri="{9D8B030D-6E8A-4147-A177-3AD203B41FA5}">
                      <a16:colId xmlns:a16="http://schemas.microsoft.com/office/drawing/2014/main" val="3774450773"/>
                    </a:ext>
                  </a:extLst>
                </a:gridCol>
                <a:gridCol w="703607">
                  <a:extLst>
                    <a:ext uri="{9D8B030D-6E8A-4147-A177-3AD203B41FA5}">
                      <a16:colId xmlns:a16="http://schemas.microsoft.com/office/drawing/2014/main" val="434694452"/>
                    </a:ext>
                  </a:extLst>
                </a:gridCol>
                <a:gridCol w="703607">
                  <a:extLst>
                    <a:ext uri="{9D8B030D-6E8A-4147-A177-3AD203B41FA5}">
                      <a16:colId xmlns:a16="http://schemas.microsoft.com/office/drawing/2014/main" val="3752700925"/>
                    </a:ext>
                  </a:extLst>
                </a:gridCol>
                <a:gridCol w="703607">
                  <a:extLst>
                    <a:ext uri="{9D8B030D-6E8A-4147-A177-3AD203B41FA5}">
                      <a16:colId xmlns:a16="http://schemas.microsoft.com/office/drawing/2014/main" val="2229430917"/>
                    </a:ext>
                  </a:extLst>
                </a:gridCol>
                <a:gridCol w="703607">
                  <a:extLst>
                    <a:ext uri="{9D8B030D-6E8A-4147-A177-3AD203B41FA5}">
                      <a16:colId xmlns:a16="http://schemas.microsoft.com/office/drawing/2014/main" val="2705473261"/>
                    </a:ext>
                  </a:extLst>
                </a:gridCol>
                <a:gridCol w="640597">
                  <a:extLst>
                    <a:ext uri="{9D8B030D-6E8A-4147-A177-3AD203B41FA5}">
                      <a16:colId xmlns:a16="http://schemas.microsoft.com/office/drawing/2014/main" val="838420719"/>
                    </a:ext>
                  </a:extLst>
                </a:gridCol>
                <a:gridCol w="630096">
                  <a:extLst>
                    <a:ext uri="{9D8B030D-6E8A-4147-A177-3AD203B41FA5}">
                      <a16:colId xmlns:a16="http://schemas.microsoft.com/office/drawing/2014/main" val="438955634"/>
                    </a:ext>
                  </a:extLst>
                </a:gridCol>
              </a:tblGrid>
              <a:tr h="1260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101131"/>
                  </a:ext>
                </a:extLst>
              </a:tr>
              <a:tr h="3859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802155"/>
                  </a:ext>
                </a:extLst>
              </a:tr>
              <a:tr h="165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6.070.110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6.070.110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305.549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264411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370.068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370.068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37.686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078624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345.987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345.987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728386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4.760.100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4.760.100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483458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4.708.600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4.708.600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09815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Estadísticas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257.500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257.500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183712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Consumidor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257.500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257.500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680831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Compras y Contrataciones Públicas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978.970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978.970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486013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del Trabajo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577.830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577.830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1020306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Chile Atiende-Secretaría General de la Presidencia de la República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618.000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695454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Registro Civil e Identificación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824.000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824.000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713407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576.800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576.800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923950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309.000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3439"/>
                  </a:ext>
                </a:extLst>
              </a:tr>
              <a:tr h="133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309.000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019470"/>
                  </a:ext>
                </a:extLst>
              </a:tr>
              <a:tr h="133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168726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Técnica OCDE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333745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593.955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593.955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267.863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59218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540.404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540.404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220.290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362695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53.551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53.551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47.573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1388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09: PROGRAMA EXPORTACIÓN DE SERVICIOS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D5E3303-E20D-4B71-88A6-B042C8F309C9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A695038-0DE2-40E4-996B-A7E8BDB9FC5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6A6B1E3-AE0B-4712-A2CE-538E0372F0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80489"/>
              </p:ext>
            </p:extLst>
          </p:nvPr>
        </p:nvGraphicFramePr>
        <p:xfrm>
          <a:off x="628649" y="1737639"/>
          <a:ext cx="7886701" cy="2243066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60334193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05432181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770414395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48431065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05632569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22478628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31936197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906945540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842783674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391178377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737234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118267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4.680.020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4.680.020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78466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130.675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130.675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5430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99.011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5647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4.229.180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4.229.180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9073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4.229.180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4.229.180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7794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InvestChile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3201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ProChile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872.410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872.410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7365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1.262.780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1.262.780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0193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1.094.890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1.094.890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3741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0075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221.154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221.154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4145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177.877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177.877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75963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925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8681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02. PROGRAMA 01: DIRECCIÓN DE PRESUPUESTOS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8438548-A589-4D71-9EED-6189CA70F8F6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1AE5828A-8AE2-4AB3-9C13-12D684CB908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60C34A4-823A-40C8-B3C3-4617C803A2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554114"/>
              </p:ext>
            </p:extLst>
          </p:nvPr>
        </p:nvGraphicFramePr>
        <p:xfrm>
          <a:off x="628649" y="1737639"/>
          <a:ext cx="7886701" cy="2243066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11921393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52963031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385884578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0072840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46483018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82242497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95146463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442382993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36594583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9126937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7707163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71296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15.192.115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15.192.115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3.831.277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09527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12.764.071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12.764.071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1.865.229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4888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2.285.525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2.285.525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7509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68525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43983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967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0352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7761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Programas de los Servicios Públicos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83363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39.519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1.852.077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1535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38.995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7092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3202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1.852.077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0546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02. PROGRAMA 02: SISTEMA DE GESTIÓN FINANCIERA DEL ESTADO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8438548-A589-4D71-9EED-6189CA70F8F6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1AE5828A-8AE2-4AB3-9C13-12D684CB908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BC8973A-F424-4F53-9712-D882EBAAE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190656"/>
              </p:ext>
            </p:extLst>
          </p:nvPr>
        </p:nvGraphicFramePr>
        <p:xfrm>
          <a:off x="494213" y="1710555"/>
          <a:ext cx="7886701" cy="1204274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67009556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86212176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975311855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87868407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13158973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47557414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57663130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254229947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677350546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274705223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68179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825321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5.137.270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5.137.270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373.609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9953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2.185.840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2.185.840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346.253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3951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2.305.621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2.305.621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96100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645.809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645.809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5127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645.809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645.809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7598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039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03. PROGRAMA 01: SERVICIO DE IMPUESTOS INTERNOS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135E330-19F7-46C9-86B2-DF507B316C30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D9144C01-C30A-46B1-916F-CB24DE0E40A9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F1D398C-05BF-4769-8F74-399AEAEEC5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79619"/>
              </p:ext>
            </p:extLst>
          </p:nvPr>
        </p:nvGraphicFramePr>
        <p:xfrm>
          <a:off x="645740" y="1652092"/>
          <a:ext cx="7886701" cy="3181673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727512927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0111994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109178388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67077910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58113799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05564316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85083296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853935658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353542181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37128860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2802419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612267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189.900.684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189.900.684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38.474.459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1445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169.406.580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169.406.580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27.093.522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7093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16.617.470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16.617.470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3.665.083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0689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8455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5666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460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1615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la Organización para la Cooperación y el Desarrollo Económicos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77190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0531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9020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690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8918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819774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3.628.968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3.628.968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1.344.063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184097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583.623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583.623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304106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3.045.345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3.045.345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1.341.786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875073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201.306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201.306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079682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201.306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201.306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511391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5.047.012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6205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5.047.012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737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04. PROGRAMA 01: SERVICIO NACIONAL DE ADUANAS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58DEC1E-675C-4D0A-8965-38693FA4CA4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4651EE7-B0E8-4C8E-B0B9-8C90887A51E7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772C7EC-73BD-4CBA-A5CE-E586EA177F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371253"/>
              </p:ext>
            </p:extLst>
          </p:nvPr>
        </p:nvGraphicFramePr>
        <p:xfrm>
          <a:off x="628648" y="1668267"/>
          <a:ext cx="7886701" cy="185351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29117191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58234325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46580861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33602782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94172946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04680492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99597451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576078082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914884825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478486056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1977483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234543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70.376.283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70.376.283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11.141.583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62922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59.849.316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59.849.316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8.305.609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9854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8.711.460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8.711.460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682.678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39298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1.815.507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1.815.507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4345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142.758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142.758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4957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3227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115.875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115.875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9236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1.545.536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1.545.536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0756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2.150.761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0682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2.150.761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129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05. PROGRAMA 01: SERVICIO DE TESORERÍAS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07BE44A-86BF-4133-8415-B52EDE28BF9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89551D65-1049-4C1D-A98A-F3C73A33C893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67CCB50-B8DF-4E22-9ACC-0281ACD5FB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169036"/>
              </p:ext>
            </p:extLst>
          </p:nvPr>
        </p:nvGraphicFramePr>
        <p:xfrm>
          <a:off x="628649" y="1699123"/>
          <a:ext cx="7886701" cy="1983368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03725515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80226913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732681105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51421305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18816176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10139261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58796760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537195007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385915735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225366791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805681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86497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58.017.396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58.017.396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8.139.829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2083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42.584.032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42.584.032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5.860.202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7022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11.926.347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11.926.347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1.143.405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5083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489.768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1853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489.768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9077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3.507.017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3.507.017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83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163.273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163.273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7612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990.383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990.383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59640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2.353.361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2.353.361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8188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555.557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2411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555.557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08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07. PROGRAMA 01: DIRECCIÓN DE COMPRAS Y CONTRATACIÓN PÚBLICA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C670212C-126B-4DFB-B9D2-7F8F16DF3FE4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F15AE962-81AF-499D-8529-5F6E44A3C2CB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9DA84BE-13E5-44C6-8958-FEA0DE68F8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39936"/>
              </p:ext>
            </p:extLst>
          </p:nvPr>
        </p:nvGraphicFramePr>
        <p:xfrm>
          <a:off x="459893" y="1702637"/>
          <a:ext cx="7886701" cy="185351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413522293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759727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941510077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22578880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781320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32398317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24371830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823530213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169383434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4261887531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671069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649457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9.319.191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9.319.191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1.140.535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4996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4.610.977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4.610.977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729.815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12668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2.877.174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2.877.174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268.092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1835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1.528.849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1.528.849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139.540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117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1.528.849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1.528.849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139.540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6148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Compras Públicas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537.879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537.879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1690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Boletas de Garantía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0024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978.970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978.970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5396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302.191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302.191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6606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302.191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302.191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422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El proyecto de Ley de presupuestos contempló, en lo principal, dar continuidad de funcionamiento a los servicios del ministerio, así como financiar nuevos ciclos a plataformas de sistemas, déficit en algunas partidas que impactan en la atención de los usuarios, obligaciones legales asociadas a remuneraciones y leyes en régimen, así como financiar demandas extras producidas por la modernización del Complejo Fronterizo Los Libertadores y la ampliación del Aeropuerto Arturo Merino Benítez.  Respecto del programa de Modernización del Sector Público, el proyecto consideró 4 nuevas iniciativas (Registro Civil, COMPIN, DIBAM, Superintendencia de Salud) y en el marco del programa de Gobierno el proyecto buscó  reforzar el gasto en el Programa SICEX asociado a Certificación Electrónica – SAG.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La ejecución del Ministerio en febrero ascendió a </a:t>
            </a:r>
            <a:r>
              <a:rPr lang="es-CL" sz="1400" b="1" dirty="0">
                <a:latin typeface="+mn-lt"/>
              </a:rPr>
              <a:t>$34.026 millones</a:t>
            </a:r>
            <a:r>
              <a:rPr lang="es-CL" sz="1400" dirty="0">
                <a:latin typeface="+mn-lt"/>
              </a:rPr>
              <a:t>, equivalente a un gasto de </a:t>
            </a:r>
            <a:r>
              <a:rPr lang="es-CL" sz="1400" b="1" dirty="0">
                <a:latin typeface="+mn-lt"/>
              </a:rPr>
              <a:t>6,6%</a:t>
            </a:r>
            <a:r>
              <a:rPr lang="es-CL" sz="1400" dirty="0">
                <a:latin typeface="+mn-lt"/>
              </a:rPr>
              <a:t> respecto al presupuesto vigente, dicha erogación es levemente inferior a la registrada a igual mes en los últimos dos años (6,8% en 2018 y 6,9% en 2017).  </a:t>
            </a:r>
            <a:r>
              <a:rPr lang="es-CL" sz="1400" dirty="0"/>
              <a:t>Con ello, la </a:t>
            </a:r>
            <a:r>
              <a:rPr lang="es-CL" sz="1400" b="1" dirty="0"/>
              <a:t>ejecución acumulada al segundo mes de 2019 ascendió al 15,6%</a:t>
            </a:r>
            <a:r>
              <a:rPr lang="es-CL" sz="1400" dirty="0"/>
              <a:t>, gasto inferior en 1,1 puntos porcentuales al registrado a igual periodo del ejercicio anterior (16,7%), aunque levemente mayor en 0,1 punto porcentual al registrado el año 2017.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A nivel consolidado, el presupuesto vigente no considera modificaciones pese a registrar gastos en el subtítulo 34 “servicio de la deuda” por sobre lo aprobado en la Ley de Presupuestos</a:t>
            </a:r>
            <a:r>
              <a:rPr lang="es-CL" sz="1400" b="1" dirty="0"/>
              <a:t>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</p:spTree>
    <p:extLst>
      <p:ext uri="{BB962C8B-B14F-4D97-AF65-F5344CB8AC3E}">
        <p14:creationId xmlns:p14="http://schemas.microsoft.com/office/powerpoint/2010/main" val="2271676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75203" y="503454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11. PROGRAMA 01: SUPERINTENDENCIA DE BANCOS E INSTITUCIONES FINANCIERAS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E599D60-E59C-4D6B-8265-3D148008D96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A0D5CC08-CEE9-487D-B114-A488E6D3F424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EC1E980-788E-41E4-B381-A806FE2E24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717311"/>
              </p:ext>
            </p:extLst>
          </p:nvPr>
        </p:nvGraphicFramePr>
        <p:xfrm>
          <a:off x="628649" y="1717419"/>
          <a:ext cx="7886701" cy="2372915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67646216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81154698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521587574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80355616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55909766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75249275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88075989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281688911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431921948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685585103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0327799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511398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71.488.802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71.488.802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3.012.151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0766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14.051.287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14.051.287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2.103.475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7380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4.893.719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4.893.719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575.423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5746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773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7748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Estudios Bancarios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6060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31.955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7079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Supervisores Bancarios de las Américas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0745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Internacional de Educación Financiera  - OCDE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2355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52.508.117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52.508.117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5546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2736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Excedentes de Caja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52.508.045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52.508.045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62854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7953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206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15. PROGRAMA 01: DIRECCIÓN NACIONAL DEL SERVICIO CIVIL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74A1242-E646-4D8C-B02F-9856D7F1EE5B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D49894F1-6B63-4BEF-BBF9-A996AC8372B8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6AFAE6A-A4D2-4B9A-A66F-EC7FD43C2E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459925"/>
              </p:ext>
            </p:extLst>
          </p:nvPr>
        </p:nvGraphicFramePr>
        <p:xfrm>
          <a:off x="628649" y="1699123"/>
          <a:ext cx="7886701" cy="1983368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41138035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08868088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658728922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40038691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91021077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18319624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10141012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805906000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104108770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65547073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4169917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5631282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11.882.179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11.882.179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2.410.056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9572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5.290.652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5.290.652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718.088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2962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6.399.222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6.399.222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1.691.257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99424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68.598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4300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00594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8183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854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2510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123.707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123.707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2091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107.158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9456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711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16. PROGRAMA 01: UNIDAD DE ANÁLISIS FINANCIERO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47A3F32F-6957-4D84-B2A5-6F024F79943A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9FCD0311-64A0-469F-B52E-143ADA19682A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B344A1F-32E4-42B8-8A85-0394714E52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89389"/>
              </p:ext>
            </p:extLst>
          </p:nvPr>
        </p:nvGraphicFramePr>
        <p:xfrm>
          <a:off x="628649" y="1712213"/>
          <a:ext cx="7886701" cy="1723670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87992860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8532420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085206740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41208848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75860412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49346154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808249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743659716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667203111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415344476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41781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16717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3.726.084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3.726.084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587.828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0975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2.681.730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2.681.730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431.442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0098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847.230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847.230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156.386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5654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6869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1218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del Grupo Egmont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6788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191.255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191.255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7098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0119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141.218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141.218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872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17. PROGRAMA 01: SUPERINTENDENCIA DE CASINOS DE JUEGO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C84729A6-DBB6-4E0D-8B9D-4BC59C9223A8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F473E4DA-A5EF-4545-AFFE-2728384F2679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B15CC5B-DE98-4994-B89C-2F5DABF5EA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799153"/>
              </p:ext>
            </p:extLst>
          </p:nvPr>
        </p:nvGraphicFramePr>
        <p:xfrm>
          <a:off x="628649" y="1699123"/>
          <a:ext cx="7886701" cy="1463972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17738131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64346919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93303326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92344840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08927974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23230686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73855091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1589879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327475493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1882180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4966359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2475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4.013.681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4.013.681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961.758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4050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2.662.205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2.662.205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406.088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9763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1.230.099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1.230.099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81.797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8394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121.377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121.377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3511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121.377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121.377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2857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471.344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1314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471.344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464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30. PROGRAMA 01: CONSEJO DE DEFENSA DEL ESTADO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51070D2A-A0D0-4262-AE69-06E68431B9DF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394C1928-39F8-43FD-85C6-D283A8E2328D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8D11BCD-DFDF-4E48-B023-5DD9F1C04F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074856"/>
              </p:ext>
            </p:extLst>
          </p:nvPr>
        </p:nvGraphicFramePr>
        <p:xfrm>
          <a:off x="480493" y="1699123"/>
          <a:ext cx="7886701" cy="185351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38237859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37061290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207635841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57296428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20777002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22351860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8091378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581722853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407398375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594087515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58442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842363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21.506.304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21.506.304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3.505.913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949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18.569.118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18.569.118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2.982.859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0568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2.118.367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2.118.367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0676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269.233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269.233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0648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269.233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269.233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4147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en Juicios Laborales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269.233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269.233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8218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549.586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549.586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1799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549.586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549.586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62117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273.034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6092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273.034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1102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31. PROGRAMA 01: COMISIÓN PARA EL MERCADO FINANCIERO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5DCAFF2-849E-49D3-AB93-6FEB82D9448E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B93CEFE6-BCE0-4655-AA24-48E039DE5834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D488017-C31E-4CD2-AD5D-0A2C3CD679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689956"/>
              </p:ext>
            </p:extLst>
          </p:nvPr>
        </p:nvGraphicFramePr>
        <p:xfrm>
          <a:off x="628650" y="1699123"/>
          <a:ext cx="7886701" cy="2372915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3768715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94410150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935390015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79988962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75813301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48830065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26925102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129637967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662283863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718167204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2542691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584658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18.459.629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18.459.629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2.860.599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6064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15.445.366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15.445.366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2.496.445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9342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2.748.605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2.748.605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184.989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5387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8161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8657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Supervisores de Seguros de América Latina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3511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46.928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6812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Internacional de Comisiones de Valores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1354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Supervisores de Seguros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7701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39.490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7173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39.490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6865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177.925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177.925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173.810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4871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121.493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121.493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9098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56.432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116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/>
              <a:t>Respecto a los subtítulos, la mayor ejecución se registra en el </a:t>
            </a:r>
            <a:r>
              <a:rPr lang="es-CL" sz="1400" b="1" dirty="0"/>
              <a:t>subtítulo 34 “servicio de la deuda”</a:t>
            </a:r>
            <a:r>
              <a:rPr lang="es-CL" sz="1400" dirty="0"/>
              <a:t> </a:t>
            </a:r>
            <a:r>
              <a:rPr lang="es-CL" sz="1400" b="1" dirty="0"/>
              <a:t>con una ejecución de 427,1%, </a:t>
            </a:r>
            <a:r>
              <a:rPr lang="es-CL" sz="1400" dirty="0"/>
              <a:t>que corresponde básicamente a los gastos destinado al pago de las obligaciones devengadas al 31 de diciembre de 2018 (deuda flotante), sin que se registren a la fecha los respectivos Decretos modificatorios.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/>
              <a:t>En cuanto a los Programas, el 76,1% del presupuesto vigente, se concentra en el </a:t>
            </a:r>
            <a:r>
              <a:rPr lang="es-CL" sz="1400" b="1" dirty="0"/>
              <a:t>Servicio de Impuestos Internos</a:t>
            </a:r>
            <a:r>
              <a:rPr lang="es-CL" sz="1400" dirty="0"/>
              <a:t> (37,1%), </a:t>
            </a:r>
            <a:r>
              <a:rPr lang="es-CL" sz="1400" b="1" dirty="0"/>
              <a:t>Servicio Nacional de Aduanas </a:t>
            </a:r>
            <a:r>
              <a:rPr lang="es-CL" sz="1400" dirty="0"/>
              <a:t>(13,7%), el </a:t>
            </a:r>
            <a:r>
              <a:rPr lang="es-CL" sz="1400" b="1" dirty="0"/>
              <a:t>Servicio de Tesorería </a:t>
            </a:r>
            <a:r>
              <a:rPr lang="es-CL" sz="1400" dirty="0"/>
              <a:t>(11,3%) y la </a:t>
            </a:r>
            <a:r>
              <a:rPr lang="es-CL" sz="1400" b="1" dirty="0"/>
              <a:t>Superintendencia de Bancos e Instituciones Financiera </a:t>
            </a:r>
            <a:r>
              <a:rPr lang="es-CL" sz="1400" dirty="0"/>
              <a:t>(14%), manteniendo su participación dentro del presupuesto global al igual que los ejercicios presupuestarios anteriores.  Instituciones que al segundo mes de 2019 alcanzaron niveles de ejecución de </a:t>
            </a:r>
            <a:r>
              <a:rPr lang="es-CL" sz="1400" b="1" dirty="0"/>
              <a:t>20,3%, 15,8%, 14% y 4,2% </a:t>
            </a:r>
            <a:r>
              <a:rPr lang="es-CL" sz="1400" dirty="0"/>
              <a:t>respectivamente,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/>
              <a:t>La </a:t>
            </a:r>
            <a:r>
              <a:rPr lang="es-CL" sz="1400" b="1" dirty="0"/>
              <a:t>Dirección de Presupuestos  </a:t>
            </a:r>
            <a:r>
              <a:rPr lang="es-CL" sz="1400" dirty="0"/>
              <a:t>presentó el mayor avance con un </a:t>
            </a:r>
            <a:r>
              <a:rPr lang="es-CL" sz="1400" b="1" dirty="0"/>
              <a:t>25,2%</a:t>
            </a:r>
            <a:r>
              <a:rPr lang="es-CL" sz="1400" dirty="0"/>
              <a:t>, seguida de la </a:t>
            </a:r>
            <a:r>
              <a:rPr lang="es-CL" sz="1400" b="1" dirty="0"/>
              <a:t>Superintendencia de Casinos de Juego </a:t>
            </a:r>
            <a:r>
              <a:rPr lang="es-CL" sz="1400" dirty="0"/>
              <a:t>que registró una erogación de </a:t>
            </a:r>
            <a:r>
              <a:rPr lang="es-CL" sz="1400" b="1" dirty="0"/>
              <a:t>24%</a:t>
            </a:r>
            <a:r>
              <a:rPr lang="es-CL" sz="1400" dirty="0"/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/>
              <a:t>Finalmente, el </a:t>
            </a:r>
            <a:r>
              <a:rPr lang="es-CL" sz="1400" b="1" dirty="0"/>
              <a:t>Programa Exportación de Servicios </a:t>
            </a:r>
            <a:r>
              <a:rPr lang="es-CL" sz="1400" dirty="0"/>
              <a:t>es el que presentó la erogación menor con un</a:t>
            </a:r>
            <a:r>
              <a:rPr lang="es-CL" sz="1400" b="1" dirty="0"/>
              <a:t> 0,1%</a:t>
            </a:r>
            <a:r>
              <a:rPr lang="es-CL" sz="1400" dirty="0"/>
              <a:t>, debido al  nulo nivel de ejecución en las transferencias corrientes, las que representan el 90,4% de los recursos contemplado en el programa.</a:t>
            </a:r>
            <a:endParaRPr lang="es-CL" sz="14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</p:spTree>
    <p:extLst>
      <p:ext uri="{BB962C8B-B14F-4D97-AF65-F5344CB8AC3E}">
        <p14:creationId xmlns:p14="http://schemas.microsoft.com/office/powerpoint/2010/main" val="1782058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E1EE951-F5DD-4305-B778-224BFFEFC7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457218"/>
            <a:ext cx="3960438" cy="2691861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2F2815DF-169E-4B4E-8ADB-FC75A15722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1891" y="1457218"/>
            <a:ext cx="3960437" cy="2691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360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FEBRERO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FF782F4F-C030-4837-A465-6DF0EEEC8AF1}"/>
              </a:ext>
            </a:extLst>
          </p:cNvPr>
          <p:cNvSpPr txBox="1">
            <a:spLocks/>
          </p:cNvSpPr>
          <p:nvPr/>
        </p:nvSpPr>
        <p:spPr>
          <a:xfrm>
            <a:off x="659600" y="575013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1105909"/>
              </p:ext>
            </p:extLst>
          </p:nvPr>
        </p:nvGraphicFramePr>
        <p:xfrm>
          <a:off x="611560" y="1509568"/>
          <a:ext cx="7848872" cy="4046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FEBRERO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FF782F4F-C030-4837-A465-6DF0EEEC8AF1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10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614557"/>
              </p:ext>
            </p:extLst>
          </p:nvPr>
        </p:nvGraphicFramePr>
        <p:xfrm>
          <a:off x="611560" y="1738312"/>
          <a:ext cx="7488832" cy="3778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7077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72D6C307-A790-4E6C-AB67-3B139981C49F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FF31F1B-B823-4268-9476-7E279154E7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248737"/>
              </p:ext>
            </p:extLst>
          </p:nvPr>
        </p:nvGraphicFramePr>
        <p:xfrm>
          <a:off x="628649" y="1700807"/>
          <a:ext cx="7886701" cy="1917923"/>
        </p:xfrm>
        <a:graphic>
          <a:graphicData uri="http://schemas.openxmlformats.org/drawingml/2006/table">
            <a:tbl>
              <a:tblPr/>
              <a:tblGrid>
                <a:gridCol w="282880">
                  <a:extLst>
                    <a:ext uri="{9D8B030D-6E8A-4147-A177-3AD203B41FA5}">
                      <a16:colId xmlns:a16="http://schemas.microsoft.com/office/drawing/2014/main" val="1758988249"/>
                    </a:ext>
                  </a:extLst>
                </a:gridCol>
                <a:gridCol w="3190889">
                  <a:extLst>
                    <a:ext uri="{9D8B030D-6E8A-4147-A177-3AD203B41FA5}">
                      <a16:colId xmlns:a16="http://schemas.microsoft.com/office/drawing/2014/main" val="3729031564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1004780353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2886015806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2325815333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84070864"/>
                    </a:ext>
                  </a:extLst>
                </a:gridCol>
                <a:gridCol w="690228">
                  <a:extLst>
                    <a:ext uri="{9D8B030D-6E8A-4147-A177-3AD203B41FA5}">
                      <a16:colId xmlns:a16="http://schemas.microsoft.com/office/drawing/2014/main" val="3713094170"/>
                    </a:ext>
                  </a:extLst>
                </a:gridCol>
                <a:gridCol w="690228">
                  <a:extLst>
                    <a:ext uri="{9D8B030D-6E8A-4147-A177-3AD203B41FA5}">
                      <a16:colId xmlns:a16="http://schemas.microsoft.com/office/drawing/2014/main" val="276366782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295464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790508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511.943.473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511.943.473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79.933.707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594584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358.732.413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358.732.413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54.369.099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649503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67.860.540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67.860.540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8.889.161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874627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1.881.457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47916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18.874.855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18.874.855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1.378.725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7773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52.508.127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52.508.127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271378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438752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10.966.332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10.966.332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1.452.170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679539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201.306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201.306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8608439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2.799.900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2.799.900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11.959.337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740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RESUMEN POR CAPÍTULOS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DD0397D6-1638-44E5-BB49-A6BA55D446B3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68C32BD0-8B15-4EF2-9257-B18B6F38549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46266EDD-5D2E-43FC-A9B1-8BCB641994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633022"/>
              </p:ext>
            </p:extLst>
          </p:nvPr>
        </p:nvGraphicFramePr>
        <p:xfrm>
          <a:off x="459896" y="1671707"/>
          <a:ext cx="7886698" cy="3396419"/>
        </p:xfrm>
        <a:graphic>
          <a:graphicData uri="http://schemas.openxmlformats.org/drawingml/2006/table">
            <a:tbl>
              <a:tblPr/>
              <a:tblGrid>
                <a:gridCol w="273464">
                  <a:extLst>
                    <a:ext uri="{9D8B030D-6E8A-4147-A177-3AD203B41FA5}">
                      <a16:colId xmlns:a16="http://schemas.microsoft.com/office/drawing/2014/main" val="2838955945"/>
                    </a:ext>
                  </a:extLst>
                </a:gridCol>
                <a:gridCol w="273464">
                  <a:extLst>
                    <a:ext uri="{9D8B030D-6E8A-4147-A177-3AD203B41FA5}">
                      <a16:colId xmlns:a16="http://schemas.microsoft.com/office/drawing/2014/main" val="1585407699"/>
                    </a:ext>
                  </a:extLst>
                </a:gridCol>
                <a:gridCol w="3084673">
                  <a:extLst>
                    <a:ext uri="{9D8B030D-6E8A-4147-A177-3AD203B41FA5}">
                      <a16:colId xmlns:a16="http://schemas.microsoft.com/office/drawing/2014/main" val="4064195871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1146747212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1554731003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3065539857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375615714"/>
                    </a:ext>
                  </a:extLst>
                </a:gridCol>
                <a:gridCol w="667252">
                  <a:extLst>
                    <a:ext uri="{9D8B030D-6E8A-4147-A177-3AD203B41FA5}">
                      <a16:colId xmlns:a16="http://schemas.microsoft.com/office/drawing/2014/main" val="320115363"/>
                    </a:ext>
                  </a:extLst>
                </a:gridCol>
                <a:gridCol w="656313">
                  <a:extLst>
                    <a:ext uri="{9D8B030D-6E8A-4147-A177-3AD203B41FA5}">
                      <a16:colId xmlns:a16="http://schemas.microsoft.com/office/drawing/2014/main" val="3921923059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803716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942982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33.902.825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33.902.825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3.494.110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509246"/>
                  </a:ext>
                </a:extLst>
              </a:tr>
              <a:tr h="19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9.384.230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9.384.230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922.573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055986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Administradora de los Tribunales Tributarios y Aduaneros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9.411.312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9.411.312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1.382.663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505182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Comercio Exterior (SICEX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4.357.153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4.357.153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876.389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054046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6.070.110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6.070.110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305.549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825596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4.680.020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4.680.020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6.936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0286397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Presupuestos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15.192.115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15.192.115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3.831.277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16934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Gestión Financiera del Estado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5.137.270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5.137.270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373.609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96097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Impuestos Internos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189.900.684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189.900.684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38.474.459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8549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Aduanas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70.376.283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70.376.283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11.141.583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395181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Tesorerías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58.017.396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58.017.396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8.139.829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609121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Compras y Contratación Pública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9.319.191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9.319.191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1.140.535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029615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Bancos e Instituciones Financieras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71.488.802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71.488.802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3.012.151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075629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del Servicio Civil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11.882.179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11.882.179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2.410.056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763336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Análisis Financiero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3.726.084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3.726.084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587.828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356673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Casinos de Juego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4.013.681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4.013.681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961.758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390512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Defensa del Estado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21.506.304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21.506.304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3.505.913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266469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18.459.629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18.459.629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2.860.599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5619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01: SECRETARÍA Y ADMINISTRACIÓN GENERAL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11DC5D53-1C9D-4BF9-87DC-D543F32F5576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949D303E-6BFB-4F82-92BB-5268593EEE12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F04428F-A751-4513-BFB1-F360E10811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458417"/>
              </p:ext>
            </p:extLst>
          </p:nvPr>
        </p:nvGraphicFramePr>
        <p:xfrm>
          <a:off x="644682" y="1707139"/>
          <a:ext cx="7886700" cy="2233506"/>
        </p:xfrm>
        <a:graphic>
          <a:graphicData uri="http://schemas.openxmlformats.org/drawingml/2006/table">
            <a:tbl>
              <a:tblPr/>
              <a:tblGrid>
                <a:gridCol w="260373">
                  <a:extLst>
                    <a:ext uri="{9D8B030D-6E8A-4147-A177-3AD203B41FA5}">
                      <a16:colId xmlns:a16="http://schemas.microsoft.com/office/drawing/2014/main" val="1357394470"/>
                    </a:ext>
                  </a:extLst>
                </a:gridCol>
                <a:gridCol w="260373">
                  <a:extLst>
                    <a:ext uri="{9D8B030D-6E8A-4147-A177-3AD203B41FA5}">
                      <a16:colId xmlns:a16="http://schemas.microsoft.com/office/drawing/2014/main" val="2769158217"/>
                    </a:ext>
                  </a:extLst>
                </a:gridCol>
                <a:gridCol w="260373">
                  <a:extLst>
                    <a:ext uri="{9D8B030D-6E8A-4147-A177-3AD203B41FA5}">
                      <a16:colId xmlns:a16="http://schemas.microsoft.com/office/drawing/2014/main" val="3061014477"/>
                    </a:ext>
                  </a:extLst>
                </a:gridCol>
                <a:gridCol w="3054176">
                  <a:extLst>
                    <a:ext uri="{9D8B030D-6E8A-4147-A177-3AD203B41FA5}">
                      <a16:colId xmlns:a16="http://schemas.microsoft.com/office/drawing/2014/main" val="437415534"/>
                    </a:ext>
                  </a:extLst>
                </a:gridCol>
                <a:gridCol w="697800">
                  <a:extLst>
                    <a:ext uri="{9D8B030D-6E8A-4147-A177-3AD203B41FA5}">
                      <a16:colId xmlns:a16="http://schemas.microsoft.com/office/drawing/2014/main" val="3560481297"/>
                    </a:ext>
                  </a:extLst>
                </a:gridCol>
                <a:gridCol w="697800">
                  <a:extLst>
                    <a:ext uri="{9D8B030D-6E8A-4147-A177-3AD203B41FA5}">
                      <a16:colId xmlns:a16="http://schemas.microsoft.com/office/drawing/2014/main" val="987660304"/>
                    </a:ext>
                  </a:extLst>
                </a:gridCol>
                <a:gridCol w="697800">
                  <a:extLst>
                    <a:ext uri="{9D8B030D-6E8A-4147-A177-3AD203B41FA5}">
                      <a16:colId xmlns:a16="http://schemas.microsoft.com/office/drawing/2014/main" val="1377043635"/>
                    </a:ext>
                  </a:extLst>
                </a:gridCol>
                <a:gridCol w="697800">
                  <a:extLst>
                    <a:ext uri="{9D8B030D-6E8A-4147-A177-3AD203B41FA5}">
                      <a16:colId xmlns:a16="http://schemas.microsoft.com/office/drawing/2014/main" val="266846328"/>
                    </a:ext>
                  </a:extLst>
                </a:gridCol>
                <a:gridCol w="635310">
                  <a:extLst>
                    <a:ext uri="{9D8B030D-6E8A-4147-A177-3AD203B41FA5}">
                      <a16:colId xmlns:a16="http://schemas.microsoft.com/office/drawing/2014/main" val="2573132236"/>
                    </a:ext>
                  </a:extLst>
                </a:gridCol>
                <a:gridCol w="624895">
                  <a:extLst>
                    <a:ext uri="{9D8B030D-6E8A-4147-A177-3AD203B41FA5}">
                      <a16:colId xmlns:a16="http://schemas.microsoft.com/office/drawing/2014/main" val="2099210416"/>
                    </a:ext>
                  </a:extLst>
                </a:gridCol>
              </a:tblGrid>
              <a:tr h="125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32324"/>
                  </a:ext>
                </a:extLst>
              </a:tr>
              <a:tr h="3828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895713"/>
                  </a:ext>
                </a:extLst>
              </a:tr>
              <a:tr h="1640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9.384.230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9.384.230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922.573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143198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6.219.109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6.219.109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764.480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0077360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2.393.653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2.393.653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97.280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0390466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674.934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674.934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57.821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401540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25.750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827000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Superior de la Hípica Nacional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25.750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754739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534.950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534.950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573822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- RREE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534.950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534.950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458335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36.984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36.984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32.071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268552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de Acción Financiera de Sudamérica contra el Lavado de Activos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36.984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36.984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32.071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422794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96.534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96.534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719861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34.948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34.948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994801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61.586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61.586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7488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3977</TotalTime>
  <Words>4787</Words>
  <Application>Microsoft Office PowerPoint</Application>
  <PresentationFormat>Presentación en pantalla (4:3)</PresentationFormat>
  <Paragraphs>2598</Paragraphs>
  <Slides>25</Slides>
  <Notes>3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2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FEBRERO DE 2019 PARTIDA 08: MINISTERIO DE HACIENDA</vt:lpstr>
      <vt:lpstr>EJECUCIÓN ACUMULADA DE GASTOS A FEBRERO DE 2019  PARTIDA 08 MINISTERIO DE HACIENDA</vt:lpstr>
      <vt:lpstr>EJECUCIÓN ACUMULADA DE GASTOS A FEBRERO DE 2019  PARTIDA 08 MINISTERIO DE HACIENDA</vt:lpstr>
      <vt:lpstr>EJECUCIÓN ACUMULADA DE GASTOS A FEBRERO DE 2019  PARTIDA 08 MINISTERIO DE HACIENDA</vt:lpstr>
      <vt:lpstr>Presentación de PowerPoint</vt:lpstr>
      <vt:lpstr>Presentación de PowerPoint</vt:lpstr>
      <vt:lpstr>EJECUCIÓN ACUMULADA DE GASTOS A FEBRERO DE 2019  PARTIDA 08 MINISTERIO DE HACIENDA</vt:lpstr>
      <vt:lpstr>EJECUCIÓN ACUMULADA DE GASTOS A FEBRERO DE 2019  PARTIDA 08 RESUMEN POR CAPÍTULOS</vt:lpstr>
      <vt:lpstr>EJECUCIÓN ACUMULADA DE GASTOS A FEBRERO DE 2019  PARTIDA 08. CAPÍTULO 01. PROGRAMA 01: SECRETARÍA Y ADMINISTRACIÓN GENERAL</vt:lpstr>
      <vt:lpstr>EJECUCIÓN ACUMULADA DE GASTOS A FEBRERO DE 2019  PARTIDA 08. CAPÍTULO 01. PROGRAMA 06: UNIDAD ADMINISTRADORA DE LOS TRIBUNALES TRIBUTARIOS Y ADUANERO</vt:lpstr>
      <vt:lpstr>EJECUCIÓN ACUMULADA DE GASTOS A FEBRERO DE 2019  PARTIDA 08. CAPÍTULO 01. PROGRAMA 07: SISTEMA INTEGRADO DE COMERCIO EXTERIOR (SICEX)</vt:lpstr>
      <vt:lpstr>EJECUCIÓN ACUMULADA DE GASTOS A FEBRERO DE 2019  PARTIDA 08. CAPÍTULO 01. PROGRAMA 08: PROGRAMA DE MODERNIZACIÓN SECTOR PÚBLICO</vt:lpstr>
      <vt:lpstr>EJECUCIÓN ACUMULADA DE GASTOS A FEBRERO DE 2019  PARTIDA 08. CAPÍTULO 01. PROGRAMA 09: PROGRAMA EXPORTACIÓN DE SERVICIOS</vt:lpstr>
      <vt:lpstr>EJECUCIÓN ACUMULADA DE GASTOS A FEBRERO DE 2019  PARTIDA 08. CAPÍTULO 02. PROGRAMA 01: DIRECCIÓN DE PRESUPUESTOS</vt:lpstr>
      <vt:lpstr>EJECUCIÓN ACUMULADA DE GASTOS A FEBRERO DE 2019  PARTIDA 08. CAPÍTULO 02. PROGRAMA 02: SISTEMA DE GESTIÓN FINANCIERA DEL ESTADO</vt:lpstr>
      <vt:lpstr>EJECUCIÓN ACUMULADA DE GASTOS A FEBRERO DE 2019  PARTIDA 08. CAPÍTULO 03. PROGRAMA 01: SERVICIO DE IMPUESTOS INTERNOS</vt:lpstr>
      <vt:lpstr>EJECUCIÓN ACUMULADA DE GASTOS A FEBRERO DE 2019  PARTIDA 08. CAPÍTULO 04. PROGRAMA 01: SERVICIO NACIONAL DE ADUANAS</vt:lpstr>
      <vt:lpstr>EJECUCIÓN ACUMULADA DE GASTOS A FEBRERO DE 2019  PARTIDA 08. CAPÍTULO 05. PROGRAMA 01: SERVICIO DE TESORERÍAS</vt:lpstr>
      <vt:lpstr>EJECUCIÓN ACUMULADA DE GASTOS A FEBRERO DE 2019  PARTIDA 08. CAPÍTULO 07. PROGRAMA 01: DIRECCIÓN DE COMPRAS Y CONTRATACIÓN PÚBLICA</vt:lpstr>
      <vt:lpstr>EJECUCIÓN ACUMULADA DE GASTOS A FEBRERO DE 2019  PARTIDA 08. CAPÍTULO 11. PROGRAMA 01: SUPERINTENDENCIA DE BANCOS E INSTITUCIONES FINANCIERAS</vt:lpstr>
      <vt:lpstr>EJECUCIÓN ACUMULADA DE GASTOS A FEBRERO DE 2019  PARTIDA 08. CAPÍTULO 15. PROGRAMA 01: DIRECCIÓN NACIONAL DEL SERVICIO CIVIL</vt:lpstr>
      <vt:lpstr>EJECUCIÓN ACUMULADA DE GASTOS A FEBRERO DE 2019  PARTIDA 08. CAPÍTULO 16. PROGRAMA 01: UNIDAD DE ANÁLISIS FINANCIERO</vt:lpstr>
      <vt:lpstr>EJECUCIÓN ACUMULADA DE GASTOS A FEBRERO DE 2019  PARTIDA 08. CAPÍTULO 17. PROGRAMA 01: SUPERINTENDENCIA DE CASINOS DE JUEGO</vt:lpstr>
      <vt:lpstr>EJECUCIÓN ACUMULADA DE GASTOS A FEBRERO DE 2019  PARTIDA 08. CAPÍTULO 30. PROGRAMA 01: CONSEJO DE DEFENSA DEL ESTADO</vt:lpstr>
      <vt:lpstr>EJECUCIÓN ACUMULADA DE GASTOS A FEBRERO DE 2019  PARTIDA 08. CAPÍTULO 31. PROGRAMA 01: COMISIÓN PARA EL MERCADO FINANCIERO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337</cp:revision>
  <cp:lastPrinted>2018-09-06T17:37:29Z</cp:lastPrinted>
  <dcterms:created xsi:type="dcterms:W3CDTF">2016-06-23T13:38:47Z</dcterms:created>
  <dcterms:modified xsi:type="dcterms:W3CDTF">2019-07-18T18:40:38Z</dcterms:modified>
</cp:coreProperties>
</file>