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15" r:id="rId4"/>
    <p:sldId id="316" r:id="rId5"/>
    <p:sldId id="314" r:id="rId6"/>
    <p:sldId id="313" r:id="rId7"/>
    <p:sldId id="300" r:id="rId8"/>
    <p:sldId id="264" r:id="rId9"/>
    <p:sldId id="263" r:id="rId10"/>
    <p:sldId id="265" r:id="rId11"/>
    <p:sldId id="267" r:id="rId12"/>
    <p:sldId id="268" r:id="rId13"/>
    <p:sldId id="269" r:id="rId14"/>
    <p:sldId id="271" r:id="rId15"/>
    <p:sldId id="273" r:id="rId16"/>
    <p:sldId id="303" r:id="rId17"/>
    <p:sldId id="274" r:id="rId18"/>
    <p:sldId id="275" r:id="rId19"/>
    <p:sldId id="309" r:id="rId20"/>
    <p:sldId id="310" r:id="rId21"/>
    <p:sldId id="276" r:id="rId22"/>
    <p:sldId id="304" r:id="rId23"/>
    <p:sldId id="277" r:id="rId24"/>
    <p:sldId id="278" r:id="rId25"/>
    <p:sldId id="305" r:id="rId26"/>
    <p:sldId id="272" r:id="rId27"/>
    <p:sldId id="280" r:id="rId28"/>
    <p:sldId id="281" r:id="rId29"/>
    <p:sldId id="282" r:id="rId30"/>
    <p:sldId id="302" r:id="rId31"/>
    <p:sldId id="306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07'!$C$29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07'!$D$29:$O$29</c:f>
              <c:numCache>
                <c:formatCode>0.0%</c:formatCode>
                <c:ptCount val="12"/>
                <c:pt idx="0">
                  <c:v>1.5761892599429169E-2</c:v>
                </c:pt>
                <c:pt idx="1">
                  <c:v>1.8842040265903099E-2</c:v>
                </c:pt>
                <c:pt idx="2">
                  <c:v>4.5115084853271453E-2</c:v>
                </c:pt>
                <c:pt idx="3">
                  <c:v>5.7038232167340087E-2</c:v>
                </c:pt>
                <c:pt idx="4">
                  <c:v>8.0589208035544868E-2</c:v>
                </c:pt>
                <c:pt idx="5">
                  <c:v>0.18140328600014641</c:v>
                </c:pt>
                <c:pt idx="6">
                  <c:v>3.6553141861631645E-2</c:v>
                </c:pt>
                <c:pt idx="7">
                  <c:v>4.5421537490410571E-2</c:v>
                </c:pt>
                <c:pt idx="8">
                  <c:v>0.13265330806068348</c:v>
                </c:pt>
                <c:pt idx="9">
                  <c:v>4.6521631274637744E-2</c:v>
                </c:pt>
                <c:pt idx="10">
                  <c:v>7.0491837790479142E-2</c:v>
                </c:pt>
                <c:pt idx="11">
                  <c:v>0.2728243368579063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17-49A8-BA1C-0C24B98B020E}"/>
            </c:ext>
          </c:extLst>
        </c:ser>
        <c:ser>
          <c:idx val="0"/>
          <c:order val="1"/>
          <c:tx>
            <c:strRef>
              <c:f>'Partida 07'!$C$30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07'!$D$30:$O$30</c:f>
              <c:numCache>
                <c:formatCode>0.0%</c:formatCode>
                <c:ptCount val="12"/>
                <c:pt idx="0">
                  <c:v>1.7368658037634373E-2</c:v>
                </c:pt>
                <c:pt idx="1">
                  <c:v>0.10647367903545614</c:v>
                </c:pt>
                <c:pt idx="2">
                  <c:v>5.9254018110409562E-2</c:v>
                </c:pt>
                <c:pt idx="3">
                  <c:v>3.3082092549199221E-2</c:v>
                </c:pt>
                <c:pt idx="4">
                  <c:v>3.5207529596278118E-2</c:v>
                </c:pt>
                <c:pt idx="5">
                  <c:v>8.5634191879720267E-2</c:v>
                </c:pt>
                <c:pt idx="6">
                  <c:v>6.9974308243993699E-2</c:v>
                </c:pt>
                <c:pt idx="7">
                  <c:v>8.1589253078578727E-2</c:v>
                </c:pt>
                <c:pt idx="8">
                  <c:v>5.3660191344413813E-2</c:v>
                </c:pt>
                <c:pt idx="9">
                  <c:v>4.4309980321952665E-2</c:v>
                </c:pt>
                <c:pt idx="10">
                  <c:v>4.2190526668830795E-2</c:v>
                </c:pt>
                <c:pt idx="11">
                  <c:v>0.27945923536695166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17-49A8-BA1C-0C24B98B020E}"/>
            </c:ext>
          </c:extLst>
        </c:ser>
        <c:ser>
          <c:idx val="1"/>
          <c:order val="2"/>
          <c:tx>
            <c:strRef>
              <c:f>'Partida 07'!$C$31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07'!$D$28:$O$28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07'!$D$31:$E$31</c:f>
              <c:numCache>
                <c:formatCode>0.0%</c:formatCode>
                <c:ptCount val="2"/>
                <c:pt idx="0">
                  <c:v>1.7686048817839351E-2</c:v>
                </c:pt>
                <c:pt idx="1">
                  <c:v>2.245392398554848E-2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17-49A8-BA1C-0C24B98B02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07'!$C$22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07'!$D$22:$O$22</c:f>
              <c:numCache>
                <c:formatCode>0.0%</c:formatCode>
                <c:ptCount val="12"/>
                <c:pt idx="0">
                  <c:v>1.5761892599429169E-2</c:v>
                </c:pt>
                <c:pt idx="1">
                  <c:v>3.4603932865332268E-2</c:v>
                </c:pt>
                <c:pt idx="2">
                  <c:v>7.9712422329236934E-2</c:v>
                </c:pt>
                <c:pt idx="3">
                  <c:v>0.13675065449657703</c:v>
                </c:pt>
                <c:pt idx="4">
                  <c:v>0.21690653736675874</c:v>
                </c:pt>
                <c:pt idx="5">
                  <c:v>0.3972793057013293</c:v>
                </c:pt>
                <c:pt idx="6">
                  <c:v>0.43382019147367701</c:v>
                </c:pt>
                <c:pt idx="7">
                  <c:v>0.47905376055019966</c:v>
                </c:pt>
                <c:pt idx="8">
                  <c:v>0.61170706861088309</c:v>
                </c:pt>
                <c:pt idx="9">
                  <c:v>0.65106196720523379</c:v>
                </c:pt>
                <c:pt idx="10">
                  <c:v>0.72243422219575593</c:v>
                </c:pt>
                <c:pt idx="11">
                  <c:v>0.95252147924692387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06-4916-9BF2-EB6D4BB9068C}"/>
            </c:ext>
          </c:extLst>
        </c:ser>
        <c:ser>
          <c:idx val="0"/>
          <c:order val="1"/>
          <c:tx>
            <c:strRef>
              <c:f>'Partida 07'!$C$23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07'!$D$23:$O$23</c:f>
              <c:numCache>
                <c:formatCode>0.0%</c:formatCode>
                <c:ptCount val="12"/>
                <c:pt idx="0">
                  <c:v>1.7368658037634373E-2</c:v>
                </c:pt>
                <c:pt idx="1">
                  <c:v>0.12384233707309052</c:v>
                </c:pt>
                <c:pt idx="2">
                  <c:v>0.18300671503413626</c:v>
                </c:pt>
                <c:pt idx="3">
                  <c:v>0.21126977709651512</c:v>
                </c:pt>
                <c:pt idx="4">
                  <c:v>0.24595503334921318</c:v>
                </c:pt>
                <c:pt idx="5">
                  <c:v>0.33103645532626963</c:v>
                </c:pt>
                <c:pt idx="6">
                  <c:v>0.40232997719460029</c:v>
                </c:pt>
                <c:pt idx="7">
                  <c:v>0.48381188187106128</c:v>
                </c:pt>
                <c:pt idx="8">
                  <c:v>0.53747207321547508</c:v>
                </c:pt>
                <c:pt idx="9">
                  <c:v>0.58177864106184618</c:v>
                </c:pt>
                <c:pt idx="10">
                  <c:v>0.62396628269766663</c:v>
                </c:pt>
                <c:pt idx="11">
                  <c:v>0.88754822807363032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06-4916-9BF2-EB6D4BB9068C}"/>
            </c:ext>
          </c:extLst>
        </c:ser>
        <c:ser>
          <c:idx val="1"/>
          <c:order val="2"/>
          <c:tx>
            <c:strRef>
              <c:f>'Partida 07'!$C$24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E06-4916-9BF2-EB6D4BB9068C}"/>
              </c:ext>
            </c:extLst>
          </c:dPt>
          <c:dLbls>
            <c:dLbl>
              <c:idx val="0"/>
              <c:layout>
                <c:manualLayout>
                  <c:x val="-7.6217855945576896E-2"/>
                  <c:y val="2.21210870354744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06-4916-9BF2-EB6D4BB9068C}"/>
                </c:ext>
              </c:extLst>
            </c:dLbl>
            <c:dLbl>
              <c:idx val="1"/>
              <c:layout>
                <c:manualLayout>
                  <c:x val="-8.3073727933541397E-3"/>
                  <c:y val="-4.19947390842613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06-4916-9BF2-EB6D4BB906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07'!$D$24:$E$24</c:f>
              <c:numCache>
                <c:formatCode>0.0%</c:formatCode>
                <c:ptCount val="2"/>
                <c:pt idx="0">
                  <c:v>1.7686048817839351E-2</c:v>
                </c:pt>
                <c:pt idx="1">
                  <c:v>4.0139972803387831E-2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E06-4916-9BF2-EB6D4BB90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30-05-2019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1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5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35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07: PROGRAMA FONDO DE INNOVACIÓN PARA LA COMPETITIVIDAD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7896A16-57B9-45C3-B69F-E6C553700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F0B5076-D83E-4D07-AEC7-15FF53A4CF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924911"/>
              </p:ext>
            </p:extLst>
          </p:nvPr>
        </p:nvGraphicFramePr>
        <p:xfrm>
          <a:off x="628649" y="1988840"/>
          <a:ext cx="7886701" cy="403246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99278203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464053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1998408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45566616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9590295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7080910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4007130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3548305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77694326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069782677"/>
                    </a:ext>
                  </a:extLst>
                </a:gridCol>
              </a:tblGrid>
              <a:tr h="1331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26016"/>
                  </a:ext>
                </a:extLst>
              </a:tr>
              <a:tr h="3985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654964"/>
                  </a:ext>
                </a:extLst>
              </a:tr>
              <a:tr h="170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134.502.898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134.502.898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88934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238306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344.872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55807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133.628.046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133.628.046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893538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16633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465744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132.512.923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132.512.923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95662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Comité Innova Chile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3.435.061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3.435.061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76088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Comité Innova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19.603.364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19.603.364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314797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19.975.609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19.975.609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356027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país sobre Innovación - CONICYT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640.263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283331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3.901.137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3.901.137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010859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CONICYT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45.558.816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45.558.816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262999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Subs.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2.820.761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2.820.761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738879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CONICYT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1.505.443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1.505.443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882728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de Innovación - Instituto Nacional de Estadísticas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458.350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458.350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627793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6.652.768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6.652.768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224993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Impulso I+D - CONICYT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1.066.812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1.066.812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737392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CORFO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4.324.916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4.324.916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991279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CORFO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7.007.052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7.007.052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154817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Tecnológicos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10.531.134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10.531.134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067418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Comité Innova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855.642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086862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- CORFO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1.766.871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227581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2.408.924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488316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437833"/>
                  </a:ext>
                </a:extLst>
              </a:tr>
              <a:tr h="133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619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E71F0AE-CF78-43E0-9D51-6A8D7D21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6D590D-3CCE-4ED4-BBB9-284AB0DCE9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615965"/>
              </p:ext>
            </p:extLst>
          </p:nvPr>
        </p:nvGraphicFramePr>
        <p:xfrm>
          <a:off x="628649" y="1963862"/>
          <a:ext cx="7886701" cy="94457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30857480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7191455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49585016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41702184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2718145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0613350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4317276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85948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03035104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06590820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76912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2097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958.044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2586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662.195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662.195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2305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295.849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804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8C593EF6-5B45-4299-AFF6-62A42014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D0E9405-17A6-4297-B70E-FBD06A59B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44659"/>
              </p:ext>
            </p:extLst>
          </p:nvPr>
        </p:nvGraphicFramePr>
        <p:xfrm>
          <a:off x="628649" y="1963862"/>
          <a:ext cx="7886701" cy="1334123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27467422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1555281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2227795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37576228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2678298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77686414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9617729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979008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95136619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89279749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50643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35579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12.384.950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12.384.950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2174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397.727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556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159.732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2270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545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2117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11.827.491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41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188822-E101-4A1B-8DDC-2B3180450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81797B6-BA23-4A0E-933F-582A82BFC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286721"/>
              </p:ext>
            </p:extLst>
          </p:nvPr>
        </p:nvGraphicFramePr>
        <p:xfrm>
          <a:off x="628649" y="1868116"/>
          <a:ext cx="7886701" cy="2762462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22381534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6314267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7041418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75582394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207936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83710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112375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2073379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23219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46126121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10056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88002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11.138.757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2.255.598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1192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7.019.809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7.019.809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5783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2.771.037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2.771.037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195.423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7331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1277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6441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9011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5125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Aplicación Ley N°19.955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533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803.489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030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Financiera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545.989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545.989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7695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8650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6971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4956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5021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97.480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7474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938.073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3713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938.073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48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0FFDB30E-1F9A-4E51-88F6-6CF9E3EB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E779A81-F767-4CAB-BDA4-8F05F96D7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125960"/>
              </p:ext>
            </p:extLst>
          </p:nvPr>
        </p:nvGraphicFramePr>
        <p:xfrm>
          <a:off x="628649" y="1913525"/>
          <a:ext cx="7886701" cy="273960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08492343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1267633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22774887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19071163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058879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297815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017500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7990520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612583502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836630700"/>
                    </a:ext>
                  </a:extLst>
                </a:gridCol>
              </a:tblGrid>
              <a:tr h="134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580333"/>
                  </a:ext>
                </a:extLst>
              </a:tr>
              <a:tr h="4035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764547"/>
                  </a:ext>
                </a:extLst>
              </a:tr>
              <a:tr h="1729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5.368.897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901992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5.836.035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5.836.035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066858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2.711.014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2.711.014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277.741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382680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27.749.457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27.749.457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4.275.560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17316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1.328.158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1.328.158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043364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384301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1.310.053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1.310.053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706590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23.201.830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23.201.830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3.313.807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491151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5.236.115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5.236.115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362435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3.063.807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971949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3.219.469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048307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3.119.021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3.119.021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498.044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08037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100.448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087310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4.706.204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4.706.204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495753"/>
                  </a:ext>
                </a:extLst>
              </a:tr>
              <a:tr h="134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4.620.392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4.620.392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521522"/>
                  </a:ext>
                </a:extLst>
              </a:tr>
              <a:tr h="140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85.812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94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969FF854-B5E5-4C15-9898-ACF42227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EE32341-13DF-4BC2-BC41-2A59C05A2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818789"/>
              </p:ext>
            </p:extLst>
          </p:nvPr>
        </p:nvGraphicFramePr>
        <p:xfrm>
          <a:off x="628649" y="1942759"/>
          <a:ext cx="7886701" cy="170226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8213690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9574895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94221610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38343024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1122589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5711628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3966452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4295498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06187952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97058143"/>
                    </a:ext>
                  </a:extLst>
                </a:gridCol>
              </a:tblGrid>
              <a:tr h="1375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649855"/>
                  </a:ext>
                </a:extLst>
              </a:tr>
              <a:tr h="4212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481983"/>
                  </a:ext>
                </a:extLst>
              </a:tr>
              <a:tr h="1805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10.363.833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10.363.833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616674"/>
                  </a:ext>
                </a:extLst>
              </a:tr>
              <a:tr h="13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323.405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50695"/>
                  </a:ext>
                </a:extLst>
              </a:tr>
              <a:tr h="13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94.530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172282"/>
                  </a:ext>
                </a:extLst>
              </a:tr>
              <a:tr h="13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9.945.898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861.099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836995"/>
                  </a:ext>
                </a:extLst>
              </a:tr>
              <a:tr h="13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9.945.898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9.945.898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861.099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358518"/>
                  </a:ext>
                </a:extLst>
              </a:tr>
              <a:tr h="27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del Decreto N° 430, de 1992, Ministerio de Economía, Fomento y Turismo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9.104.594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9.104.594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03118"/>
                  </a:ext>
                </a:extLst>
              </a:tr>
              <a:tr h="137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841.304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97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5C5D257-0F3A-4436-B3EB-987B02F2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AB66D82-2DE9-4645-A18D-66474EA9D8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733464"/>
              </p:ext>
            </p:extLst>
          </p:nvPr>
        </p:nvGraphicFramePr>
        <p:xfrm>
          <a:off x="628649" y="1958773"/>
          <a:ext cx="7886701" cy="305882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19518615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7644238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43300931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26620370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7649537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2185853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638615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4129229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92770768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7446586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87563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73250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33.257.358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33.257.358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3.946.795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1732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20.440.744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20.440.744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2.873.224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3135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6.948.919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6.948.919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592.390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3693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9573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8837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3102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62151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SICEX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9262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380.941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380.941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673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71669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8887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4102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3994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292.741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292.741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5358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155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895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la Pesca Artesanal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5.249.844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2364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4931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365.432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313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6131DD8-B003-46A5-893B-1E7242CC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5570C76-C972-45E6-863B-A1AE5908E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573969"/>
              </p:ext>
            </p:extLst>
          </p:nvPr>
        </p:nvGraphicFramePr>
        <p:xfrm>
          <a:off x="628649" y="1976535"/>
          <a:ext cx="7886701" cy="421654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33701268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6121955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78665965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3437948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081016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3739218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1441815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7646655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555653599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186350860"/>
                    </a:ext>
                  </a:extLst>
                </a:gridCol>
              </a:tblGrid>
              <a:tr h="122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113625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60486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842.180.833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842.180.833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16.043.763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0299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25.357.495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25.357.495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3.519.828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7409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11.298.207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11.298.207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946.840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461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2746060,0%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2746060,0%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9700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2746060,0%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2746060,0%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2828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219.167.310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219.167.310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4.020.734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9209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90.991.219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90.991.219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255.845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8645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1.377.290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1.377.290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7092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9113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2.213.600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6608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1.554.120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8697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7403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2.844.551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2.844.551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2165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4.389.246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4.389.246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4184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4.563.582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4.563.582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6459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363.259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363.259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595812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634.999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634.999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85901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Corporaciones Regionales de Desarrollo Productivo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0663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4.733.672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4.733.672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5376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27.566.659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27.566.659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1021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36.978.674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36.978.674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9239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1.856.323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1.856.323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7240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Industrias Creativas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1110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35.677.522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35.677.522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2.715.000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8952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32.168.957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32.168.957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4644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3.118.559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0902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97.486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8135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Minería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292.520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292.520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982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145B007-4AC7-4B2C-8956-96836DBE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99A571D-FAB6-4264-AF54-F7F51D95C2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892090"/>
              </p:ext>
            </p:extLst>
          </p:nvPr>
        </p:nvGraphicFramePr>
        <p:xfrm>
          <a:off x="628650" y="1910417"/>
          <a:ext cx="7886701" cy="427606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23241197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5932749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284651255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0788575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850656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8091165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937367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62730642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07683575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774991393"/>
                    </a:ext>
                  </a:extLst>
                </a:gridCol>
              </a:tblGrid>
              <a:tr h="122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564519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8241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90.869.682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90.869.682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1.036.714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5519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62.729.430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62.729.430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7385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Primas Comité Seguros del Agro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6.229.923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6.229.923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4016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615.139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4247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1.816.782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1.816.782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187.873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4950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de la Industria de Energía Solar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0066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Innovación en el Sector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1.450.654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1.450.654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4830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4.019.966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4.019.966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8077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6.021.919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6.021.919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248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4.172.585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4.172.585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3867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Financiamiento y Derecho Educacional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554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Industrias Inteligentes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938.777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938.777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539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1.560.829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1.560.829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170.700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1626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1.614.010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3749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1.614.010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578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910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9604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27.094.524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27.094.524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9031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10.390.401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10.390.401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4415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16.704.123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16.704.123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6180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2908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7075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112740,0%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112740,0%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220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1.721.159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3435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0005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1599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6039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7171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1.397.395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1.397.395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61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8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09A896E-0858-447F-9EBF-654963D40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A1A39D5-7832-4C78-9F2C-39A3196B2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320699"/>
              </p:ext>
            </p:extLst>
          </p:nvPr>
        </p:nvGraphicFramePr>
        <p:xfrm>
          <a:off x="628649" y="1978133"/>
          <a:ext cx="7886701" cy="303903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61524217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56771715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10888179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88188283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4605540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93125334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98452931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7838347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29069726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546164814"/>
                    </a:ext>
                  </a:extLst>
                </a:gridCol>
              </a:tblGrid>
              <a:tr h="125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588575"/>
                  </a:ext>
                </a:extLst>
              </a:tr>
              <a:tr h="3922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685790"/>
                  </a:ext>
                </a:extLst>
              </a:tr>
              <a:tr h="16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403.111.546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403.111.546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5.147.975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448788"/>
                  </a:ext>
                </a:extLst>
              </a:tr>
              <a:tr h="16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284.493.118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284.493.118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852155"/>
                  </a:ext>
                </a:extLst>
              </a:tr>
              <a:tr h="16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118.618.428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118.618.428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5.147.975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995978"/>
                  </a:ext>
                </a:extLst>
              </a:tr>
              <a:tr h="16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Concesionaria de Servicios Sanitarios  S.A. (ECONSSA)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22.003.707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22.003.707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5.147.975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166394"/>
                  </a:ext>
                </a:extLst>
              </a:tr>
              <a:tr h="16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96.614.721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96.614.721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973671"/>
                  </a:ext>
                </a:extLst>
              </a:tr>
              <a:tr h="130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2.047.201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842753"/>
                  </a:ext>
                </a:extLst>
              </a:tr>
              <a:tr h="130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2.047.201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04553"/>
                  </a:ext>
                </a:extLst>
              </a:tr>
              <a:tr h="130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Postgrado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2.552.307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2.552.307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720384"/>
                  </a:ext>
                </a:extLst>
              </a:tr>
              <a:tr h="130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101.475.636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101.475.636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065071"/>
                  </a:ext>
                </a:extLst>
              </a:tr>
              <a:tr h="130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44.872.274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44.872.274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1.677.042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66743"/>
                  </a:ext>
                </a:extLst>
              </a:tr>
              <a:tr h="130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3.165.743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3.165.743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947897"/>
                  </a:ext>
                </a:extLst>
              </a:tr>
              <a:tr h="130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2.135.743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2.135.743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590819"/>
                  </a:ext>
                </a:extLst>
              </a:tr>
              <a:tr h="130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2.135.743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2.135.743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528056"/>
                  </a:ext>
                </a:extLst>
              </a:tr>
              <a:tr h="130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214971"/>
                  </a:ext>
                </a:extLst>
              </a:tr>
              <a:tr h="130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233104"/>
                  </a:ext>
                </a:extLst>
              </a:tr>
              <a:tr h="130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2.364.602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2.364.602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923702"/>
                  </a:ext>
                </a:extLst>
              </a:tr>
              <a:tr h="130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837454"/>
                  </a:ext>
                </a:extLst>
              </a:tr>
              <a:tr h="130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433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3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propuesta incluida en el proyecto de Ley de Presupuestos contempló un nivel del Gasto de Estado de Operaciones de $611.552 millones, reduciéndose 1,8% ($11.493 millones) respecto de la Ley de Presupuestos 2018 ajustada.  En lo principal, dicha variación es el resultado neto del término de iniciativas incluidas en la Agenda de Productividad Innovación y Crecimiento (APIC) por un total de $49.887 millones, la inclusión de $13.262 millones en iniciativas asociadas al programa de Gobierno en diversos ámbitos (competitividad, emprendimiento, pesca y turismo, principalmente), un mayor uso para los Fondos de Cobertura - CORFO, y diversas iniciativas que incrementan el gasto tales como los Censos (Agrícola, y Población y Vivienda) y la construcción de dos buques de investigación científica.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presentó un presupuesto aprobado de $1.181.324 millones, de los cuales un 66,2% se destina a transferencias corrientes y adquisición de activos financieros, con una participación de un 32,1% y 34,1% respectivamente, recursos que al primer </a:t>
            </a:r>
            <a:r>
              <a:rPr lang="es-CL" sz="1400" dirty="0" err="1"/>
              <a:t>bimes</a:t>
            </a:r>
            <a:r>
              <a:rPr lang="es-CL" sz="1400" dirty="0"/>
              <a:t> de 2019 registraron erogaciones del 3% y 1,3% respectivamente sobre el presupuesto vigente.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del Ministerio del mes de FEBRERO ascendió a $26.525 millones, es decir, un 2,2% respecto del presupuesto vigente, presentando un gasto inferior en 8,4 puntos porcentuales al registrado a igual período del año 2018, pero superior en 0,3 puntos porcentuales al registrado en 2017.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3878022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8DAB41E9-2C40-43F9-BEF9-506ECDA58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68DDCD8-FB50-4C5D-AD2D-FE12B78A3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761589"/>
              </p:ext>
            </p:extLst>
          </p:nvPr>
        </p:nvGraphicFramePr>
        <p:xfrm>
          <a:off x="628649" y="1982066"/>
          <a:ext cx="7886701" cy="2372915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67248420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108662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809056300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0390660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584529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9804898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0260501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3241011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35096275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22848518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98010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3554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40.387.487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40.387.487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6.865.633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6707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34.871.558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34.871.558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4.348.884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3950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4.714.805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4.714.805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512.448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0014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3297280,0%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3297280,0%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8643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3297280,0%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3297280,0%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758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1488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9150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3808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4367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801.104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801.104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6399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154.264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8809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646.840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7060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1.644.266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3765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1.644.266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665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2B1E31-ADA3-468A-B5F8-2D69E363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0229CF-12E2-4377-887F-FC26BCDE9C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19663"/>
              </p:ext>
            </p:extLst>
          </p:nvPr>
        </p:nvGraphicFramePr>
        <p:xfrm>
          <a:off x="628649" y="1982066"/>
          <a:ext cx="7886701" cy="19833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72009806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0798008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33176452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68949430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0596923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1917825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0867865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9759612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98444882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40446649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97055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58285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4.253.024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318.694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4149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691.526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8148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354.479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9709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8150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8356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8294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64.998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6013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4319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8639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4871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149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4EB1F70-264F-4553-BD4A-316FB6DD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803D4FA-4EF2-4ABC-90B8-29686609E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445152"/>
              </p:ext>
            </p:extLst>
          </p:nvPr>
        </p:nvGraphicFramePr>
        <p:xfrm>
          <a:off x="628649" y="1979444"/>
          <a:ext cx="7886701" cy="144955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86183829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480123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1246629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56139943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121644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7795927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2132797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031381649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76431780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995747183"/>
                    </a:ext>
                  </a:extLst>
                </a:gridCol>
              </a:tblGrid>
              <a:tr h="1397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846597"/>
                  </a:ext>
                </a:extLst>
              </a:tr>
              <a:tr h="4278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560599"/>
                  </a:ext>
                </a:extLst>
              </a:tr>
              <a:tr h="1833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7.208.103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7.208.103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416879"/>
                  </a:ext>
                </a:extLst>
              </a:tr>
              <a:tr h="139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5.584.397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5.584.397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804.578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77228"/>
                  </a:ext>
                </a:extLst>
              </a:tr>
              <a:tr h="139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1.524.274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245136"/>
                  </a:ext>
                </a:extLst>
              </a:tr>
              <a:tr h="139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877350"/>
                  </a:ext>
                </a:extLst>
              </a:tr>
              <a:tr h="139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826091"/>
                  </a:ext>
                </a:extLst>
              </a:tr>
              <a:tr h="139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588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9735F2C-AB68-408B-BDD6-DA3D22F4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D494F63-640C-4DA8-8375-FB3C02A87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574221"/>
              </p:ext>
            </p:extLst>
          </p:nvPr>
        </p:nvGraphicFramePr>
        <p:xfrm>
          <a:off x="628649" y="1963862"/>
          <a:ext cx="7886701" cy="2473254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55166249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94905380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09162539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09283553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2980363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69528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9075773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2455342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16931927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716321179"/>
                    </a:ext>
                  </a:extLst>
                </a:gridCol>
              </a:tblGrid>
              <a:tr h="1345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439043"/>
                  </a:ext>
                </a:extLst>
              </a:tr>
              <a:tr h="4122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449122"/>
                  </a:ext>
                </a:extLst>
              </a:tr>
              <a:tr h="1766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20.293.564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20.293.564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1.820.858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996478"/>
                  </a:ext>
                </a:extLst>
              </a:tr>
              <a:tr h="13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8.582.215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8.582.215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715099"/>
                  </a:ext>
                </a:extLst>
              </a:tr>
              <a:tr h="13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1.866.311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1.866.311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087797"/>
                  </a:ext>
                </a:extLst>
              </a:tr>
              <a:tr h="13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425.923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849762"/>
                  </a:ext>
                </a:extLst>
              </a:tr>
              <a:tr h="13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425.923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367949"/>
                  </a:ext>
                </a:extLst>
              </a:tr>
              <a:tr h="13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Edad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5.611.935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5.611.935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740466"/>
                  </a:ext>
                </a:extLst>
              </a:tr>
              <a:tr h="13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2.420.825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2.420.825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692476"/>
                  </a:ext>
                </a:extLst>
              </a:tr>
              <a:tr h="13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1.383.740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1.383.740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366.458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25869"/>
                  </a:ext>
                </a:extLst>
              </a:tr>
              <a:tr h="13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428.538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428.538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756500"/>
                  </a:ext>
                </a:extLst>
              </a:tr>
              <a:tr h="13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529181"/>
                  </a:ext>
                </a:extLst>
              </a:tr>
              <a:tr h="13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82339"/>
                  </a:ext>
                </a:extLst>
              </a:tr>
              <a:tr h="13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268.112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750990"/>
                  </a:ext>
                </a:extLst>
              </a:tr>
              <a:tr h="13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691160"/>
                  </a:ext>
                </a:extLst>
              </a:tr>
              <a:tr h="134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922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89ED83A1-EF2A-4A8A-A1FF-356B0F68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B49DCE2-F154-416A-919F-AD5AFCF5E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793968"/>
              </p:ext>
            </p:extLst>
          </p:nvPr>
        </p:nvGraphicFramePr>
        <p:xfrm>
          <a:off x="628649" y="1963862"/>
          <a:ext cx="7886701" cy="1463972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80662934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6517756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33908208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50117339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2514561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153462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0117594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13598177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6589082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75040950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00343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17638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9.523.614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9.523.614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0531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790.022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790.022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514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8.644.572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8.644.572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9985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89.020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4237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6555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53.221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2961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080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BAEE9349-7142-4AD2-A513-0223530A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EF952E-E097-4A66-8084-985C208145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827521"/>
              </p:ext>
            </p:extLst>
          </p:nvPr>
        </p:nvGraphicFramePr>
        <p:xfrm>
          <a:off x="628649" y="1915146"/>
          <a:ext cx="7886701" cy="315200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01875950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4723358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77813843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63125435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810356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254975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641418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72945801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04419239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01047500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37272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5802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53.793.870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53.793.870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3.056.564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0494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9.089.533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9.089.533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5588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2.286.387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09250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498.207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645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141.347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535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8593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41.852.013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41.852.013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2400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41.852.013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41.852.013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4230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14.274.106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14.274.106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361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6.117.528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6.117.528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3258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7.637.929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7.637.929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0010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13.822.440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13.822.440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651.292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5353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1028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6751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5337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424.590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2652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8103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334.510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334.510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54275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1361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249.454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111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07327966-E8D5-486A-8FA3-E5770309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CDB70B7-8EA6-43C9-B135-4D0AA480A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1559"/>
              </p:ext>
            </p:extLst>
          </p:nvPr>
        </p:nvGraphicFramePr>
        <p:xfrm>
          <a:off x="628649" y="1960032"/>
          <a:ext cx="7886701" cy="185351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08798866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90544877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65611067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43003152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3183745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2815306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570168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1811027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07006476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46567325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56490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09640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35.466.181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35.466.181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2.585.835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0393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2.372.319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2.372.319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269.346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7362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824.098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824.098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3590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2700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92320,0%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4597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2.256.963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0056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2.256.963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1329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32.269.744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2.256.963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3344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575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042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95C7DBE5-0B5F-46FF-B819-B9E553B6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25E11B3-66F4-4DCA-9433-1979F46C1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929971"/>
              </p:ext>
            </p:extLst>
          </p:nvPr>
        </p:nvGraphicFramePr>
        <p:xfrm>
          <a:off x="628649" y="2029375"/>
          <a:ext cx="7886701" cy="159382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92807663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0410380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59504051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7617729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7711769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5031682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6349172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93537918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219671657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3166424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70754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63524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4.923.967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4.923.967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475.600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7352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2.878.604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2.878.604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322.379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325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1.439.366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1.439.366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47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008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7631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549.709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6730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4967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191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39E20BA-E3C4-40EF-AAD9-540F87F5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6FCD524-9748-40BC-BE0C-49A22A5EF1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388167"/>
              </p:ext>
            </p:extLst>
          </p:nvPr>
        </p:nvGraphicFramePr>
        <p:xfrm>
          <a:off x="628649" y="2035870"/>
          <a:ext cx="7886702" cy="1333314"/>
        </p:xfrm>
        <a:graphic>
          <a:graphicData uri="http://schemas.openxmlformats.org/drawingml/2006/table">
            <a:tbl>
              <a:tblPr/>
              <a:tblGrid>
                <a:gridCol w="263946">
                  <a:extLst>
                    <a:ext uri="{9D8B030D-6E8A-4147-A177-3AD203B41FA5}">
                      <a16:colId xmlns:a16="http://schemas.microsoft.com/office/drawing/2014/main" val="1515951247"/>
                    </a:ext>
                  </a:extLst>
                </a:gridCol>
                <a:gridCol w="263946">
                  <a:extLst>
                    <a:ext uri="{9D8B030D-6E8A-4147-A177-3AD203B41FA5}">
                      <a16:colId xmlns:a16="http://schemas.microsoft.com/office/drawing/2014/main" val="1819733368"/>
                    </a:ext>
                  </a:extLst>
                </a:gridCol>
                <a:gridCol w="263946">
                  <a:extLst>
                    <a:ext uri="{9D8B030D-6E8A-4147-A177-3AD203B41FA5}">
                      <a16:colId xmlns:a16="http://schemas.microsoft.com/office/drawing/2014/main" val="2073425616"/>
                    </a:ext>
                  </a:extLst>
                </a:gridCol>
                <a:gridCol w="2987866">
                  <a:extLst>
                    <a:ext uri="{9D8B030D-6E8A-4147-A177-3AD203B41FA5}">
                      <a16:colId xmlns:a16="http://schemas.microsoft.com/office/drawing/2014/main" val="354797091"/>
                    </a:ext>
                  </a:extLst>
                </a:gridCol>
                <a:gridCol w="707375">
                  <a:extLst>
                    <a:ext uri="{9D8B030D-6E8A-4147-A177-3AD203B41FA5}">
                      <a16:colId xmlns:a16="http://schemas.microsoft.com/office/drawing/2014/main" val="3814466871"/>
                    </a:ext>
                  </a:extLst>
                </a:gridCol>
                <a:gridCol w="707375">
                  <a:extLst>
                    <a:ext uri="{9D8B030D-6E8A-4147-A177-3AD203B41FA5}">
                      <a16:colId xmlns:a16="http://schemas.microsoft.com/office/drawing/2014/main" val="2657399844"/>
                    </a:ext>
                  </a:extLst>
                </a:gridCol>
                <a:gridCol w="707375">
                  <a:extLst>
                    <a:ext uri="{9D8B030D-6E8A-4147-A177-3AD203B41FA5}">
                      <a16:colId xmlns:a16="http://schemas.microsoft.com/office/drawing/2014/main" val="2299936972"/>
                    </a:ext>
                  </a:extLst>
                </a:gridCol>
                <a:gridCol w="707375">
                  <a:extLst>
                    <a:ext uri="{9D8B030D-6E8A-4147-A177-3AD203B41FA5}">
                      <a16:colId xmlns:a16="http://schemas.microsoft.com/office/drawing/2014/main" val="2198602666"/>
                    </a:ext>
                  </a:extLst>
                </a:gridCol>
                <a:gridCol w="644028">
                  <a:extLst>
                    <a:ext uri="{9D8B030D-6E8A-4147-A177-3AD203B41FA5}">
                      <a16:colId xmlns:a16="http://schemas.microsoft.com/office/drawing/2014/main" val="2222983084"/>
                    </a:ext>
                  </a:extLst>
                </a:gridCol>
                <a:gridCol w="633470">
                  <a:extLst>
                    <a:ext uri="{9D8B030D-6E8A-4147-A177-3AD203B41FA5}">
                      <a16:colId xmlns:a16="http://schemas.microsoft.com/office/drawing/2014/main" val="1094899142"/>
                    </a:ext>
                  </a:extLst>
                </a:gridCol>
              </a:tblGrid>
              <a:tr h="1266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18" marR="7918" marT="79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8" marR="7918" marT="79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561756"/>
                  </a:ext>
                </a:extLst>
              </a:tr>
              <a:tr h="3880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118077"/>
                  </a:ext>
                </a:extLst>
              </a:tr>
              <a:tr h="1662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6.849.555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6.849.555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1.000.030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54786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5.714.121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5.714.121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893.072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308820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1.021.073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1.021.073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106.856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898309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114.361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114.361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509469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32.626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32.626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683306"/>
                  </a:ext>
                </a:extLst>
              </a:tr>
              <a:tr h="12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81.735 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81.735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918" marR="7918" marT="79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8" marR="7918" marT="791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31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74379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2EBC8CF-72D2-47FE-A899-F3857769A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28E4E99-199F-4CCE-BDA2-216CF37FB3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597794"/>
              </p:ext>
            </p:extLst>
          </p:nvPr>
        </p:nvGraphicFramePr>
        <p:xfrm>
          <a:off x="628649" y="2035870"/>
          <a:ext cx="7886701" cy="224306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15870135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2695528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47281996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46822054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2611648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3427306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021066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4315890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72327350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96667142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47982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74068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384.702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6284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1.151.738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1.151.738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6378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4105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2.961.250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2.961.250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906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9519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Rally Dakar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6485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2111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1.622.250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1.622.250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8696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1329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2094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1352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2439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Regional de Desarrollo Productivo de la Araucanía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60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400" dirty="0"/>
              <a:t>Respecto a la ejecución por Programa, las mayores tasas de ejecución del presupuesto vigente corresponde a los </a:t>
            </a:r>
            <a:r>
              <a:rPr lang="pt-BR" sz="1400" dirty="0"/>
              <a:t>Programas </a:t>
            </a:r>
            <a:r>
              <a:rPr lang="es-CL" sz="1400" dirty="0"/>
              <a:t>Servicio</a:t>
            </a:r>
            <a:r>
              <a:rPr lang="pt-BR" sz="1400" dirty="0"/>
              <a:t> Nacional </a:t>
            </a:r>
            <a:r>
              <a:rPr lang="es-CL" sz="1400" dirty="0"/>
              <a:t>del</a:t>
            </a:r>
            <a:r>
              <a:rPr lang="pt-BR" sz="1400" dirty="0"/>
              <a:t> Consumidor e INE </a:t>
            </a:r>
            <a:r>
              <a:rPr lang="es-CL" sz="1400" dirty="0"/>
              <a:t>que registran</a:t>
            </a:r>
            <a:r>
              <a:rPr lang="pt-BR" sz="1400" dirty="0"/>
              <a:t> </a:t>
            </a:r>
            <a:r>
              <a:rPr lang="es-CL" sz="1400" dirty="0"/>
              <a:t>un</a:t>
            </a:r>
            <a:r>
              <a:rPr lang="pt-BR" sz="1400" dirty="0"/>
              <a:t> 20,2% y 17% respectivamente; </a:t>
            </a:r>
            <a:r>
              <a:rPr lang="es-CL" sz="1400" dirty="0"/>
              <a:t>seguidos por la Subsecretaría de Economía y Empresas de Menor Tamaño con</a:t>
            </a:r>
            <a:r>
              <a:rPr lang="pt-BR" sz="1400" dirty="0"/>
              <a:t> </a:t>
            </a:r>
            <a:r>
              <a:rPr lang="es-CL" sz="1400" dirty="0"/>
              <a:t>un</a:t>
            </a:r>
            <a:r>
              <a:rPr lang="pt-BR" sz="1400" dirty="0"/>
              <a:t> 15,5%.  La menor </a:t>
            </a:r>
            <a:r>
              <a:rPr lang="es-CL" sz="1400" dirty="0"/>
              <a:t>tasa permanece en el Programa FIC que presenta un gasto de 0,1% a la fecha.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400" dirty="0"/>
              <a:t>A nivel de subtítulo, el mayor gasto se registra en los subtítulos </a:t>
            </a:r>
            <a:r>
              <a:rPr lang="es-CL" sz="1400" b="1" dirty="0"/>
              <a:t>23</a:t>
            </a:r>
            <a:r>
              <a:rPr lang="es-CL" sz="1400" dirty="0"/>
              <a:t> </a:t>
            </a:r>
            <a:r>
              <a:rPr lang="es-CL" sz="1400" b="1" dirty="0"/>
              <a:t>“prestaciones de seguridad social” </a:t>
            </a:r>
            <a:r>
              <a:rPr lang="es-CL" sz="1400" dirty="0"/>
              <a:t>con una ejecución de </a:t>
            </a:r>
            <a:r>
              <a:rPr lang="es-CL" sz="1400" b="1" dirty="0"/>
              <a:t>786,2%</a:t>
            </a:r>
            <a:r>
              <a:rPr lang="es-CL" sz="1400" dirty="0"/>
              <a:t>,</a:t>
            </a:r>
            <a:r>
              <a:rPr lang="es-CL" sz="1400" b="1" dirty="0"/>
              <a:t> </a:t>
            </a:r>
            <a:r>
              <a:rPr lang="es-CL" sz="1400" dirty="0"/>
              <a:t>como consecuencia de la aplicación de la ley de incentivo al retiro; seguido del subtítulo </a:t>
            </a:r>
            <a:r>
              <a:rPr lang="es-CL" sz="1400" b="1" dirty="0"/>
              <a:t>34</a:t>
            </a:r>
            <a:r>
              <a:rPr lang="es-CL" sz="1400" dirty="0"/>
              <a:t> </a:t>
            </a:r>
            <a:r>
              <a:rPr lang="es-CL" sz="1400" b="1" dirty="0"/>
              <a:t>“servicio de la deuda” </a:t>
            </a:r>
            <a:r>
              <a:rPr lang="es-CL" sz="1400" dirty="0"/>
              <a:t>con una erogación de</a:t>
            </a:r>
            <a:r>
              <a:rPr lang="es-CL" sz="1400" b="1" dirty="0"/>
              <a:t> 52,5% ($4.024 millones)</a:t>
            </a:r>
            <a:r>
              <a:rPr lang="es-CL" sz="1400" dirty="0"/>
              <a:t>, de los cuales un 85% ($3.440 millones) corresponden al pago de los compromisos devengados al 31 de diciembre de 2018 (deuda flotante), sin que se verifiquen los respectivos decretos de modificación presupuestaria.</a:t>
            </a:r>
            <a:endParaRPr lang="es-CL" sz="1400" b="1" dirty="0">
              <a:solidFill>
                <a:srgbClr val="FF000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</p:spTree>
    <p:extLst>
      <p:ext uri="{BB962C8B-B14F-4D97-AF65-F5344CB8AC3E}">
        <p14:creationId xmlns:p14="http://schemas.microsoft.com/office/powerpoint/2010/main" val="40291928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62068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CE3D00E-0328-4E97-A756-DC95ECD4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47144B8-3149-4710-AAA5-256C816CF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2"/>
              </p:ext>
            </p:extLst>
          </p:nvPr>
        </p:nvGraphicFramePr>
        <p:xfrm>
          <a:off x="628649" y="2035870"/>
          <a:ext cx="7886701" cy="2767406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03700011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4589438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75344421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9504181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2130665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764329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455930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9233522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26658196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64628735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87471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02269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6.344.636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6.344.636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6023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4.435.246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4.435.246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699.913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350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861.121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861.121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0482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862.481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9655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861.065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7823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0533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Cierre de Quiebras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7441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823.355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823.355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5500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9032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147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039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4127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2508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3885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5688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279255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967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5634713-0DCB-4B3B-847C-4AFC4D3F8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978" y="1592507"/>
            <a:ext cx="4086687" cy="2618301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BC6C46F-CA3F-4B2F-B80B-A27797E2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9E3AC3D-2B5C-4A2A-85D0-6079B2BD93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592507"/>
            <a:ext cx="4086688" cy="261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940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301415"/>
              </p:ext>
            </p:extLst>
          </p:nvPr>
        </p:nvGraphicFramePr>
        <p:xfrm>
          <a:off x="683568" y="1628800"/>
          <a:ext cx="77768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8330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FEBRERO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4A984C97-EB6C-467B-83FF-4C80884FA812}"/>
              </a:ext>
            </a:extLst>
          </p:cNvPr>
          <p:cNvSpPr txBox="1">
            <a:spLocks/>
          </p:cNvSpPr>
          <p:nvPr/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6849071"/>
              </p:ext>
            </p:extLst>
          </p:nvPr>
        </p:nvGraphicFramePr>
        <p:xfrm>
          <a:off x="1187624" y="1614486"/>
          <a:ext cx="6768752" cy="3902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9B7CAF8-73C7-46B3-8306-CA07C224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5281BBA-252F-40F6-BEF1-4AD0A4ECF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895215"/>
              </p:ext>
            </p:extLst>
          </p:nvPr>
        </p:nvGraphicFramePr>
        <p:xfrm>
          <a:off x="628649" y="1699000"/>
          <a:ext cx="7886701" cy="2378070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2177547700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2219465103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679653713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309360470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262359987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369249219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272172594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725812728"/>
                    </a:ext>
                  </a:extLst>
                </a:gridCol>
              </a:tblGrid>
              <a:tr h="147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068131"/>
                  </a:ext>
                </a:extLst>
              </a:tr>
              <a:tr h="4516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410114"/>
                  </a:ext>
                </a:extLst>
              </a:tr>
              <a:tr h="156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1.181.324.343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1.181.324.343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47.418.327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746933"/>
                  </a:ext>
                </a:extLst>
              </a:tr>
              <a:tr h="147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145.260.046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145.260.046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19.699.888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678703"/>
                  </a:ext>
                </a:extLst>
              </a:tr>
              <a:tr h="147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51.734.415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51.734.415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3.707.230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06474"/>
                  </a:ext>
                </a:extLst>
              </a:tr>
              <a:tr h="147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141.407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141.407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1.111.773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140646"/>
                  </a:ext>
                </a:extLst>
              </a:tr>
              <a:tr h="147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379.381.485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379.381.485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11.321.439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892052"/>
                  </a:ext>
                </a:extLst>
              </a:tr>
              <a:tr h="147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27.094.544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27.094.544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713776"/>
                  </a:ext>
                </a:extLst>
              </a:tr>
              <a:tr h="147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151973,3%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151973,3%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197055"/>
                  </a:ext>
                </a:extLst>
              </a:tr>
              <a:tr h="147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9.459.410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9.459.410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239729"/>
                  </a:ext>
                </a:extLst>
              </a:tr>
              <a:tr h="147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403.111.546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403.111.546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5.147.975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573615"/>
                  </a:ext>
                </a:extLst>
              </a:tr>
              <a:tr h="147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148.900.217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2.047.201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4351"/>
                  </a:ext>
                </a:extLst>
              </a:tr>
              <a:tr h="147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8.580.387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8.580.387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500340"/>
                  </a:ext>
                </a:extLst>
              </a:tr>
              <a:tr h="1474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7.660.856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7.660.856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4.023.648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735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65437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291C210-334E-4AD4-BF9B-5F9F4F8C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B17BC37-EDCE-4C44-989A-0AE80A05D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740605"/>
              </p:ext>
            </p:extLst>
          </p:nvPr>
        </p:nvGraphicFramePr>
        <p:xfrm>
          <a:off x="628651" y="1753574"/>
          <a:ext cx="7886698" cy="4151181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1109542290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2900794935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302815350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78035923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764735927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127842260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617218717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4291540209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702685346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03046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482721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Economía y Empresas de Menor Tamaño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188.490.108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188.490.108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6.545.723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12475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Economía y Empresas de Menor Tamaño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40.644.216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40.644.216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6.305.518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80092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de Innovación para Competitividad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134.502.898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134.502.898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278380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Secretaria Ejecutiva Consejo Nacional de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958.044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958.044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105.973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17802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12.384.950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12.384.950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86790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11.138.757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2.255.598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45815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51.366.543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51.366.543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6.277.587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38680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41.002.710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5.368.897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13753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10.363.833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10.363.833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908.690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25577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33.257.358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33.257.358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3.946.795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64717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842.180.833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842.180.833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16.043.763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73578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44.640.511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44.640.511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7.184.327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73487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40.387.487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40.387.487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6.865.633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47528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Censos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4.253.024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4.253.024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318.694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07141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7.208.103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7.208.103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917.871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21755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29.817.178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29.817.178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1.928.391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84657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20.293.564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20.293.564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1.820.858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742113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Promoción Internacional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9.523.614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9.523.614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107.533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21955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53.793.870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53.793.870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3.056.564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160367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35.466.181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35.466.181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2.585.835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01264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4.923.967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4.923.967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475.600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21158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Propiedad Industrial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6.849.555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6.849.555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24584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5.730.717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384.702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15132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6.344.636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6.344.636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853.328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940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567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20C5F97-02D6-45C8-89AE-7A1C3C13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C5CB714-10D0-4D61-8E86-CCAC85A2D4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362891"/>
              </p:ext>
            </p:extLst>
          </p:nvPr>
        </p:nvGraphicFramePr>
        <p:xfrm>
          <a:off x="644476" y="1868116"/>
          <a:ext cx="7855047" cy="4451746"/>
        </p:xfrm>
        <a:graphic>
          <a:graphicData uri="http://schemas.openxmlformats.org/drawingml/2006/table">
            <a:tbl>
              <a:tblPr/>
              <a:tblGrid>
                <a:gridCol w="263239">
                  <a:extLst>
                    <a:ext uri="{9D8B030D-6E8A-4147-A177-3AD203B41FA5}">
                      <a16:colId xmlns:a16="http://schemas.microsoft.com/office/drawing/2014/main" val="66018227"/>
                    </a:ext>
                  </a:extLst>
                </a:gridCol>
                <a:gridCol w="263239">
                  <a:extLst>
                    <a:ext uri="{9D8B030D-6E8A-4147-A177-3AD203B41FA5}">
                      <a16:colId xmlns:a16="http://schemas.microsoft.com/office/drawing/2014/main" val="2881771566"/>
                    </a:ext>
                  </a:extLst>
                </a:gridCol>
                <a:gridCol w="263239">
                  <a:extLst>
                    <a:ext uri="{9D8B030D-6E8A-4147-A177-3AD203B41FA5}">
                      <a16:colId xmlns:a16="http://schemas.microsoft.com/office/drawing/2014/main" val="1971867216"/>
                    </a:ext>
                  </a:extLst>
                </a:gridCol>
                <a:gridCol w="2969334">
                  <a:extLst>
                    <a:ext uri="{9D8B030D-6E8A-4147-A177-3AD203B41FA5}">
                      <a16:colId xmlns:a16="http://schemas.microsoft.com/office/drawing/2014/main" val="1405832496"/>
                    </a:ext>
                  </a:extLst>
                </a:gridCol>
                <a:gridCol w="705480">
                  <a:extLst>
                    <a:ext uri="{9D8B030D-6E8A-4147-A177-3AD203B41FA5}">
                      <a16:colId xmlns:a16="http://schemas.microsoft.com/office/drawing/2014/main" val="69753518"/>
                    </a:ext>
                  </a:extLst>
                </a:gridCol>
                <a:gridCol w="705480">
                  <a:extLst>
                    <a:ext uri="{9D8B030D-6E8A-4147-A177-3AD203B41FA5}">
                      <a16:colId xmlns:a16="http://schemas.microsoft.com/office/drawing/2014/main" val="3879524415"/>
                    </a:ext>
                  </a:extLst>
                </a:gridCol>
                <a:gridCol w="705480">
                  <a:extLst>
                    <a:ext uri="{9D8B030D-6E8A-4147-A177-3AD203B41FA5}">
                      <a16:colId xmlns:a16="http://schemas.microsoft.com/office/drawing/2014/main" val="26593252"/>
                    </a:ext>
                  </a:extLst>
                </a:gridCol>
                <a:gridCol w="705480">
                  <a:extLst>
                    <a:ext uri="{9D8B030D-6E8A-4147-A177-3AD203B41FA5}">
                      <a16:colId xmlns:a16="http://schemas.microsoft.com/office/drawing/2014/main" val="986228272"/>
                    </a:ext>
                  </a:extLst>
                </a:gridCol>
                <a:gridCol w="642303">
                  <a:extLst>
                    <a:ext uri="{9D8B030D-6E8A-4147-A177-3AD203B41FA5}">
                      <a16:colId xmlns:a16="http://schemas.microsoft.com/office/drawing/2014/main" val="1670563307"/>
                    </a:ext>
                  </a:extLst>
                </a:gridCol>
                <a:gridCol w="631773">
                  <a:extLst>
                    <a:ext uri="{9D8B030D-6E8A-4147-A177-3AD203B41FA5}">
                      <a16:colId xmlns:a16="http://schemas.microsoft.com/office/drawing/2014/main" val="1382037650"/>
                    </a:ext>
                  </a:extLst>
                </a:gridCol>
              </a:tblGrid>
              <a:tr h="1263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97" marR="7897" marT="78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97" marR="7897" marT="78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48383"/>
                  </a:ext>
                </a:extLst>
              </a:tr>
              <a:tr h="3869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935659"/>
                  </a:ext>
                </a:extLst>
              </a:tr>
              <a:tr h="1658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40.644.216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40.644.216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6.305.518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134798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8.531.377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8.531.377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1.188.763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170806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2.139.648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2.139.648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233.718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98129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09344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686865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24.426.146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24.426.146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4.282.398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97397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18.323.563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18.323.563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3.063.807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586276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357.848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357.848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262981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17.965.715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3.063.807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05097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473.800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473.800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70309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473.800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473.800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404720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5.628.783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5.628.783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1.218.591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712482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SEGPRES-Escritorio Empresa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762.049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06991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538.689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538.689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66.684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416820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1.098.195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1.098.195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912505"/>
                  </a:ext>
                </a:extLst>
              </a:tr>
              <a:tr h="134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Digitales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346.209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346.209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31.998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454704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Gestión de Proyectos Sustentables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733.122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733.122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143.610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88266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Productividad y Emprendimiento Nacional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595.961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595.961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78.719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820973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Economía del Futuro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256.607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256.607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22.977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966627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250.781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250.781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072958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13.390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13.390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197837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8.346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554225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1.731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633401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39.408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73398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187.906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187.906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935115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5.296.254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5.296.254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583.430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780196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368.719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368.719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368.719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33139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4.187.768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4.187.768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620528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214.711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882877"/>
                  </a:ext>
                </a:extLst>
              </a:tr>
              <a:tr h="126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97" marR="7897" marT="7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97" marR="7897" marT="78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108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4139</TotalTime>
  <Words>7100</Words>
  <Application>Microsoft Office PowerPoint</Application>
  <PresentationFormat>Presentación en pantalla (4:3)</PresentationFormat>
  <Paragraphs>4065</Paragraphs>
  <Slides>30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FEBRERO DE 2019 PARTIDA 07: MINISTERIO DE ECONOMÍA, FOMENTO Y TURISMO</vt:lpstr>
      <vt:lpstr>EJECUCIÓN ACUMULADA DE GASTOS A FEBRERO DE 2019  PARTIDA 07 MINISTERIO DE ECONOMÍA, FOMENTO Y TURISMO</vt:lpstr>
      <vt:lpstr>EJECUCIÓN ACUMULADA DE GASTOS A FEBRERO DE 2019  PARTIDA 07 MINISTERIO DE ECONOMÍA, FOMENTO Y TURISMO</vt:lpstr>
      <vt:lpstr>EJECUCIÓN ACUMULADA DE GASTOS A FEBRERO DE 2019  PARTIDA 07 MINISTERIO DE ECONOMÍA, FOMENTO Y TURISMO</vt:lpstr>
      <vt:lpstr>Presentación de PowerPoint</vt:lpstr>
      <vt:lpstr>Presentación de PowerPoint</vt:lpstr>
      <vt:lpstr>EJECUCIÓN ACUMULADA DE GASTOS A FEBRERO DE 2019  PARTIDA 07 MINISTERIO DE ECONOMÍA, FOMENTO Y TURISMO</vt:lpstr>
      <vt:lpstr>EJECUCIÓN ACUMULADA DE GASTOS A FEBRERO DE 2019  PARTIDA 07 RESUMEN POR CAPÍTULOS</vt:lpstr>
      <vt:lpstr>EJECUCIÓN ACUMULADA DE GASTOS A FEBRERO DE 2019  PARTIDA 07. CAPÍTULO 01. PROGRAMA 01: SUBSECRETARÍA DE ECONOMÍA Y EMPRESAS DE MENOR TAMAÑO</vt:lpstr>
      <vt:lpstr>EJECUCIÓN ACUMULADA DE GASTOS A FEBRERO DE 2019  PARTIDA 07. CAPÍTULO 01. PROGRAMA 07: PROGRAMA FONDO DE INNOVACIÓN PARA LA COMPETITIVIDAD</vt:lpstr>
      <vt:lpstr>EJECUCIÓN ACUMULADA DE GASTOS A FEBRERO DE 2019  PARTIDA 07. CAPÍTULO 01. PROGRAMA 08: SECRETARÍA EJECUTIVA CONSEJO NACIONAL DE INNOVACIÓN</vt:lpstr>
      <vt:lpstr>EJECUCIÓN ACUMULADA DE GASTOS A FEBRERO DE 2019  PARTIDA 07. CAPÍTULO 01. PROGRAMA 11: PROGRAMA INICIATIVA CIENTÍFICA MILLENIUM</vt:lpstr>
      <vt:lpstr>EJECUCIÓN ACUMULADA DE GASTOS A FEBRERO DE 2019  PARTIDA 07. CAPÍTULO 02. PROGRAMA 01: SERVICIO NACIONAL DEL CONSUMIDOR</vt:lpstr>
      <vt:lpstr>EJECUCIÓN ACUMULADA DE GASTOS A FEBRERO DE 2019  PARTIDA 07. CAPÍTULO 03. PROGRAMA 01: SUBSECRETARÍA DE PESCA Y ACUICULTURA</vt:lpstr>
      <vt:lpstr>EJECUCIÓN ACUMULADA DE GASTOS A FEBRERO DE 2019  PARTIDA 07. CAPÍTULO 03. PROGRAMA 02: FONDO DE ADMINISTRACIÓN PESQUERO</vt:lpstr>
      <vt:lpstr>EJECUCIÓN ACUMULADA DE GASTOS A FEBRERO DE 2019  PARTIDA 07. CAPÍTULO 04. PROGRAMA 01: SERVICIO NACIONAL DE PESCA Y ACUICULTURA</vt:lpstr>
      <vt:lpstr>EJECUCIÓN ACUMULADA DE GASTOS A FEBRERO DE 2019  PARTIDA 07. CAPÍTULO 06. PROGRAMA 01: CORPORACIÓN DE FOMENTO DE LA PRODUCCIÓN</vt:lpstr>
      <vt:lpstr>EJECUCIÓN ACUMULADA DE GASTOS A FEBRERO DE 2019  PARTIDA 07. CAPÍTULO 06. PROGRAMA 01: CORPORACIÓN DE FOMENTO DE LA PRODUCCIÓN</vt:lpstr>
      <vt:lpstr>EJECUCIÓN ACUMULADA DE GASTOS A FEBRERO DE 2019  PARTIDA 07. CAPÍTULO 06. PROGRAMA 01: CORPORACIÓN DE FOMENTO DE LA PRODUCCIÓN</vt:lpstr>
      <vt:lpstr>EJECUCIÓN ACUMULADA DE GASTOS A FEBRERO DE 2019  PARTIDA 07. CAPÍTULO 07. PROGRAMA 01: INSTITUTO NACIONAL DE ESTADÍSTICAS</vt:lpstr>
      <vt:lpstr>EJECUCIÓN ACUMULADA DE GASTOS A FEBRERO DE 2019  PARTIDA 07. CAPÍTULO 07. PROGRAMA 02: PROGRAMA CENSOS</vt:lpstr>
      <vt:lpstr>EJECUCIÓN ACUMULADA DE GASTOS A FEBRERO DE 2019  PARTIDA 07. CAPÍTULO 07. PROGRAMA 08: FISCALÍA NACIONAL ECONÓMICA</vt:lpstr>
      <vt:lpstr>EJECUCIÓN ACUMULADA DE GASTOS A FEBRERO DE 2019  PARTIDA 07. CAPÍTULO 09. PROGRAMA 01: SERVICIO NACIONAL DE TURISMO</vt:lpstr>
      <vt:lpstr>EJECUCIÓN ACUMULADA DE GASTOS A FEBRERO DE 2019  PARTIDA 07. CAPÍTULO 09. PROGRAMA 03: PROGRAMA DE PROMOCIÓN INTERNACIONAL</vt:lpstr>
      <vt:lpstr>EJECUCIÓN ACUMULADA DE GASTOS A FEBRERO DE 2019  PARTIDA 07. CAPÍTULO 16. PROGRAMA 01: SERVICIO DE COOPERACIÓN TÉCNICA</vt:lpstr>
      <vt:lpstr>EJECUCIÓN ACUMULADA DE GASTOS A FEBRERO DE 2019  PARTIDA 07. CAPÍTULO 19. PROGRAMA 01: COMITÉ INNOVA CHILE</vt:lpstr>
      <vt:lpstr>EJECUCIÓN ACUMULADA DE GASTOS A FEBRERO DE 2019  PARTIDA 07. CAPÍTULO 21. PROGRAMA 01: AGENCIA DE PROMOCIÓN DE LA INVERSIÓN EXTRANJERA</vt:lpstr>
      <vt:lpstr>EJECUCIÓN ACUMULADA DE GASTOS A FEBRERO DE 2019  PARTIDA 07. CAPÍTULO 23. PROGRAMA 01: INSTITUTO NACIONAL DE PROPIEDAD INDUSTRIAL</vt:lpstr>
      <vt:lpstr>EJECUCIÓN ACUMULADA DE GASTOS A FEBRERO DE 2019  PARTIDA 07. CAPÍTULO 24. PROGRAMA 01: SUBSECRETARÍA DE TURISMO</vt:lpstr>
      <vt:lpstr>EJECUCIÓN ACUMULADA DE GASTOS A FEBRERO DE 2019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300</cp:revision>
  <cp:lastPrinted>2016-07-04T14:42:46Z</cp:lastPrinted>
  <dcterms:created xsi:type="dcterms:W3CDTF">2016-06-23T13:38:47Z</dcterms:created>
  <dcterms:modified xsi:type="dcterms:W3CDTF">2019-05-30T19:07:29Z</dcterms:modified>
</cp:coreProperties>
</file>