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7"/>
  </p:notesMasterIdLst>
  <p:handoutMasterIdLst>
    <p:handoutMasterId r:id="rId28"/>
  </p:handoutMasterIdLst>
  <p:sldIdLst>
    <p:sldId id="256" r:id="rId8"/>
    <p:sldId id="298" r:id="rId9"/>
    <p:sldId id="306" r:id="rId10"/>
    <p:sldId id="309" r:id="rId11"/>
    <p:sldId id="314" r:id="rId12"/>
    <p:sldId id="315" r:id="rId13"/>
    <p:sldId id="313" r:id="rId14"/>
    <p:sldId id="312" r:id="rId15"/>
    <p:sldId id="316" r:id="rId16"/>
    <p:sldId id="317" r:id="rId17"/>
    <p:sldId id="264" r:id="rId18"/>
    <p:sldId id="307" r:id="rId19"/>
    <p:sldId id="263" r:id="rId20"/>
    <p:sldId id="265" r:id="rId21"/>
    <p:sldId id="300" r:id="rId22"/>
    <p:sldId id="301" r:id="rId23"/>
    <p:sldId id="302" r:id="rId24"/>
    <p:sldId id="303" r:id="rId25"/>
    <p:sldId id="304" r:id="rId26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5" autoAdjust="0"/>
  </p:normalViewPr>
  <p:slideViewPr>
    <p:cSldViewPr>
      <p:cViewPr>
        <p:scale>
          <a:sx n="113" d="100"/>
          <a:sy n="113" d="100"/>
        </p:scale>
        <p:origin x="-15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23-05-2019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23-05-2019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3082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23-05-2019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23-05-2019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23-05-2019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23-05-2019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23-05-2019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23-05-2019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23-05-2019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23-05-2019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23-05-2019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23-05-2019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23-05-2019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23-05-2019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23-05-2019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23-05-2019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23-05-2019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5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6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07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66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00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50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9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23-05-2019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48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73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43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51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294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822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901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66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471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23-05-2019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900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96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200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70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333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443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652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315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975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8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23-05-2019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37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794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960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9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092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200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635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758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26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2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23-05-2019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480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641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098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62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363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117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33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03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892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5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23-05-2019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203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12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787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267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528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41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440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2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23-05-2019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23-05-2019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23-05-2019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23-05-2019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05" name="Picture 15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969" y="17463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462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28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41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486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04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510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3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7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534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546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9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58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4462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45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3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ACUMULADA DE GASTOS PRESUPUESTARIOS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AL MES DE </a:t>
            </a:r>
            <a:r>
              <a:rPr lang="es-CL" sz="2000" b="1" dirty="0" smtClean="0">
                <a:latin typeface="+mn-lt"/>
              </a:rPr>
              <a:t>FEBRERO </a:t>
            </a:r>
            <a:r>
              <a:rPr lang="es-CL" sz="2000" b="1" dirty="0">
                <a:latin typeface="+mn-lt"/>
              </a:rPr>
              <a:t>DE 2019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PARTIDA 06: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RELACIONES EXTERIORES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</a:t>
            </a:r>
            <a:r>
              <a:rPr lang="es-CL" sz="1200" dirty="0" smtClean="0"/>
              <a:t>abril </a:t>
            </a:r>
            <a:r>
              <a:rPr lang="es-CL" sz="1200" dirty="0"/>
              <a:t>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295" name="Picture 1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515670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67544" y="1628800"/>
            <a:ext cx="8238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0" b="1" dirty="0">
                <a:ea typeface="Verdana" pitchFamily="34" charset="0"/>
                <a:cs typeface="Verdana" pitchFamily="34" charset="0"/>
              </a:rPr>
              <a:t>en miles de dólares de 2019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xmlns="" id="{6D6C978C-F9B9-4E16-A6C8-D810C8C01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6" y="6016203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39924"/>
            <a:ext cx="6586942" cy="395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502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789040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791829"/>
              </p:ext>
            </p:extLst>
          </p:nvPr>
        </p:nvGraphicFramePr>
        <p:xfrm>
          <a:off x="405027" y="1844824"/>
          <a:ext cx="8203072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2" name="Hoja de cálculo" r:id="rId3" imgW="7115108" imgH="1857336" progId="Excel.Sheet.8">
                  <p:embed/>
                </p:oleObj>
              </mc:Choice>
              <mc:Fallback>
                <p:oleObj name="Hoja de cálculo" r:id="rId3" imgW="7115108" imgH="185733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027" y="1844824"/>
                        <a:ext cx="8203072" cy="185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221088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dólares de 2019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485586"/>
              </p:ext>
            </p:extLst>
          </p:nvPr>
        </p:nvGraphicFramePr>
        <p:xfrm>
          <a:off x="405026" y="1844824"/>
          <a:ext cx="8210797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8" name="Hoja de cálculo" r:id="rId3" imgW="7115108" imgH="2314575" progId="Excel.Sheet.8">
                  <p:embed/>
                </p:oleObj>
              </mc:Choice>
              <mc:Fallback>
                <p:oleObj name="Hoja de cálculo" r:id="rId3" imgW="7115108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026" y="1844824"/>
                        <a:ext cx="8210797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8776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42329" y="349592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4388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RESUMEN POR CAPÍTULOS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116298"/>
              </p:ext>
            </p:extLst>
          </p:nvPr>
        </p:nvGraphicFramePr>
        <p:xfrm>
          <a:off x="405026" y="1685925"/>
          <a:ext cx="8210798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6" name="Hoja de cálculo" r:id="rId4" imgW="8410687" imgH="1743114" progId="Excel.Sheet.8">
                  <p:embed/>
                </p:oleObj>
              </mc:Choice>
              <mc:Fallback>
                <p:oleObj name="Hoja de cálculo" r:id="rId4" imgW="8410687" imgH="174311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5026" y="1685925"/>
                        <a:ext cx="8210798" cy="174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80526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497578"/>
            <a:ext cx="8210798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01. PROGRAMA 01: SECRETARÍA Y ADMINISTRACIÓN GENERAL Y SERVICIO EXTERIOR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814668"/>
              </p:ext>
            </p:extLst>
          </p:nvPr>
        </p:nvGraphicFramePr>
        <p:xfrm>
          <a:off x="405026" y="1742281"/>
          <a:ext cx="8210798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1" name="Hoja de cálculo" r:id="rId3" imgW="8048513" imgH="3991001" progId="Excel.Sheet.8">
                  <p:embed/>
                </p:oleObj>
              </mc:Choice>
              <mc:Fallback>
                <p:oleObj name="Hoja de cálculo" r:id="rId3" imgW="8048513" imgH="399100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026" y="1742281"/>
                        <a:ext cx="8210798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229200"/>
            <a:ext cx="8406135" cy="221109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847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497578"/>
            <a:ext cx="8210798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02. PROGRAMA 01: DIRECCIÓN GENERAL DE RELACIONES ECONÓMICAS INTERNACIONALES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900100"/>
              </p:ext>
            </p:extLst>
          </p:nvPr>
        </p:nvGraphicFramePr>
        <p:xfrm>
          <a:off x="405026" y="1772816"/>
          <a:ext cx="8210797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5" name="Hoja de cálculo" r:id="rId3" imgW="7457918" imgH="3381230" progId="Excel.Sheet.8">
                  <p:embed/>
                </p:oleObj>
              </mc:Choice>
              <mc:Fallback>
                <p:oleObj name="Hoja de cálculo" r:id="rId3" imgW="7457918" imgH="338123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026" y="1772816"/>
                        <a:ext cx="8210797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0116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329" y="4864075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34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02. PROGRAMA 02: PROMOCIÓN DE EXPORTACIONES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827830"/>
              </p:ext>
            </p:extLst>
          </p:nvPr>
        </p:nvGraphicFramePr>
        <p:xfrm>
          <a:off x="405026" y="1720577"/>
          <a:ext cx="8210798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9" name="Hoja de cálculo" r:id="rId3" imgW="7410584" imgH="3076522" progId="Excel.Sheet.8">
                  <p:embed/>
                </p:oleObj>
              </mc:Choice>
              <mc:Fallback>
                <p:oleObj name="Hoja de cálculo" r:id="rId3" imgW="7410584" imgH="307652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026" y="1720577"/>
                        <a:ext cx="8210798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3517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221088"/>
            <a:ext cx="8406135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5985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03. PROGRAMA 01: DIRECCIÓN DE FRONTERAS Y LÍMITES DE ESTADO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375895"/>
              </p:ext>
            </p:extLst>
          </p:nvPr>
        </p:nvGraphicFramePr>
        <p:xfrm>
          <a:off x="405026" y="1672580"/>
          <a:ext cx="8210798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2" name="Hoja de cálculo" r:id="rId3" imgW="7429590" imgH="2476329" progId="Excel.Sheet.8">
                  <p:embed/>
                </p:oleObj>
              </mc:Choice>
              <mc:Fallback>
                <p:oleObj name="Hoja de cálculo" r:id="rId3" imgW="7429590" imgH="247632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026" y="1672580"/>
                        <a:ext cx="8210798" cy="247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5065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016203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04. PROGRAMA 01: INSTITUTO ANTÁRTICO CHILENO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798569"/>
              </p:ext>
            </p:extLst>
          </p:nvPr>
        </p:nvGraphicFramePr>
        <p:xfrm>
          <a:off x="405026" y="1653505"/>
          <a:ext cx="8210797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6" name="Hoja de cálculo" r:id="rId3" imgW="7915118" imgH="4295709" progId="Excel.Sheet.8">
                  <p:embed/>
                </p:oleObj>
              </mc:Choice>
              <mc:Fallback>
                <p:oleObj name="Hoja de cálculo" r:id="rId3" imgW="7915118" imgH="429570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026" y="1653505"/>
                        <a:ext cx="8210797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4771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3999979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84784"/>
            <a:ext cx="8229600" cy="359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95625" y="572014"/>
            <a:ext cx="8210798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05. PROGRAMA 01: AGENCIA DE COOPERACIÓN INTERNACIONAL DE CHILE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477289"/>
              </p:ext>
            </p:extLst>
          </p:nvPr>
        </p:nvGraphicFramePr>
        <p:xfrm>
          <a:off x="395625" y="1772816"/>
          <a:ext cx="8210798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Hoja de cálculo" r:id="rId3" imgW="7534297" imgH="2162044" progId="Excel.Sheet.8">
                  <p:embed/>
                </p:oleObj>
              </mc:Choice>
              <mc:Fallback>
                <p:oleObj name="Hoja de cálculo" r:id="rId3" imgW="7534297" imgH="216204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625" y="1772816"/>
                        <a:ext cx="8210798" cy="216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592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 smtClean="0"/>
              <a:t>El presupuesto vigente en pesos, </a:t>
            </a:r>
            <a:r>
              <a:rPr lang="es-CL" sz="1400" dirty="0" smtClean="0"/>
              <a:t>asciende a $121.591 millones. </a:t>
            </a:r>
            <a:r>
              <a:rPr lang="es-CL" sz="1400" dirty="0" smtClean="0"/>
              <a:t>La</a:t>
            </a:r>
            <a:r>
              <a:rPr lang="es-CL" sz="1400" b="1" dirty="0" smtClean="0"/>
              <a:t> </a:t>
            </a:r>
            <a:r>
              <a:rPr lang="es-CL" sz="1400" dirty="0"/>
              <a:t>ejecución </a:t>
            </a:r>
            <a:r>
              <a:rPr lang="es-CL" sz="1400" dirty="0" smtClean="0"/>
              <a:t>del gasto</a:t>
            </a:r>
            <a:r>
              <a:rPr lang="es-CL" sz="1400" dirty="0" smtClean="0"/>
              <a:t> </a:t>
            </a:r>
            <a:r>
              <a:rPr lang="es-CL" sz="1400" dirty="0"/>
              <a:t>finalizó en </a:t>
            </a:r>
            <a:r>
              <a:rPr lang="es-CL" sz="1400" dirty="0" smtClean="0"/>
              <a:t>$12.981 </a:t>
            </a:r>
            <a:r>
              <a:rPr lang="es-CL" sz="1400" dirty="0"/>
              <a:t>millones, equivalentes a un </a:t>
            </a:r>
            <a:r>
              <a:rPr lang="es-CL" sz="1400" dirty="0" smtClean="0"/>
              <a:t>10% </a:t>
            </a:r>
            <a:r>
              <a:rPr lang="es-CL" sz="1400" dirty="0"/>
              <a:t>del Presupuesto Vigente.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/>
              <a:t>En </a:t>
            </a:r>
            <a:r>
              <a:rPr lang="es-CL" sz="1400" dirty="0" smtClean="0"/>
              <a:t>dólares, los recursos disponibles ascienden a US$216 millones, y </a:t>
            </a:r>
            <a:r>
              <a:rPr lang="es-CL" sz="1400" dirty="0"/>
              <a:t>se observó un </a:t>
            </a:r>
            <a:r>
              <a:rPr lang="es-CL" sz="1400" dirty="0" smtClean="0"/>
              <a:t>7% </a:t>
            </a:r>
            <a:r>
              <a:rPr lang="es-CL" sz="1400" dirty="0"/>
              <a:t>de avance presupuestario, con un total gastado de </a:t>
            </a:r>
            <a:r>
              <a:rPr lang="es-CL" sz="1400" dirty="0" smtClean="0"/>
              <a:t>US$15 </a:t>
            </a:r>
            <a:r>
              <a:rPr lang="es-CL" sz="1400" dirty="0"/>
              <a:t>millones.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b="1" dirty="0">
              <a:solidFill>
                <a:prstClr val="black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sz="1400" dirty="0">
                <a:solidFill>
                  <a:prstClr val="black"/>
                </a:solidFill>
              </a:rPr>
              <a:t>Respecto </a:t>
            </a:r>
            <a:r>
              <a:rPr lang="es-CL" sz="1400" dirty="0">
                <a:solidFill>
                  <a:prstClr val="black"/>
                </a:solidFill>
              </a:rPr>
              <a:t>a los recursos destinados a cumplir obligaciones del ejercicio presupuestario anterior (deuda flotante), se observa que la Subsecretaría de </a:t>
            </a:r>
            <a:r>
              <a:rPr lang="es-CL" sz="1400" dirty="0" smtClean="0">
                <a:solidFill>
                  <a:prstClr val="black"/>
                </a:solidFill>
              </a:rPr>
              <a:t>Relaciones </a:t>
            </a:r>
            <a:r>
              <a:rPr lang="es-CL" sz="1400" dirty="0">
                <a:solidFill>
                  <a:prstClr val="black"/>
                </a:solidFill>
              </a:rPr>
              <a:t>Exteriores dispuso de un gasto de $62 </a:t>
            </a:r>
            <a:r>
              <a:rPr lang="es-CL" sz="1400" dirty="0" smtClean="0">
                <a:solidFill>
                  <a:prstClr val="black"/>
                </a:solidFill>
              </a:rPr>
              <a:t>millones, la Dirección de Relaciones Económicas Internacionales un total de $59 millones, </a:t>
            </a:r>
            <a:r>
              <a:rPr lang="es-CL" sz="1400" dirty="0">
                <a:solidFill>
                  <a:prstClr val="black"/>
                </a:solidFill>
              </a:rPr>
              <a:t>y que el INACH, realizó un devengo total de $476 millones. En </a:t>
            </a:r>
            <a:r>
              <a:rPr lang="es-CL" sz="1400" dirty="0" smtClean="0">
                <a:solidFill>
                  <a:prstClr val="black"/>
                </a:solidFill>
              </a:rPr>
              <a:t>todos los </a:t>
            </a:r>
            <a:r>
              <a:rPr lang="es-CL" sz="1400" dirty="0">
                <a:solidFill>
                  <a:prstClr val="black"/>
                </a:solidFill>
              </a:rPr>
              <a:t>casos, no se observan los decretos modificatorios que agreguen estos recursos al presupuesto vigente.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>
                <a:latin typeface="+mn-lt"/>
              </a:rPr>
              <a:t>En las transferencias corrientes </a:t>
            </a:r>
            <a:r>
              <a:rPr lang="es-CL" sz="1400" b="1" dirty="0">
                <a:latin typeface="+mn-lt"/>
              </a:rPr>
              <a:t>de la Subsecretaría</a:t>
            </a:r>
            <a:r>
              <a:rPr lang="es-CL" sz="1400" dirty="0">
                <a:latin typeface="+mn-lt"/>
              </a:rPr>
              <a:t>, que incluyen recursos para asignaciones  al sector privado y para Otras Entidades Públicas, </a:t>
            </a:r>
            <a:r>
              <a:rPr lang="es-CL" sz="1400" dirty="0" smtClean="0">
                <a:latin typeface="+mn-lt"/>
              </a:rPr>
              <a:t>consideraron una ejecución presupuestaria de $48 millones, que equivale a un 5% del total vigente. </a:t>
            </a:r>
            <a:endParaRPr lang="es-CL" sz="14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4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/>
              <a:t>En la Dirección de Relaciones Económicas, el </a:t>
            </a:r>
            <a:r>
              <a:rPr lang="es-CL" sz="1400" b="1" dirty="0"/>
              <a:t>Programa de Defensa Comercial</a:t>
            </a:r>
            <a:r>
              <a:rPr lang="es-CL" sz="1400" dirty="0"/>
              <a:t>, que tiene por objetivo la defensa de los intereses comerciales nacionales, buscando soluciones a los conflictos dentro de los mecanismos establecidos dentro de los acuerdos internacionales suscritos, finalizó con una ejecución presupuestaria de un </a:t>
            </a:r>
            <a:r>
              <a:rPr lang="es-CL" sz="1400" dirty="0" smtClean="0"/>
              <a:t>5% </a:t>
            </a:r>
            <a:r>
              <a:rPr lang="es-CL" sz="1400" dirty="0"/>
              <a:t>del presupuesto vigente.</a:t>
            </a:r>
          </a:p>
          <a:p>
            <a:pPr algn="just"/>
            <a:endParaRPr lang="es-CL" sz="1400" dirty="0"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400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400" dirty="0">
                <a:latin typeface="+mn-lt"/>
              </a:rPr>
              <a:t>El </a:t>
            </a:r>
            <a:r>
              <a:rPr lang="es-CL" sz="1400" b="1" dirty="0">
                <a:latin typeface="+mn-lt"/>
              </a:rPr>
              <a:t>Programa Certificación de Origen</a:t>
            </a:r>
            <a:r>
              <a:rPr lang="es-CL" sz="1400" dirty="0">
                <a:latin typeface="+mn-lt"/>
              </a:rPr>
              <a:t>, encargado de prestar el servicio de Certificación de Origen a exportadores con productos con destino a la Unión Europea, EFTA y China, alcanzó un </a:t>
            </a:r>
            <a:r>
              <a:rPr lang="es-CL" sz="1400" dirty="0" smtClean="0">
                <a:latin typeface="+mn-lt"/>
              </a:rPr>
              <a:t>11% </a:t>
            </a:r>
            <a:r>
              <a:rPr lang="es-CL" sz="1400" dirty="0">
                <a:latin typeface="+mn-lt"/>
              </a:rPr>
              <a:t>de gasto total. La asignación para </a:t>
            </a:r>
            <a:r>
              <a:rPr lang="es-CL" sz="1400" b="1" dirty="0">
                <a:latin typeface="+mn-lt"/>
              </a:rPr>
              <a:t>Negociaciones y Administración de Acuerdos</a:t>
            </a:r>
            <a:r>
              <a:rPr lang="es-CL" sz="1400" dirty="0">
                <a:latin typeface="+mn-lt"/>
              </a:rPr>
              <a:t>, con recursos </a:t>
            </a:r>
            <a:r>
              <a:rPr lang="es-CL" sz="1400" dirty="0" smtClean="0">
                <a:latin typeface="+mn-lt"/>
              </a:rPr>
              <a:t>por </a:t>
            </a:r>
            <a:r>
              <a:rPr lang="es-CL" sz="1400" dirty="0">
                <a:latin typeface="+mn-lt"/>
              </a:rPr>
              <a:t>$1.094 </a:t>
            </a:r>
            <a:r>
              <a:rPr lang="es-CL" sz="1400" dirty="0" smtClean="0">
                <a:latin typeface="+mn-lt"/>
              </a:rPr>
              <a:t>millones, alcanzó </a:t>
            </a:r>
            <a:r>
              <a:rPr lang="es-CL" sz="1400" dirty="0">
                <a:latin typeface="+mn-lt"/>
              </a:rPr>
              <a:t>una ejecución de un </a:t>
            </a:r>
            <a:r>
              <a:rPr lang="es-CL" sz="1400" dirty="0" smtClean="0">
                <a:latin typeface="+mn-lt"/>
              </a:rPr>
              <a:t>12%.</a:t>
            </a:r>
          </a:p>
          <a:p>
            <a:pPr marL="342900" indent="-342900" algn="just">
              <a:buFont typeface="+mj-lt"/>
              <a:buAutoNum type="arabicPeriod" startAt="6"/>
            </a:pPr>
            <a:endParaRPr lang="es-CL" sz="1400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400" dirty="0" smtClean="0">
                <a:latin typeface="+mn-lt"/>
              </a:rPr>
              <a:t>Los recursos disponibles para la </a:t>
            </a:r>
            <a:r>
              <a:rPr lang="es-CL" sz="1400" b="1" dirty="0" smtClean="0">
                <a:latin typeface="+mn-lt"/>
              </a:rPr>
              <a:t>Cumbre APEC 2019</a:t>
            </a:r>
            <a:r>
              <a:rPr lang="es-CL" sz="1400" dirty="0" smtClean="0">
                <a:latin typeface="+mn-lt"/>
              </a:rPr>
              <a:t> ascienden a $27.128 millones, y presentaron una ejecución presupuestaria de 12%.</a:t>
            </a:r>
            <a:endParaRPr lang="es-CL" sz="1400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6"/>
            </a:pPr>
            <a:endParaRPr lang="es-CL" sz="1400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400" dirty="0">
                <a:latin typeface="+mn-lt"/>
              </a:rPr>
              <a:t>Los </a:t>
            </a:r>
            <a:r>
              <a:rPr lang="es-CL" sz="1400" b="1" dirty="0">
                <a:latin typeface="+mn-lt"/>
              </a:rPr>
              <a:t>Proyectos y Actividades de Promoción</a:t>
            </a:r>
            <a:r>
              <a:rPr lang="es-CL" sz="1400" dirty="0">
                <a:latin typeface="+mn-lt"/>
              </a:rPr>
              <a:t>, con recursos autorizados por $7.506 millones, informan un avance de </a:t>
            </a:r>
            <a:r>
              <a:rPr lang="es-CL" sz="1400" dirty="0" smtClean="0">
                <a:latin typeface="+mn-lt"/>
              </a:rPr>
              <a:t>1% </a:t>
            </a:r>
            <a:r>
              <a:rPr lang="es-CL" sz="1400" dirty="0">
                <a:latin typeface="+mn-lt"/>
              </a:rPr>
              <a:t>del gasto.</a:t>
            </a:r>
          </a:p>
          <a:p>
            <a:pPr marL="342900" indent="-342900" algn="just">
              <a:buFont typeface="+mj-lt"/>
              <a:buAutoNum type="arabicPeriod" startAt="6"/>
            </a:pPr>
            <a:endParaRPr lang="es-CL" sz="1400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400" dirty="0">
                <a:latin typeface="+mn-lt"/>
              </a:rPr>
              <a:t>En la </a:t>
            </a:r>
            <a:r>
              <a:rPr lang="es-CL" sz="1400" b="1" dirty="0">
                <a:latin typeface="+mn-lt"/>
              </a:rPr>
              <a:t>Dirección de Fronteras y Límites de Estado</a:t>
            </a:r>
            <a:r>
              <a:rPr lang="es-CL" sz="1400" dirty="0">
                <a:latin typeface="+mn-lt"/>
              </a:rPr>
              <a:t>, los Programas Especiales de Fronteras y Límites, que incluye actividades relacionadas a la Plataforma Continental Extendida y otras actividades de carácter reservado, ejecutaron un total de </a:t>
            </a:r>
            <a:r>
              <a:rPr lang="es-CL" sz="1400" dirty="0" smtClean="0">
                <a:latin typeface="+mn-lt"/>
              </a:rPr>
              <a:t>$366 </a:t>
            </a:r>
            <a:r>
              <a:rPr lang="es-CL" sz="1400" dirty="0">
                <a:latin typeface="+mn-lt"/>
              </a:rPr>
              <a:t>millones </a:t>
            </a:r>
            <a:r>
              <a:rPr lang="es-CL" sz="1400" dirty="0" smtClean="0">
                <a:latin typeface="+mn-lt"/>
              </a:rPr>
              <a:t>(6% </a:t>
            </a:r>
            <a:r>
              <a:rPr lang="es-CL" sz="1400" dirty="0">
                <a:latin typeface="+mn-lt"/>
              </a:rPr>
              <a:t>de avance presupuestario). 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400" dirty="0">
              <a:latin typeface="+mn-lt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9"/>
            </a:pP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En la </a:t>
            </a:r>
            <a:r>
              <a:rPr lang="es-CL" sz="1400" b="1" dirty="0">
                <a:solidFill>
                  <a:prstClr val="black"/>
                </a:solidFill>
                <a:ea typeface="+mn-ea"/>
                <a:cs typeface="+mn-cs"/>
              </a:rPr>
              <a:t>Agencia de Cooperación Internacional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, la transferencia al sector privado para “Cooperación Sur-Sur”, presentó una ejecución de recursos de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4%, 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con un total gastado de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$239 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millones. </a:t>
            </a:r>
            <a:endParaRPr lang="es-CL" sz="1400" dirty="0"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</p:spTree>
    <p:extLst>
      <p:ext uri="{BB962C8B-B14F-4D97-AF65-F5344CB8AC3E}">
        <p14:creationId xmlns:p14="http://schemas.microsoft.com/office/powerpoint/2010/main" val="1435463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>
              <a:latin typeface="+mn-lt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46856" y="167751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porcentajes de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gasto </a:t>
            </a:r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del presupuesto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(pesos </a:t>
            </a:r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2019)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3 Marcador de pie de página">
            <a:extLst>
              <a:ext uri="{FF2B5EF4-FFF2-40B4-BE49-F238E27FC236}">
                <a16:creationId xmlns:a16="http://schemas.microsoft.com/office/drawing/2014/main" xmlns="" id="{C930BAD7-92D6-4E6A-B7C7-914158D60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6" y="5877272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a Ley de Presupuestos 2019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F4C2356-FB06-498A-B7E3-AF884CC3F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035760"/>
            <a:ext cx="5832648" cy="376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68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>
              <a:latin typeface="+mn-lt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46856" y="16775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n </a:t>
            </a:r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millones de pesos de 2019</a:t>
            </a:r>
          </a:p>
        </p:txBody>
      </p:sp>
      <p:sp>
        <p:nvSpPr>
          <p:cNvPr id="8" name="3 Marcador de pie de página">
            <a:extLst>
              <a:ext uri="{FF2B5EF4-FFF2-40B4-BE49-F238E27FC236}">
                <a16:creationId xmlns:a16="http://schemas.microsoft.com/office/drawing/2014/main" xmlns="" id="{C930BAD7-92D6-4E6A-B7C7-914158D60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6" y="5944195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a Ley de Presupuestos 2019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90134AD-061A-401F-AF83-E7466CFA6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051184"/>
            <a:ext cx="6264695" cy="369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42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>
              <a:latin typeface="+mn-lt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46856" y="1677516"/>
            <a:ext cx="8229600" cy="3113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1200" b="1" dirty="0">
                <a:ea typeface="Verdana" pitchFamily="34" charset="0"/>
                <a:cs typeface="Verdana" pitchFamily="34" charset="0"/>
              </a:rPr>
              <a:t>En porcentajes de gasto del presupuesto </a:t>
            </a:r>
            <a:r>
              <a:rPr lang="es-CL" sz="1200" b="1" dirty="0" smtClean="0">
                <a:ea typeface="Verdana" pitchFamily="34" charset="0"/>
                <a:cs typeface="Verdana" pitchFamily="34" charset="0"/>
              </a:rPr>
              <a:t>(dólares </a:t>
            </a:r>
            <a:r>
              <a:rPr lang="es-CL" sz="1200" b="1" dirty="0">
                <a:ea typeface="Verdana" pitchFamily="34" charset="0"/>
                <a:cs typeface="Verdana" pitchFamily="34" charset="0"/>
              </a:rPr>
              <a:t>de 2019)</a:t>
            </a:r>
          </a:p>
        </p:txBody>
      </p:sp>
      <p:sp>
        <p:nvSpPr>
          <p:cNvPr id="8" name="3 Marcador de pie de página">
            <a:extLst>
              <a:ext uri="{FF2B5EF4-FFF2-40B4-BE49-F238E27FC236}">
                <a16:creationId xmlns:a16="http://schemas.microsoft.com/office/drawing/2014/main" xmlns="" id="{C930BAD7-92D6-4E6A-B7C7-914158D60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6" y="5877272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a Ley de Presupuestos 2019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1F21970-CB2E-4581-ADA5-84BDF10B8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055762"/>
            <a:ext cx="5100606" cy="374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04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>
              <a:latin typeface="+mn-lt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46856" y="1677516"/>
            <a:ext cx="8229600" cy="3679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1200" b="1" dirty="0" smtClean="0">
                <a:ea typeface="Verdana" pitchFamily="34" charset="0"/>
                <a:cs typeface="Verdana" pitchFamily="34" charset="0"/>
              </a:rPr>
              <a:t>En </a:t>
            </a:r>
            <a:r>
              <a:rPr lang="es-CL" sz="1200" b="1" dirty="0">
                <a:ea typeface="Verdana" pitchFamily="34" charset="0"/>
                <a:cs typeface="Verdana" pitchFamily="34" charset="0"/>
              </a:rPr>
              <a:t>miles de pesos de 2019</a:t>
            </a:r>
          </a:p>
        </p:txBody>
      </p:sp>
      <p:sp>
        <p:nvSpPr>
          <p:cNvPr id="8" name="3 Marcador de pie de página">
            <a:extLst>
              <a:ext uri="{FF2B5EF4-FFF2-40B4-BE49-F238E27FC236}">
                <a16:creationId xmlns:a16="http://schemas.microsoft.com/office/drawing/2014/main" xmlns="" id="{CBBC771A-9A76-43BA-8515-F12F2BAA1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6" y="6016203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41251"/>
            <a:ext cx="6490382" cy="390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153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67544" y="1628800"/>
            <a:ext cx="81867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0" b="1" dirty="0">
                <a:ea typeface="Verdana" pitchFamily="34" charset="0"/>
                <a:cs typeface="Verdana" pitchFamily="34" charset="0"/>
              </a:rPr>
              <a:t>E</a:t>
            </a:r>
            <a:r>
              <a:rPr lang="es-CL" sz="1200" b="1" dirty="0" smtClean="0">
                <a:ea typeface="Verdana" pitchFamily="34" charset="0"/>
                <a:cs typeface="Verdana" pitchFamily="34" charset="0"/>
              </a:rPr>
              <a:t>n </a:t>
            </a:r>
            <a:r>
              <a:rPr lang="es-CL" sz="1200" b="1" dirty="0">
                <a:ea typeface="Verdana" pitchFamily="34" charset="0"/>
                <a:cs typeface="Verdana" pitchFamily="34" charset="0"/>
              </a:rPr>
              <a:t>miles de pesos de 2019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xmlns="" id="{6D6C978C-F9B9-4E16-A6C8-D810C8C01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6" y="6016203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39924"/>
            <a:ext cx="6586942" cy="395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968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67544" y="1628800"/>
            <a:ext cx="81867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0" b="1" dirty="0">
                <a:ea typeface="Verdana" pitchFamily="34" charset="0"/>
                <a:cs typeface="Verdana" pitchFamily="34" charset="0"/>
              </a:rPr>
              <a:t>en miles de dólares de 2019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xmlns="" id="{6D6C978C-F9B9-4E16-A6C8-D810C8C01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6" y="6016203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39924"/>
            <a:ext cx="6611166" cy="397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21364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2033</TotalTime>
  <Words>936</Words>
  <Application>Microsoft Office PowerPoint</Application>
  <PresentationFormat>Presentación en pantalla (4:3)</PresentationFormat>
  <Paragraphs>94</Paragraphs>
  <Slides>19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Imagen de mapa de bits</vt:lpstr>
      <vt:lpstr>Hoja de cálculo de Microsoft Excel 97-2003</vt:lpstr>
      <vt:lpstr>EJECUCIÓN ACUMULADA DE GASTOS PRESUPUESTARIOS AL MES DE FEBRERO DE 2019 PARTIDA 06: MINISTERIO DE RELACIONES EXTERIORES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 Santiago</cp:lastModifiedBy>
  <cp:revision>151</cp:revision>
  <cp:lastPrinted>2016-07-04T14:42:46Z</cp:lastPrinted>
  <dcterms:created xsi:type="dcterms:W3CDTF">2016-06-23T13:38:47Z</dcterms:created>
  <dcterms:modified xsi:type="dcterms:W3CDTF">2019-05-23T14:14:11Z</dcterms:modified>
</cp:coreProperties>
</file>