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9"/>
  </p:notesMasterIdLst>
  <p:handoutMasterIdLst>
    <p:handoutMasterId r:id="rId40"/>
  </p:handoutMasterIdLst>
  <p:sldIdLst>
    <p:sldId id="256" r:id="rId3"/>
    <p:sldId id="298" r:id="rId4"/>
    <p:sldId id="300" r:id="rId5"/>
    <p:sldId id="306" r:id="rId6"/>
    <p:sldId id="301" r:id="rId7"/>
    <p:sldId id="305" r:id="rId8"/>
    <p:sldId id="264" r:id="rId9"/>
    <p:sldId id="263" r:id="rId10"/>
    <p:sldId id="265" r:id="rId11"/>
    <p:sldId id="304" r:id="rId12"/>
    <p:sldId id="269" r:id="rId13"/>
    <p:sldId id="271" r:id="rId14"/>
    <p:sldId id="273" r:id="rId15"/>
    <p:sldId id="274" r:id="rId16"/>
    <p:sldId id="275" r:id="rId17"/>
    <p:sldId id="276" r:id="rId18"/>
    <p:sldId id="278" r:id="rId19"/>
    <p:sldId id="272" r:id="rId20"/>
    <p:sldId id="280" r:id="rId21"/>
    <p:sldId id="281" r:id="rId22"/>
    <p:sldId id="282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7" r:id="rId34"/>
    <p:sldId id="303" r:id="rId35"/>
    <p:sldId id="307" r:id="rId36"/>
    <p:sldId id="295" r:id="rId37"/>
    <p:sldId id="296" r:id="rId3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74" d="100"/>
          <a:sy n="74" d="100"/>
        </p:scale>
        <p:origin x="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Acumulada  2017 - 2018 - 2019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05'!$C$21</c:f>
              <c:strCache>
                <c:ptCount val="1"/>
                <c:pt idx="0">
                  <c:v>% Ejecución Ppto. Vigente 2017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05'!$D$20:$O$20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05'!$D$21:$O$21</c:f>
              <c:numCache>
                <c:formatCode>0.0%</c:formatCode>
                <c:ptCount val="12"/>
                <c:pt idx="0">
                  <c:v>8.3625929048624772E-2</c:v>
                </c:pt>
                <c:pt idx="1">
                  <c:v>0.16955213764310148</c:v>
                </c:pt>
                <c:pt idx="2">
                  <c:v>0.25265092124102051</c:v>
                </c:pt>
                <c:pt idx="3">
                  <c:v>0.32580410625058098</c:v>
                </c:pt>
                <c:pt idx="4">
                  <c:v>0.40280647816448201</c:v>
                </c:pt>
                <c:pt idx="5">
                  <c:v>0.46393633606821116</c:v>
                </c:pt>
                <c:pt idx="6">
                  <c:v>0.5479659223334894</c:v>
                </c:pt>
                <c:pt idx="7">
                  <c:v>0.62690668140832528</c:v>
                </c:pt>
                <c:pt idx="8">
                  <c:v>0.70479946077229305</c:v>
                </c:pt>
                <c:pt idx="9">
                  <c:v>0.77040513570471292</c:v>
                </c:pt>
                <c:pt idx="10">
                  <c:v>0.84342229986828265</c:v>
                </c:pt>
                <c:pt idx="11">
                  <c:v>0.97930119080511158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A5-4B14-A0FF-6855DC99CB2E}"/>
            </c:ext>
          </c:extLst>
        </c:ser>
        <c:ser>
          <c:idx val="0"/>
          <c:order val="1"/>
          <c:tx>
            <c:strRef>
              <c:f>'Partida 05'!$C$22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05'!$D$20:$O$20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05'!$D$22:$O$22</c:f>
              <c:numCache>
                <c:formatCode>0.0%</c:formatCode>
                <c:ptCount val="12"/>
                <c:pt idx="0">
                  <c:v>6.8002751993340618E-2</c:v>
                </c:pt>
                <c:pt idx="1">
                  <c:v>0.14558226812759609</c:v>
                </c:pt>
                <c:pt idx="2">
                  <c:v>0.22873401668672341</c:v>
                </c:pt>
                <c:pt idx="3">
                  <c:v>0.29676091191513121</c:v>
                </c:pt>
                <c:pt idx="4">
                  <c:v>0.37521359917218244</c:v>
                </c:pt>
                <c:pt idx="5">
                  <c:v>0.46371436749114986</c:v>
                </c:pt>
                <c:pt idx="6">
                  <c:v>0.53029825693349575</c:v>
                </c:pt>
                <c:pt idx="7">
                  <c:v>0.60068255158067652</c:v>
                </c:pt>
                <c:pt idx="8">
                  <c:v>0.67825207098994311</c:v>
                </c:pt>
                <c:pt idx="9">
                  <c:v>0.75615756850066584</c:v>
                </c:pt>
                <c:pt idx="10">
                  <c:v>0.83328169802683605</c:v>
                </c:pt>
                <c:pt idx="11">
                  <c:v>0.97435414143681764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A5-4B14-A0FF-6855DC99CB2E}"/>
            </c:ext>
          </c:extLst>
        </c:ser>
        <c:ser>
          <c:idx val="1"/>
          <c:order val="2"/>
          <c:tx>
            <c:strRef>
              <c:f>'Partida 05'!$C$23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4.7789725209079828E-3"/>
                  <c:y val="3.2619775739041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A5-4B14-A0FF-6855DC99CB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05'!$D$20:$O$20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05'!$D$23:$E$23</c:f>
              <c:numCache>
                <c:formatCode>0.0%</c:formatCode>
                <c:ptCount val="2"/>
                <c:pt idx="0">
                  <c:v>6.1267467281108844E-2</c:v>
                </c:pt>
                <c:pt idx="1">
                  <c:v>0.13013362025538205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A5-4B14-A0FF-6855DC99C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400640"/>
        <c:axId val="1"/>
      </c:lineChart>
      <c:catAx>
        <c:axId val="19640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64006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2017- 2018 - 2019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05'!$C$27</c:f>
              <c:strCache>
                <c:ptCount val="1"/>
                <c:pt idx="0">
                  <c:v>% Ejecución Ppto. Vigente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05'!$D$26:$O$26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05'!$D$27:$O$27</c:f>
              <c:numCache>
                <c:formatCode>0.0%</c:formatCode>
                <c:ptCount val="12"/>
                <c:pt idx="0">
                  <c:v>8.3625929048624772E-2</c:v>
                </c:pt>
                <c:pt idx="1">
                  <c:v>8.6311752039396603E-2</c:v>
                </c:pt>
                <c:pt idx="2">
                  <c:v>8.5059682838790659E-2</c:v>
                </c:pt>
                <c:pt idx="3">
                  <c:v>7.3877611672928126E-2</c:v>
                </c:pt>
                <c:pt idx="4">
                  <c:v>7.7132885836225906E-2</c:v>
                </c:pt>
                <c:pt idx="5">
                  <c:v>6.4207478265080997E-2</c:v>
                </c:pt>
                <c:pt idx="6">
                  <c:v>8.6332640996446663E-2</c:v>
                </c:pt>
                <c:pt idx="7">
                  <c:v>7.9256394926447093E-2</c:v>
                </c:pt>
                <c:pt idx="8">
                  <c:v>8.0688359163711948E-2</c:v>
                </c:pt>
                <c:pt idx="9">
                  <c:v>6.7997690907011354E-2</c:v>
                </c:pt>
                <c:pt idx="10">
                  <c:v>7.6189134890419466E-2</c:v>
                </c:pt>
                <c:pt idx="11">
                  <c:v>0.14343504405933497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CE-4633-B788-77BE214FB857}"/>
            </c:ext>
          </c:extLst>
        </c:ser>
        <c:ser>
          <c:idx val="0"/>
          <c:order val="1"/>
          <c:tx>
            <c:strRef>
              <c:f>'Partida 05'!$C$28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05'!$D$26:$O$26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05'!$D$28:$O$28</c:f>
              <c:numCache>
                <c:formatCode>0.0%</c:formatCode>
                <c:ptCount val="12"/>
                <c:pt idx="0">
                  <c:v>6.8002751993340618E-2</c:v>
                </c:pt>
                <c:pt idx="1">
                  <c:v>7.787865817884658E-2</c:v>
                </c:pt>
                <c:pt idx="2">
                  <c:v>8.4609214959838239E-2</c:v>
                </c:pt>
                <c:pt idx="3">
                  <c:v>6.8645557984620034E-2</c:v>
                </c:pt>
                <c:pt idx="4">
                  <c:v>7.9563605614239863E-2</c:v>
                </c:pt>
                <c:pt idx="5">
                  <c:v>8.8579415658615643E-2</c:v>
                </c:pt>
                <c:pt idx="6">
                  <c:v>6.4702703671925405E-2</c:v>
                </c:pt>
                <c:pt idx="7">
                  <c:v>7.04104140123607E-2</c:v>
                </c:pt>
                <c:pt idx="8">
                  <c:v>7.7608417722304507E-2</c:v>
                </c:pt>
                <c:pt idx="9">
                  <c:v>7.8347874315037799E-2</c:v>
                </c:pt>
                <c:pt idx="10">
                  <c:v>7.9298421350696716E-2</c:v>
                </c:pt>
                <c:pt idx="11">
                  <c:v>0.15194698534571929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CE-4633-B788-77BE214FB857}"/>
            </c:ext>
          </c:extLst>
        </c:ser>
        <c:ser>
          <c:idx val="1"/>
          <c:order val="2"/>
          <c:tx>
            <c:strRef>
              <c:f>'Partida 05'!$C$29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05'!$D$26:$O$26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05'!$D$29:$E$29</c:f>
              <c:numCache>
                <c:formatCode>0.0%</c:formatCode>
                <c:ptCount val="2"/>
                <c:pt idx="0">
                  <c:v>6.1267467281108844E-2</c:v>
                </c:pt>
                <c:pt idx="1">
                  <c:v>6.8866152974273218E-2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CE-4633-B788-77BE214FB8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401624"/>
        <c:axId val="1"/>
      </c:barChart>
      <c:catAx>
        <c:axId val="19640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0.16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6401624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/>
              <a:t>% de Ejecución Mensual 2017 - 2018 - 2019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Gores!$C$132</c:f>
              <c:strCache>
                <c:ptCount val="1"/>
                <c:pt idx="0">
                  <c:v>GASTO 2017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Gores!$D$132:$O$132</c:f>
              <c:numCache>
                <c:formatCode>0.0%</c:formatCode>
                <c:ptCount val="12"/>
                <c:pt idx="0">
                  <c:v>7.6354729499370486E-2</c:v>
                </c:pt>
                <c:pt idx="1">
                  <c:v>7.7587614796940027E-2</c:v>
                </c:pt>
                <c:pt idx="2">
                  <c:v>9.1643853984790316E-2</c:v>
                </c:pt>
                <c:pt idx="3">
                  <c:v>7.2357109472502026E-2</c:v>
                </c:pt>
                <c:pt idx="4">
                  <c:v>7.4557861290060284E-2</c:v>
                </c:pt>
                <c:pt idx="5">
                  <c:v>0.11319495289577478</c:v>
                </c:pt>
                <c:pt idx="6">
                  <c:v>5.6744987745328733E-2</c:v>
                </c:pt>
                <c:pt idx="7">
                  <c:v>6.9054912848336064E-2</c:v>
                </c:pt>
                <c:pt idx="8">
                  <c:v>6.3636461351996423E-2</c:v>
                </c:pt>
                <c:pt idx="9">
                  <c:v>6.7224176551314643E-2</c:v>
                </c:pt>
                <c:pt idx="10">
                  <c:v>7.7830602980574204E-2</c:v>
                </c:pt>
                <c:pt idx="11">
                  <c:v>0.19366438561427707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46-4913-8C16-C9F1F8FEBD2A}"/>
            </c:ext>
          </c:extLst>
        </c:ser>
        <c:ser>
          <c:idx val="1"/>
          <c:order val="1"/>
          <c:tx>
            <c:strRef>
              <c:f>Gores!$C$131</c:f>
              <c:strCache>
                <c:ptCount val="1"/>
                <c:pt idx="0">
                  <c:v>GASTO 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Gores!$D$131:$O$131</c:f>
              <c:numCache>
                <c:formatCode>0.0%</c:formatCode>
                <c:ptCount val="12"/>
                <c:pt idx="0">
                  <c:v>3.5424325098666207E-2</c:v>
                </c:pt>
                <c:pt idx="1">
                  <c:v>8.929477090068702E-2</c:v>
                </c:pt>
                <c:pt idx="2">
                  <c:v>9.915477405011193E-2</c:v>
                </c:pt>
                <c:pt idx="3">
                  <c:v>7.5242155994136223E-2</c:v>
                </c:pt>
                <c:pt idx="4">
                  <c:v>7.6517678266393899E-2</c:v>
                </c:pt>
                <c:pt idx="5">
                  <c:v>0.1163078781591772</c:v>
                </c:pt>
                <c:pt idx="6">
                  <c:v>5.0185000751434304E-2</c:v>
                </c:pt>
                <c:pt idx="7">
                  <c:v>6.9232006640127033E-2</c:v>
                </c:pt>
                <c:pt idx="8">
                  <c:v>6.6178905417689463E-2</c:v>
                </c:pt>
                <c:pt idx="9">
                  <c:v>7.057057421639977E-2</c:v>
                </c:pt>
                <c:pt idx="10">
                  <c:v>8.4709159453156199E-2</c:v>
                </c:pt>
                <c:pt idx="11">
                  <c:v>0.19315197509176199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46-4913-8C16-C9F1F8FEBD2A}"/>
            </c:ext>
          </c:extLst>
        </c:ser>
        <c:ser>
          <c:idx val="0"/>
          <c:order val="2"/>
          <c:tx>
            <c:strRef>
              <c:f>Gores!$C$130</c:f>
              <c:strCache>
                <c:ptCount val="1"/>
                <c:pt idx="0">
                  <c:v>GASTO 2019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510292569838065E-3"/>
                  <c:y val="-2.736620875589002E-2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C46-4913-8C16-C9F1F8FEBD2A}"/>
                </c:ext>
              </c:extLst>
            </c:dLbl>
            <c:dLbl>
              <c:idx val="1"/>
              <c:layout>
                <c:manualLayout>
                  <c:x val="1.1102058513967639E-2"/>
                  <c:y val="9.2600700933273463E-4"/>
                </c:manualLayout>
              </c:layout>
              <c:spPr/>
              <c:txPr>
                <a:bodyPr/>
                <a:lstStyle/>
                <a:p>
                  <a:pPr>
                    <a:defRPr sz="7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46-4913-8C16-C9F1F8FEBD2A}"/>
                </c:ext>
              </c:extLst>
            </c:dLbl>
            <c:dLbl>
              <c:idx val="4"/>
              <c:layout>
                <c:manualLayout>
                  <c:x val="0"/>
                  <c:y val="-2.7777777777777776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46-4913-8C16-C9F1F8FEBD2A}"/>
                </c:ext>
              </c:extLst>
            </c:dLbl>
            <c:dLbl>
              <c:idx val="5"/>
              <c:layout>
                <c:manualLayout>
                  <c:x val="0"/>
                  <c:y val="-4.1666666666666664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46-4913-8C16-C9F1F8FEBD2A}"/>
                </c:ext>
              </c:extLst>
            </c:dLbl>
            <c:dLbl>
              <c:idx val="6"/>
              <c:layout>
                <c:manualLayout>
                  <c:x val="-1.0185067526415994E-16"/>
                  <c:y val="-4.6296296296296294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46-4913-8C16-C9F1F8FEBD2A}"/>
                </c:ext>
              </c:extLst>
            </c:dLbl>
            <c:dLbl>
              <c:idx val="7"/>
              <c:layout>
                <c:manualLayout>
                  <c:x val="0"/>
                  <c:y val="-1.8518518518518563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46-4913-8C16-C9F1F8FEBD2A}"/>
                </c:ext>
              </c:extLst>
            </c:dLbl>
            <c:dLbl>
              <c:idx val="8"/>
              <c:layout>
                <c:manualLayout>
                  <c:x val="0"/>
                  <c:y val="-4.1666666666666664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C46-4913-8C16-C9F1F8FEBD2A}"/>
                </c:ext>
              </c:extLst>
            </c:dLbl>
            <c:dLbl>
              <c:idx val="10"/>
              <c:layout>
                <c:manualLayout>
                  <c:x val="-1.0185067526415994E-16"/>
                  <c:y val="-6.9444444444444489E-2"/>
                </c:manualLayout>
              </c:layout>
              <c:spPr/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46-4913-8C16-C9F1F8FEBD2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Gores!$D$130:$E$130</c:f>
              <c:numCache>
                <c:formatCode>0.0%</c:formatCode>
                <c:ptCount val="2"/>
                <c:pt idx="0">
                  <c:v>4.8386941878788024E-2</c:v>
                </c:pt>
                <c:pt idx="1">
                  <c:v>6.6936288070986644E-2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46-4913-8C16-C9F1F8FEB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96401624"/>
        <c:axId val="1"/>
      </c:barChart>
      <c:catAx>
        <c:axId val="19640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964016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% de Ejecución Acumulada 2017 - 2018 - 2019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Gores!$C$128</c:f>
              <c:strCache>
                <c:ptCount val="1"/>
                <c:pt idx="0">
                  <c:v>GASTO 2017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Gores!$D$128:$O$128</c:f>
              <c:numCache>
                <c:formatCode>0.0%</c:formatCode>
                <c:ptCount val="12"/>
                <c:pt idx="0">
                  <c:v>7.6354729499370486E-2</c:v>
                </c:pt>
                <c:pt idx="1">
                  <c:v>0.14898654550120394</c:v>
                </c:pt>
                <c:pt idx="2">
                  <c:v>0.23903891706575764</c:v>
                </c:pt>
                <c:pt idx="3">
                  <c:v>0.31564614429837967</c:v>
                </c:pt>
                <c:pt idx="4">
                  <c:v>0.38085519415608082</c:v>
                </c:pt>
                <c:pt idx="5">
                  <c:v>0.49201601832503988</c:v>
                </c:pt>
                <c:pt idx="6">
                  <c:v>0.5399086640380879</c:v>
                </c:pt>
                <c:pt idx="7">
                  <c:v>0.59768284089853596</c:v>
                </c:pt>
                <c:pt idx="8">
                  <c:v>0.6618514242420982</c:v>
                </c:pt>
                <c:pt idx="9">
                  <c:v>0.71743174780696406</c:v>
                </c:pt>
                <c:pt idx="10">
                  <c:v>0.79173379880654315</c:v>
                </c:pt>
                <c:pt idx="11">
                  <c:v>0.98231518299770149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A8-4974-838A-B6B8A710DDD5}"/>
            </c:ext>
          </c:extLst>
        </c:ser>
        <c:ser>
          <c:idx val="1"/>
          <c:order val="1"/>
          <c:tx>
            <c:strRef>
              <c:f>Gores!$C$127</c:f>
              <c:strCache>
                <c:ptCount val="1"/>
                <c:pt idx="0">
                  <c:v>GASTO 2018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Gores!$D$125:$O$125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Gores!$D$127:$O$127</c:f>
              <c:numCache>
                <c:formatCode>0.0%</c:formatCode>
                <c:ptCount val="12"/>
                <c:pt idx="0">
                  <c:v>3.5424325098666207E-2</c:v>
                </c:pt>
                <c:pt idx="1">
                  <c:v>9.2636977771635293E-2</c:v>
                </c:pt>
                <c:pt idx="2">
                  <c:v>0.18947943772829348</c:v>
                </c:pt>
                <c:pt idx="3">
                  <c:v>0.26329616248573096</c:v>
                </c:pt>
                <c:pt idx="4">
                  <c:v>0.33979095565987705</c:v>
                </c:pt>
                <c:pt idx="5">
                  <c:v>0.45192641398063915</c:v>
                </c:pt>
                <c:pt idx="6">
                  <c:v>0.50525748541397075</c:v>
                </c:pt>
                <c:pt idx="7">
                  <c:v>0.56897039207805533</c:v>
                </c:pt>
                <c:pt idx="8">
                  <c:v>0.62500080073103037</c:v>
                </c:pt>
                <c:pt idx="9">
                  <c:v>0.69300566469982039</c:v>
                </c:pt>
                <c:pt idx="10">
                  <c:v>0.78084245372177241</c:v>
                </c:pt>
                <c:pt idx="11">
                  <c:v>0.96453382423216483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C4A8-4974-838A-B6B8A710DDD5}"/>
            </c:ext>
          </c:extLst>
        </c:ser>
        <c:ser>
          <c:idx val="0"/>
          <c:order val="2"/>
          <c:tx>
            <c:strRef>
              <c:f>Gores!$C$126</c:f>
              <c:strCache>
                <c:ptCount val="1"/>
                <c:pt idx="0">
                  <c:v>GASTO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1996443377366793E-2"/>
                  <c:y val="-9.4650213428778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A8-4974-838A-B6B8A710DD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Gores!$D$125:$O$125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Gores!$D$126:$E$126</c:f>
              <c:numCache>
                <c:formatCode>0.0%</c:formatCode>
                <c:ptCount val="2"/>
                <c:pt idx="0">
                  <c:v>4.8386941878788024E-2</c:v>
                </c:pt>
                <c:pt idx="1">
                  <c:v>0.11492254785857535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A8-4974-838A-B6B8A710D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6400640"/>
        <c:axId val="1"/>
      </c:lineChart>
      <c:catAx>
        <c:axId val="19640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640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26-04-2019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26-04-2019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26-04-2019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26-04-2019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26-04-2019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26-04-2019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26-04-2019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26-04-2019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26-04-2019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26-04-2019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26-04-2019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26-04-2019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26-04-2019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26-04-2019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26-04-2019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26-04-2019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26-04-2019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26-04-2019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26-04-2019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26-04-2019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26-04-2019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26-04-2019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26-04-2019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26-04-2019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26-04-2019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156176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46928123"/>
              </p:ext>
            </p:extLst>
          </p:nvPr>
        </p:nvGraphicFramePr>
        <p:xfrm>
          <a:off x="5508104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012161" y="44624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TÉCNICA DE APOYO PRESUPUESTARIO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3D8D151-7409-43A4-8CFE-809D30D736B9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/>
              <a:t>EJECUCIÓN ACUMULADA DE GASTOS PRESUPUESTARIOS </a:t>
            </a:r>
            <a:br>
              <a:rPr lang="es-CL" sz="2400" b="1" dirty="0"/>
            </a:br>
            <a:r>
              <a:rPr lang="es-CL" sz="2400" b="1" dirty="0"/>
              <a:t>AL MES DE FEBRERO DE 2019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05: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DEL INTERIOR Y SEGURIDAD PÚBLICA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abril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TÉCNICA DE APOYO PRESUPUESTARIO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EB79CBAC-0C7C-4DD9-8F81-219D50B237FB}"/>
              </a:ext>
            </a:extLst>
          </p:cNvPr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CB23C511-9738-4792-98D0-C7BD16810442}"/>
              </a:ext>
            </a:extLst>
          </p:cNvPr>
          <p:cNvSpPr txBox="1">
            <a:spLocks/>
          </p:cNvSpPr>
          <p:nvPr/>
        </p:nvSpPr>
        <p:spPr>
          <a:xfrm>
            <a:off x="37484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754421A-137A-48A1-B521-DA778F9F6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844783"/>
              </p:ext>
            </p:extLst>
          </p:nvPr>
        </p:nvGraphicFramePr>
        <p:xfrm>
          <a:off x="628650" y="1744948"/>
          <a:ext cx="7886700" cy="1540033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2171396600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112930024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4018962255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177739844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84439740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09015338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6628401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4083692241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2934665278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1421755183"/>
                    </a:ext>
                  </a:extLst>
                </a:gridCol>
              </a:tblGrid>
              <a:tr h="1400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38985"/>
                  </a:ext>
                </a:extLst>
              </a:tr>
              <a:tr h="2800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15499"/>
                  </a:ext>
                </a:extLst>
              </a:tr>
              <a:tr h="140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1476014"/>
                  </a:ext>
                </a:extLst>
              </a:tr>
              <a:tr h="140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342645"/>
                  </a:ext>
                </a:extLst>
              </a:tr>
              <a:tr h="140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17.089.801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17.089.801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202605"/>
                  </a:ext>
                </a:extLst>
              </a:tr>
              <a:tr h="140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17.089.801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17.089.801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31116"/>
                  </a:ext>
                </a:extLst>
              </a:tr>
              <a:tr h="140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 a Concesiones de Complejos Fronterizos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14.893.139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14.893.139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146934"/>
                  </a:ext>
                </a:extLst>
              </a:tr>
              <a:tr h="140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Reintegro Crédito IVA  Concesiones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2.196.662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2.196.662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962515"/>
                  </a:ext>
                </a:extLst>
              </a:tr>
              <a:tr h="140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1.362.658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923315"/>
                  </a:ext>
                </a:extLst>
              </a:tr>
              <a:tr h="1400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1.362.658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241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674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04, PROGRAMA 01: OFICINA NACIONAL DE EMERGENCIA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8AE0360-B2EE-4CA1-8FED-267E748E7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851873"/>
              </p:ext>
            </p:extLst>
          </p:nvPr>
        </p:nvGraphicFramePr>
        <p:xfrm>
          <a:off x="628650" y="1744948"/>
          <a:ext cx="7886700" cy="3131650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1396612905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646572895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448054599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210291747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86168337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349614101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72092752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946841356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3204100005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1425504101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818653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067492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15.872.229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15.872.229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1.708.620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86507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7.270.007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7.270.007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1.166.199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77664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4.277.882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4.277.882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471.609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62694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3.898.747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3.898.747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16.280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37087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309.271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309.271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28416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309.271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309.271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62239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272.161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272.161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82529"/>
                  </a:ext>
                </a:extLst>
              </a:tr>
              <a:tr h="1913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Respaldo de Telecomunicaciones - Ejército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272.161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272.161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15199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3.317.315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3.317.315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35977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Protección Civil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412.511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412.511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25053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- Red Sismológica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2.799.126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2.799.126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82064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Observatorio de Riesgos Socionaturales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105.678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105.678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37415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425.593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425.593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25149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7132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02113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198.169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198.169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59833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84.460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48666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81.164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81.164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49.589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179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55137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01: SUBSECRETARÍA DE DESARROLLO REGIONAL Y ADMINISTRATIVO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F23582D-694E-4528-A879-934CD7FB11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873926"/>
              </p:ext>
            </p:extLst>
          </p:nvPr>
        </p:nvGraphicFramePr>
        <p:xfrm>
          <a:off x="628650" y="2037556"/>
          <a:ext cx="7886700" cy="3352998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1693281605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4245958869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965925852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934866530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71101206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1693090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87308152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245376805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214432910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1419635905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322953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773019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37.864.811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37.972.811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2.484.625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29375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14.034.400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14.142.400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1.962.693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70531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2.803.560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2.803.560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183.393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9249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225.123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225.123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39.237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97759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225.123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225.123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39.237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70959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Desarrollo Regional y Comunal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803237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Revitalización de Barrios e Infraestructura 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Patrimonial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163.043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163.043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64620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Donación Española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62.070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14.105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29048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262.483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262.483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50099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53.093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43.259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72929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5.150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5.150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85076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62.954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62.954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48.699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90977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31.930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31.930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5051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109.356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109.356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35322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20.539.245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20.539.245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207.269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45414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16.485.127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16.485.127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19003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3.823.061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3.823.061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61.168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24856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230.057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230.057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143.673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02537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690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02: FORTALECIMIENTO DE LA GESTIÓN SUBNACIONAL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D4EA683-580B-41E6-82AE-135D2BE5A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56540"/>
              </p:ext>
            </p:extLst>
          </p:nvPr>
        </p:nvGraphicFramePr>
        <p:xfrm>
          <a:off x="628650" y="2044013"/>
          <a:ext cx="7886700" cy="2609120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3567155071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76520664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634463655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1027949250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233717574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53387849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67647738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003760613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2519723643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1319760795"/>
                    </a:ext>
                  </a:extLst>
                </a:gridCol>
              </a:tblGrid>
              <a:tr h="1396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731110"/>
                  </a:ext>
                </a:extLst>
              </a:tr>
              <a:tr h="4276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361672"/>
                  </a:ext>
                </a:extLst>
              </a:tr>
              <a:tr h="1832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8.933.157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8.933.157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318.310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74418"/>
                  </a:ext>
                </a:extLst>
              </a:tr>
              <a:tr h="139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7.788.514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7.788.514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304.475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114980"/>
                  </a:ext>
                </a:extLst>
              </a:tr>
              <a:tr h="139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7.788.514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7.788.514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304.475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633514"/>
                  </a:ext>
                </a:extLst>
              </a:tr>
              <a:tr h="1567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Academia Capacitación Municipal y Regional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1.615.159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1.615.159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6.927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952327"/>
                  </a:ext>
                </a:extLst>
              </a:tr>
              <a:tr h="139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 Becas - Ley N°20.742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2.792.314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2.792.314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218.868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669145"/>
                  </a:ext>
                </a:extLst>
              </a:tr>
              <a:tr h="2792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Mejoramiento de la Gestión y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Servicios Municipales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135.882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135.882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933599"/>
                  </a:ext>
                </a:extLst>
              </a:tr>
              <a:tr h="165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(Prevención y Mitigación de Riesgos)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357.585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357.585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543193"/>
                  </a:ext>
                </a:extLst>
              </a:tr>
              <a:tr h="139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2.887.574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2.887.574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78.680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347935"/>
                  </a:ext>
                </a:extLst>
              </a:tr>
              <a:tr h="139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1.143.643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1.143.643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714827"/>
                  </a:ext>
                </a:extLst>
              </a:tr>
              <a:tr h="139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1.143.643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1.143.643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859780"/>
                  </a:ext>
                </a:extLst>
              </a:tr>
              <a:tr h="139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1.143.643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1.143.643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194734"/>
                  </a:ext>
                </a:extLst>
              </a:tr>
              <a:tr h="139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936596"/>
                  </a:ext>
                </a:extLst>
              </a:tr>
              <a:tr h="1396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512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PARTIDA 05, CAPÍTULO 05, PROGRAMA 03: PROGRAMA DE DESARROLLO LOCAL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AE749D1-D2B5-49F0-941A-85D50C4AE6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891159"/>
              </p:ext>
            </p:extLst>
          </p:nvPr>
        </p:nvGraphicFramePr>
        <p:xfrm>
          <a:off x="628650" y="1744948"/>
          <a:ext cx="7886700" cy="3872379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2607989849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652999067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1341209634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365587293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86016467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53505074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40282027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875490740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1719839325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1813688079"/>
                    </a:ext>
                  </a:extLst>
                </a:gridCol>
              </a:tblGrid>
              <a:tr h="1459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387942"/>
                  </a:ext>
                </a:extLst>
              </a:tr>
              <a:tr h="4470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85519"/>
                  </a:ext>
                </a:extLst>
              </a:tr>
              <a:tr h="1915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190.480.302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190.480.302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7.703.293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915497"/>
                  </a:ext>
                </a:extLst>
              </a:tr>
              <a:tr h="145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71.276.702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71.276.702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303.642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37670"/>
                  </a:ext>
                </a:extLst>
              </a:tr>
              <a:tr h="145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71.276.702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71.276.702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303.642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117781"/>
                  </a:ext>
                </a:extLst>
              </a:tr>
              <a:tr h="2309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(Compensación por Predios Exentos)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64.312.070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64.312.070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822896"/>
                  </a:ext>
                </a:extLst>
              </a:tr>
              <a:tr h="2919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Esterilización y 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Sanitaria de Animales de Compañia)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6.964.632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6.964.632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303.642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878348"/>
                  </a:ext>
                </a:extLst>
              </a:tr>
              <a:tr h="145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10.445.086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10.445.086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887703"/>
                  </a:ext>
                </a:extLst>
              </a:tr>
              <a:tr h="145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10.445.086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10.445.086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410078"/>
                  </a:ext>
                </a:extLst>
              </a:tr>
              <a:tr h="145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10.445.086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10.445.086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260766"/>
                  </a:ext>
                </a:extLst>
              </a:tr>
              <a:tr h="145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108.757.514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108.757.514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7.399.651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406738"/>
                  </a:ext>
                </a:extLst>
              </a:tr>
              <a:tr h="145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108.757.514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108.757.514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7.399.651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092281"/>
                  </a:ext>
                </a:extLst>
              </a:tr>
              <a:tr h="27085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Mejoramiento Urbano 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Equipamiento Comunal)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42.116.134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42.116.134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4.609.087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6787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Mejoramiento de Barrios)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27.030.897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27.030.897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1.188.145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572270"/>
                  </a:ext>
                </a:extLst>
              </a:tr>
              <a:tr h="145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Recuperación de Ciudades)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15.222.424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15.222.424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287195"/>
                  </a:ext>
                </a:extLst>
              </a:tr>
              <a:tr h="2919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de Incentivo al Mejoramiento de la Gestión Municipal)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15.311.020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15.311.020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822224"/>
                  </a:ext>
                </a:extLst>
              </a:tr>
              <a:tr h="3262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Revitalización de Barrios 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Infraestructura Patrimonial Emblemática)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9.077.039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9.077.039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1.575.398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030704"/>
                  </a:ext>
                </a:extLst>
              </a:tr>
              <a:tr h="145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179965"/>
                  </a:ext>
                </a:extLst>
              </a:tr>
              <a:tr h="145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445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30905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6217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				     	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B559F7C-B947-4C10-A147-F9CD380BC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956129"/>
              </p:ext>
            </p:extLst>
          </p:nvPr>
        </p:nvGraphicFramePr>
        <p:xfrm>
          <a:off x="628652" y="1928270"/>
          <a:ext cx="7886696" cy="3732983"/>
        </p:xfrm>
        <a:graphic>
          <a:graphicData uri="http://schemas.openxmlformats.org/drawingml/2006/table">
            <a:tbl>
              <a:tblPr/>
              <a:tblGrid>
                <a:gridCol w="276048">
                  <a:extLst>
                    <a:ext uri="{9D8B030D-6E8A-4147-A177-3AD203B41FA5}">
                      <a16:colId xmlns:a16="http://schemas.microsoft.com/office/drawing/2014/main" val="1463023992"/>
                    </a:ext>
                  </a:extLst>
                </a:gridCol>
                <a:gridCol w="276048">
                  <a:extLst>
                    <a:ext uri="{9D8B030D-6E8A-4147-A177-3AD203B41FA5}">
                      <a16:colId xmlns:a16="http://schemas.microsoft.com/office/drawing/2014/main" val="1228135657"/>
                    </a:ext>
                  </a:extLst>
                </a:gridCol>
                <a:gridCol w="276048">
                  <a:extLst>
                    <a:ext uri="{9D8B030D-6E8A-4147-A177-3AD203B41FA5}">
                      <a16:colId xmlns:a16="http://schemas.microsoft.com/office/drawing/2014/main" val="1043394219"/>
                    </a:ext>
                  </a:extLst>
                </a:gridCol>
                <a:gridCol w="2641782">
                  <a:extLst>
                    <a:ext uri="{9D8B030D-6E8A-4147-A177-3AD203B41FA5}">
                      <a16:colId xmlns:a16="http://schemas.microsoft.com/office/drawing/2014/main" val="438540272"/>
                    </a:ext>
                  </a:extLst>
                </a:gridCol>
                <a:gridCol w="739809">
                  <a:extLst>
                    <a:ext uri="{9D8B030D-6E8A-4147-A177-3AD203B41FA5}">
                      <a16:colId xmlns:a16="http://schemas.microsoft.com/office/drawing/2014/main" val="1115886759"/>
                    </a:ext>
                  </a:extLst>
                </a:gridCol>
                <a:gridCol w="739809">
                  <a:extLst>
                    <a:ext uri="{9D8B030D-6E8A-4147-A177-3AD203B41FA5}">
                      <a16:colId xmlns:a16="http://schemas.microsoft.com/office/drawing/2014/main" val="3327912358"/>
                    </a:ext>
                  </a:extLst>
                </a:gridCol>
                <a:gridCol w="739809">
                  <a:extLst>
                    <a:ext uri="{9D8B030D-6E8A-4147-A177-3AD203B41FA5}">
                      <a16:colId xmlns:a16="http://schemas.microsoft.com/office/drawing/2014/main" val="33608572"/>
                    </a:ext>
                  </a:extLst>
                </a:gridCol>
                <a:gridCol w="739809">
                  <a:extLst>
                    <a:ext uri="{9D8B030D-6E8A-4147-A177-3AD203B41FA5}">
                      <a16:colId xmlns:a16="http://schemas.microsoft.com/office/drawing/2014/main" val="2036898356"/>
                    </a:ext>
                  </a:extLst>
                </a:gridCol>
                <a:gridCol w="684599">
                  <a:extLst>
                    <a:ext uri="{9D8B030D-6E8A-4147-A177-3AD203B41FA5}">
                      <a16:colId xmlns:a16="http://schemas.microsoft.com/office/drawing/2014/main" val="3840853509"/>
                    </a:ext>
                  </a:extLst>
                </a:gridCol>
                <a:gridCol w="772935">
                  <a:extLst>
                    <a:ext uri="{9D8B030D-6E8A-4147-A177-3AD203B41FA5}">
                      <a16:colId xmlns:a16="http://schemas.microsoft.com/office/drawing/2014/main" val="1975047578"/>
                    </a:ext>
                  </a:extLst>
                </a:gridCol>
              </a:tblGrid>
              <a:tr h="1355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284" marR="8284" marT="8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84" marR="8284" marT="8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130107"/>
                  </a:ext>
                </a:extLst>
              </a:tr>
              <a:tr h="4152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196950"/>
                  </a:ext>
                </a:extLst>
              </a:tr>
              <a:tr h="1779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189.849.727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189.849.727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449731"/>
                  </a:ext>
                </a:extLst>
              </a:tr>
              <a:tr h="135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189.849.727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189.849.727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214000"/>
                  </a:ext>
                </a:extLst>
              </a:tr>
              <a:tr h="135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72.418.642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82.218.584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9.799.942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430110"/>
                  </a:ext>
                </a:extLst>
              </a:tr>
              <a:tr h="135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2.828.474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3.083.494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255.020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004120"/>
                  </a:ext>
                </a:extLst>
              </a:tr>
              <a:tr h="135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Antofagasta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9.739.301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9.739.301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079475"/>
                  </a:ext>
                </a:extLst>
              </a:tr>
              <a:tr h="135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Atacama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5.069.152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5.069.152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165689"/>
                  </a:ext>
                </a:extLst>
              </a:tr>
              <a:tr h="135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Coquimbo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5.548.063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6.118.826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570.763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603176"/>
                  </a:ext>
                </a:extLst>
              </a:tr>
              <a:tr h="135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Valparaíso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6.682.356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6.949.691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267.335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553185"/>
                  </a:ext>
                </a:extLst>
              </a:tr>
              <a:tr h="2711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006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Libertador 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 Bernardo O'Higgins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2.158.333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3.603.158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1.444.825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09016"/>
                  </a:ext>
                </a:extLst>
              </a:tr>
              <a:tr h="135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007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Maule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2.980.232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5.010.256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2.030.024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302961"/>
                  </a:ext>
                </a:extLst>
              </a:tr>
              <a:tr h="135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Biobío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4.031.049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4.799.049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768.000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305854"/>
                  </a:ext>
                </a:extLst>
              </a:tr>
              <a:tr h="135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7.122.674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9.506.399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2.383.725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198925"/>
                  </a:ext>
                </a:extLst>
              </a:tr>
              <a:tr h="135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5.509.087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6.143.022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633.935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242234"/>
                  </a:ext>
                </a:extLst>
              </a:tr>
              <a:tr h="2711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2.556.929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2.601.929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45.000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23038"/>
                  </a:ext>
                </a:extLst>
              </a:tr>
              <a:tr h="2711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3.629.584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3.642.284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12.700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447481"/>
                  </a:ext>
                </a:extLst>
              </a:tr>
              <a:tr h="2711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013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de 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Santiago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3.896.893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4.773.918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877.025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209741"/>
                  </a:ext>
                </a:extLst>
              </a:tr>
              <a:tr h="135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014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5.198.768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5.710.358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511.590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524969"/>
                  </a:ext>
                </a:extLst>
              </a:tr>
              <a:tr h="1570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015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592.333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592.333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33116"/>
                  </a:ext>
                </a:extLst>
              </a:tr>
              <a:tr h="135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016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4.875.414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4.875.414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381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605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					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F1FAF6E-8EA0-4E03-8785-DFED477B560E}"/>
              </a:ext>
            </a:extLst>
          </p:cNvPr>
          <p:cNvSpPr txBox="1">
            <a:spLocks/>
          </p:cNvSpPr>
          <p:nvPr/>
        </p:nvSpPr>
        <p:spPr>
          <a:xfrm>
            <a:off x="414336" y="530905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C0FE079-0CB4-4983-9F93-5D8AC7DCD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452951"/>
              </p:ext>
            </p:extLst>
          </p:nvPr>
        </p:nvGraphicFramePr>
        <p:xfrm>
          <a:off x="628651" y="1942724"/>
          <a:ext cx="7886697" cy="1723149"/>
        </p:xfrm>
        <a:graphic>
          <a:graphicData uri="http://schemas.openxmlformats.org/drawingml/2006/table">
            <a:tbl>
              <a:tblPr/>
              <a:tblGrid>
                <a:gridCol w="276048">
                  <a:extLst>
                    <a:ext uri="{9D8B030D-6E8A-4147-A177-3AD203B41FA5}">
                      <a16:colId xmlns:a16="http://schemas.microsoft.com/office/drawing/2014/main" val="566806886"/>
                    </a:ext>
                  </a:extLst>
                </a:gridCol>
                <a:gridCol w="276048">
                  <a:extLst>
                    <a:ext uri="{9D8B030D-6E8A-4147-A177-3AD203B41FA5}">
                      <a16:colId xmlns:a16="http://schemas.microsoft.com/office/drawing/2014/main" val="2351731493"/>
                    </a:ext>
                  </a:extLst>
                </a:gridCol>
                <a:gridCol w="276048">
                  <a:extLst>
                    <a:ext uri="{9D8B030D-6E8A-4147-A177-3AD203B41FA5}">
                      <a16:colId xmlns:a16="http://schemas.microsoft.com/office/drawing/2014/main" val="3290222092"/>
                    </a:ext>
                  </a:extLst>
                </a:gridCol>
                <a:gridCol w="2641782">
                  <a:extLst>
                    <a:ext uri="{9D8B030D-6E8A-4147-A177-3AD203B41FA5}">
                      <a16:colId xmlns:a16="http://schemas.microsoft.com/office/drawing/2014/main" val="941968400"/>
                    </a:ext>
                  </a:extLst>
                </a:gridCol>
                <a:gridCol w="739809">
                  <a:extLst>
                    <a:ext uri="{9D8B030D-6E8A-4147-A177-3AD203B41FA5}">
                      <a16:colId xmlns:a16="http://schemas.microsoft.com/office/drawing/2014/main" val="1684969754"/>
                    </a:ext>
                  </a:extLst>
                </a:gridCol>
                <a:gridCol w="739809">
                  <a:extLst>
                    <a:ext uri="{9D8B030D-6E8A-4147-A177-3AD203B41FA5}">
                      <a16:colId xmlns:a16="http://schemas.microsoft.com/office/drawing/2014/main" val="696040924"/>
                    </a:ext>
                  </a:extLst>
                </a:gridCol>
                <a:gridCol w="739809">
                  <a:extLst>
                    <a:ext uri="{9D8B030D-6E8A-4147-A177-3AD203B41FA5}">
                      <a16:colId xmlns:a16="http://schemas.microsoft.com/office/drawing/2014/main" val="736547582"/>
                    </a:ext>
                  </a:extLst>
                </a:gridCol>
                <a:gridCol w="739809">
                  <a:extLst>
                    <a:ext uri="{9D8B030D-6E8A-4147-A177-3AD203B41FA5}">
                      <a16:colId xmlns:a16="http://schemas.microsoft.com/office/drawing/2014/main" val="892640382"/>
                    </a:ext>
                  </a:extLst>
                </a:gridCol>
                <a:gridCol w="684600">
                  <a:extLst>
                    <a:ext uri="{9D8B030D-6E8A-4147-A177-3AD203B41FA5}">
                      <a16:colId xmlns:a16="http://schemas.microsoft.com/office/drawing/2014/main" val="1037613901"/>
                    </a:ext>
                  </a:extLst>
                </a:gridCol>
                <a:gridCol w="772935">
                  <a:extLst>
                    <a:ext uri="{9D8B030D-6E8A-4147-A177-3AD203B41FA5}">
                      <a16:colId xmlns:a16="http://schemas.microsoft.com/office/drawing/2014/main" val="568175480"/>
                    </a:ext>
                  </a:extLst>
                </a:gridCol>
              </a:tblGrid>
              <a:tr h="1325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284" marR="8284" marT="8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84" marR="8284" marT="828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881869"/>
                  </a:ext>
                </a:extLst>
              </a:tr>
              <a:tr h="2650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928025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117.431.085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107.631.143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-9.799.942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864667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Fondo Nacional de Desarrollo Regional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52.231.865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52.231.865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177199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017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Infraestructura Rural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7.962.568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2.743.299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-5.219.269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852911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021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Puesta en Valor del Patrimonio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6.188.524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6.188.524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365337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025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de Apoyo a la Gestión Subnacional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2.512.629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2.512.629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801360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Saneamiento Sanitario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13.087.635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8.506.962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-4.580.673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896507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Residuos Sólidos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4.931.162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4.931.162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80022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Ley N°20.378 - Fondo de Apoyo Regional (FAR)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20.720.335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20.720.335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36908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Regularización Mayores Ingresos Propios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4.401.904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4.401.904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71534"/>
                  </a:ext>
                </a:extLst>
              </a:tr>
              <a:tr h="1325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Energización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5.394.463 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5.394.463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284" marR="8284" marT="82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0634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06: PROGRAMAS DE CONVERGENCIA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0883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D5BC0DA-B121-4BD9-BE01-ED1AB97EF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986950"/>
              </p:ext>
            </p:extLst>
          </p:nvPr>
        </p:nvGraphicFramePr>
        <p:xfrm>
          <a:off x="628650" y="1744948"/>
          <a:ext cx="7886700" cy="3412246"/>
        </p:xfrm>
        <a:graphic>
          <a:graphicData uri="http://schemas.openxmlformats.org/drawingml/2006/table">
            <a:tbl>
              <a:tblPr/>
              <a:tblGrid>
                <a:gridCol w="283287">
                  <a:extLst>
                    <a:ext uri="{9D8B030D-6E8A-4147-A177-3AD203B41FA5}">
                      <a16:colId xmlns:a16="http://schemas.microsoft.com/office/drawing/2014/main" val="2004898354"/>
                    </a:ext>
                  </a:extLst>
                </a:gridCol>
                <a:gridCol w="283287">
                  <a:extLst>
                    <a:ext uri="{9D8B030D-6E8A-4147-A177-3AD203B41FA5}">
                      <a16:colId xmlns:a16="http://schemas.microsoft.com/office/drawing/2014/main" val="923091017"/>
                    </a:ext>
                  </a:extLst>
                </a:gridCol>
                <a:gridCol w="283287">
                  <a:extLst>
                    <a:ext uri="{9D8B030D-6E8A-4147-A177-3AD203B41FA5}">
                      <a16:colId xmlns:a16="http://schemas.microsoft.com/office/drawing/2014/main" val="50925532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80918813"/>
                    </a:ext>
                  </a:extLst>
                </a:gridCol>
                <a:gridCol w="759208">
                  <a:extLst>
                    <a:ext uri="{9D8B030D-6E8A-4147-A177-3AD203B41FA5}">
                      <a16:colId xmlns:a16="http://schemas.microsoft.com/office/drawing/2014/main" val="4154641360"/>
                    </a:ext>
                  </a:extLst>
                </a:gridCol>
                <a:gridCol w="759208">
                  <a:extLst>
                    <a:ext uri="{9D8B030D-6E8A-4147-A177-3AD203B41FA5}">
                      <a16:colId xmlns:a16="http://schemas.microsoft.com/office/drawing/2014/main" val="4034980047"/>
                    </a:ext>
                  </a:extLst>
                </a:gridCol>
                <a:gridCol w="759208">
                  <a:extLst>
                    <a:ext uri="{9D8B030D-6E8A-4147-A177-3AD203B41FA5}">
                      <a16:colId xmlns:a16="http://schemas.microsoft.com/office/drawing/2014/main" val="3023030158"/>
                    </a:ext>
                  </a:extLst>
                </a:gridCol>
                <a:gridCol w="759208">
                  <a:extLst>
                    <a:ext uri="{9D8B030D-6E8A-4147-A177-3AD203B41FA5}">
                      <a16:colId xmlns:a16="http://schemas.microsoft.com/office/drawing/2014/main" val="1570933548"/>
                    </a:ext>
                  </a:extLst>
                </a:gridCol>
                <a:gridCol w="691219">
                  <a:extLst>
                    <a:ext uri="{9D8B030D-6E8A-4147-A177-3AD203B41FA5}">
                      <a16:colId xmlns:a16="http://schemas.microsoft.com/office/drawing/2014/main" val="4291519376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813242635"/>
                    </a:ext>
                  </a:extLst>
                </a:gridCol>
              </a:tblGrid>
              <a:tr h="1402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99" marR="8499" marT="8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812448"/>
                  </a:ext>
                </a:extLst>
              </a:tr>
              <a:tr h="4294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327198"/>
                  </a:ext>
                </a:extLst>
              </a:tr>
              <a:tr h="18404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172.784.886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172.784.886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135647"/>
                  </a:ext>
                </a:extLst>
              </a:tr>
              <a:tr h="140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172.784.886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172.784.886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1103"/>
                  </a:ext>
                </a:extLst>
              </a:tr>
              <a:tr h="140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87.652.146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87.652.146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796027"/>
                  </a:ext>
                </a:extLst>
              </a:tr>
              <a:tr h="140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Atacama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13.954.035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13.954.035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657180"/>
                  </a:ext>
                </a:extLst>
              </a:tr>
              <a:tr h="140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Valparaíso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1.051.013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1.051.013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968054"/>
                  </a:ext>
                </a:extLst>
              </a:tr>
              <a:tr h="140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008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Biobío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4.077.035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4.077.035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783643"/>
                  </a:ext>
                </a:extLst>
              </a:tr>
              <a:tr h="140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009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25.547.091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25.547.091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765343"/>
                  </a:ext>
                </a:extLst>
              </a:tr>
              <a:tr h="140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2.092.539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2.092.539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987628"/>
                  </a:ext>
                </a:extLst>
              </a:tr>
              <a:tr h="2804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9.399.659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9.399.659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679256"/>
                  </a:ext>
                </a:extLst>
              </a:tr>
              <a:tr h="2804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4.178.407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4.178.407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73663"/>
                  </a:ext>
                </a:extLst>
              </a:tr>
              <a:tr h="2804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013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Santiago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19.052.970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19.052.970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820678"/>
                  </a:ext>
                </a:extLst>
              </a:tr>
              <a:tr h="140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014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266.088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266.088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831739"/>
                  </a:ext>
                </a:extLst>
              </a:tr>
              <a:tr h="1344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015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5.188.384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5.188.384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405698"/>
                  </a:ext>
                </a:extLst>
              </a:tr>
              <a:tr h="140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016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2.844.925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2.844.925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828687"/>
                  </a:ext>
                </a:extLst>
              </a:tr>
              <a:tr h="140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85.132.740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85.132.740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132003"/>
                  </a:ext>
                </a:extLst>
              </a:tr>
              <a:tr h="140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Regiones Extremas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69.879.374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69.879.374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11651"/>
                  </a:ext>
                </a:extLst>
              </a:tr>
              <a:tr h="1402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Territorios Rezagados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15.253.366 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15.253.366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99" marR="8499" marT="84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99" marR="8499" marT="84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137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2935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07, PROGRAMA 01: AGENCIA NACIONAL DE INTELIGENCIA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4491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414922D-B9BD-4D7A-81EF-BFC369062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395634"/>
              </p:ext>
            </p:extLst>
          </p:nvPr>
        </p:nvGraphicFramePr>
        <p:xfrm>
          <a:off x="628650" y="1748534"/>
          <a:ext cx="7886700" cy="1977409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2625567186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766941925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1679920747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281178461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40666880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48870934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188928904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670808175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1298183205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2676891837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856916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40632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6.785.168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6.785.168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1.027.836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86522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4.900.640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4.900.640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803.249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95314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1.134.817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1.134.817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155.309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68216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749.711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749.711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69.278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65610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338.552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338.552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54.164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9582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14.420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14.373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15194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7.729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7.729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9661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11.668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11.668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40449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233.986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233.986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28345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143.356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143.356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832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31845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01: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SUBSECRETARÍA DE PREVENCIÓN DEL DELITO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E4C14C1-1184-4A34-B02C-A6EFF2266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987256"/>
              </p:ext>
            </p:extLst>
          </p:nvPr>
        </p:nvGraphicFramePr>
        <p:xfrm>
          <a:off x="628650" y="1916832"/>
          <a:ext cx="7886700" cy="3821141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3773738303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220571954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588615130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3293215081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30648316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67490643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853745634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102370844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4077301673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1572201583"/>
                    </a:ext>
                  </a:extLst>
                </a:gridCol>
              </a:tblGrid>
              <a:tr h="1421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445755"/>
                  </a:ext>
                </a:extLst>
              </a:tr>
              <a:tr h="4353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671497"/>
                  </a:ext>
                </a:extLst>
              </a:tr>
              <a:tr h="1865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35.784.603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35.784.603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6.195.195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961193"/>
                  </a:ext>
                </a:extLst>
              </a:tr>
              <a:tr h="142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8.742.171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8.742.171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1.223.128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040099"/>
                  </a:ext>
                </a:extLst>
              </a:tr>
              <a:tr h="142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2.012.343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2.012.343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128.582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816899"/>
                  </a:ext>
                </a:extLst>
              </a:tr>
              <a:tr h="142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24.400.188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24.400.188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4.834.230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470151"/>
                  </a:ext>
                </a:extLst>
              </a:tr>
              <a:tr h="142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936.062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936.062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326838"/>
                  </a:ext>
                </a:extLst>
              </a:tr>
              <a:tr h="1604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Nacional Urbana de Seguridad Ciudadana - INE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936.062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936.062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283321"/>
                  </a:ext>
                </a:extLst>
              </a:tr>
              <a:tr h="142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23.464.126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23.464.126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4.834.230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721442"/>
                  </a:ext>
                </a:extLst>
              </a:tr>
              <a:tr h="1555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Prevención del Delito y Seguridad Ciudadana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11.142.204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11.142.204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4.733.302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522829"/>
                  </a:ext>
                </a:extLst>
              </a:tr>
              <a:tr h="142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Gestión en Seguridad Ciudadana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3.414.954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3.414.954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14.309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945759"/>
                  </a:ext>
                </a:extLst>
              </a:tr>
              <a:tr h="142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Nacional de Seguridad Pública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3.941.485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3.941.485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70.295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378296"/>
                  </a:ext>
                </a:extLst>
              </a:tr>
              <a:tr h="3110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las Personas Afectadas por Eventos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Violencia Rural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3.170.340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3.170.340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914681"/>
                  </a:ext>
                </a:extLst>
              </a:tr>
              <a:tr h="2976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Innovación y Tecnología para la Prevención 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Delito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1.795.143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1.795.143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11.000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262244"/>
                  </a:ext>
                </a:extLst>
              </a:tr>
              <a:tr h="142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282.706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282.706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9.255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160381"/>
                  </a:ext>
                </a:extLst>
              </a:tr>
              <a:tr h="142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15.965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15.965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376052"/>
                  </a:ext>
                </a:extLst>
              </a:tr>
              <a:tr h="142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2.081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858781"/>
                  </a:ext>
                </a:extLst>
              </a:tr>
              <a:tr h="142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77.499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77.499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452917"/>
                  </a:ext>
                </a:extLst>
              </a:tr>
              <a:tr h="142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187.161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187.161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4.548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03732"/>
                  </a:ext>
                </a:extLst>
              </a:tr>
              <a:tr h="142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347.195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347.195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94396"/>
                  </a:ext>
                </a:extLst>
              </a:tr>
              <a:tr h="142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311.617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311.617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310415"/>
                  </a:ext>
                </a:extLst>
              </a:tr>
              <a:tr h="142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35.578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35.578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48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2019 la Partida presenta un presupuesto aprobado de </a:t>
            </a:r>
            <a:r>
              <a:rPr lang="es-CL" sz="1600" b="1" dirty="0">
                <a:latin typeface="+mn-lt"/>
              </a:rPr>
              <a:t>$3.371.745 millones</a:t>
            </a:r>
            <a:r>
              <a:rPr lang="es-CL" sz="1600" dirty="0">
                <a:latin typeface="+mn-lt"/>
              </a:rPr>
              <a:t>, de los cuales un 40,1% se destina a gastos en personal, un 22,6% a iniciativas de inversión, un 17,6% a transferencias de capital, manteniendo la distribución de los años anteriores. 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Ministerio, del mes de FEBRERO ascendió a </a:t>
            </a:r>
            <a:r>
              <a:rPr lang="es-CL" sz="1600" b="1" dirty="0">
                <a:latin typeface="+mn-lt"/>
              </a:rPr>
              <a:t>$206.578 millones</a:t>
            </a:r>
            <a:r>
              <a:rPr lang="es-CL" sz="1600" dirty="0">
                <a:latin typeface="+mn-lt"/>
              </a:rPr>
              <a:t>, es decir, un </a:t>
            </a:r>
            <a:r>
              <a:rPr lang="es-CL" sz="1600" b="1" dirty="0">
                <a:latin typeface="+mn-lt"/>
              </a:rPr>
              <a:t>6,1%</a:t>
            </a:r>
            <a:r>
              <a:rPr lang="es-CL" sz="1600" dirty="0">
                <a:latin typeface="+mn-lt"/>
              </a:rPr>
              <a:t> respecto del presupuesto vigente, gasto inferior al registrado a igual mes de los dos últimos años (0,7 puntos porcentuales respecto de 2017 y 2,3 puntos porcentuales de 2018).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CL" sz="1600" dirty="0"/>
              <a:t>La Partida no presenta al mes de FEBRERO aumentos y disminuciones al presupuesto inicial, sin embargo, se registran a nivel de los programas de inversiones de los gobiernos regionales reasignaciones por $ 22.882 millones, disminuyendo dicho monto en el subtítulo 31 “iniciativas de inversión”, e incrementando en igual valor el subtítulo 33 “transferencias de capital”.  Por su parte, el subtítulo 34 “servicio de la deuda” presentó una ejecución de $4.815 millones que corresponden al pago de los compromisos devengados al 31 de diciembre de 2018 (deuda flotante), sin que existan los decretos modificatorios respectivos.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CL" sz="1600" dirty="0"/>
              <a:t>En cuanto a los programas, </a:t>
            </a:r>
            <a:r>
              <a:rPr lang="es-CL" sz="1600" b="1" dirty="0"/>
              <a:t>el 81% </a:t>
            </a:r>
            <a:r>
              <a:rPr lang="es-CL" sz="1600" dirty="0"/>
              <a:t>del presupuesto inicial, se concentra en la </a:t>
            </a:r>
            <a:r>
              <a:rPr lang="es-CL" sz="1600" b="1" dirty="0"/>
              <a:t>Subsecretaría de Desarrollo Regional y Administrativo, Carabineros de Chile </a:t>
            </a:r>
            <a:r>
              <a:rPr lang="es-CL" sz="1600" dirty="0"/>
              <a:t>y </a:t>
            </a:r>
            <a:r>
              <a:rPr lang="es-CL" sz="1600" b="1" dirty="0"/>
              <a:t>los Gobiernos Regionales</a:t>
            </a:r>
            <a:r>
              <a:rPr lang="es-CL" sz="1600" dirty="0"/>
              <a:t> (que representan a su vez el 17%, 31,6% y 32,9% respectivamente), los que al mes de FEBRERO alcanzaron niveles de ejecución de </a:t>
            </a:r>
            <a:r>
              <a:rPr lang="es-CL" sz="1600" b="1" dirty="0"/>
              <a:t>0,8%, 8,9% y 4,8% respectivamente</a:t>
            </a:r>
            <a:r>
              <a:rPr lang="es-CL" sz="1600" dirty="0"/>
              <a:t>, todos calculados respecto al presupuesto vigente.</a:t>
            </a:r>
          </a:p>
          <a:p>
            <a:pPr algn="just">
              <a:spcBef>
                <a:spcPts val="500"/>
              </a:spcBef>
              <a:spcAft>
                <a:spcPts val="500"/>
              </a:spcAft>
            </a:pPr>
            <a:endParaRPr lang="es-CL" sz="1600" dirty="0"/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02: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CENTROS REGIONALES DE ATENCIÓN Y ORIENTACIÓN A VÍCTIMAS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4E13A80-6C69-4EDA-86C9-90C296A12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372346"/>
              </p:ext>
            </p:extLst>
          </p:nvPr>
        </p:nvGraphicFramePr>
        <p:xfrm>
          <a:off x="628650" y="1965548"/>
          <a:ext cx="7886700" cy="1702291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4121310510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1107280154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147791756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174728200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46249145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545696367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420657894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969197959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1893472144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3976999419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009026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255311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3.913.637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3.913.637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562.273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29984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2.560.133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2.560.133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416.334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74454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1.274.155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1.274.155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143.771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15278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79.349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79.349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7811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8.403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8255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35735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23.175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92955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38.311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944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37361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09,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SERV. NACIONAL PARA PREVENCIÓN Y REHABIL. CONSUMO DE DROGAS Y ALCOHOL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4847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2DB23E4-88CF-4CA6-B731-A150A013C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99443"/>
              </p:ext>
            </p:extLst>
          </p:nvPr>
        </p:nvGraphicFramePr>
        <p:xfrm>
          <a:off x="723176" y="1940124"/>
          <a:ext cx="7886700" cy="3077881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3981496103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785708610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511858073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391951983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591690661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593653407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15450586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56432449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3289386042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1519231465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873215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3560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69.605.742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69.605.742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8.903.697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8944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8.615.103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8.615.103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1.120.331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97757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3.450.943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3.450.943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269.475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1648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57.507.296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57.507.296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7.511.198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97619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57.507.296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57.507.296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7.511.198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8828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Tratamiento y Rehabilitación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44.160.317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44.160.317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1.623.847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94430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Programas de Prevención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3.252.393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3.252.393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1.978.749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59226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Capacitación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1.292.898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1.292.898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38595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- Programa PREVIENE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5.992.803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5.992.803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3.811.593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15535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Control Cero Alcohol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1.099.497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1.099.497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89.471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28138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Parentalidad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1.709.388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1.709.388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69949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10.014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10.014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02065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10.014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10.014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76118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22.386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96657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88522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14480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10.367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10.367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70801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5.164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852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					        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BE23535-3042-4915-8DF4-7B244BE50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785307"/>
              </p:ext>
            </p:extLst>
          </p:nvPr>
        </p:nvGraphicFramePr>
        <p:xfrm>
          <a:off x="628650" y="1744948"/>
          <a:ext cx="7886700" cy="3765676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2643484691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710502948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91734831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145600257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95578974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5146004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408017481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917283217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1219007214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3678703174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220199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14689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31.352.123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31.352.123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21.551.302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38486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14.937.334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14.937.334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2.007.969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27983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2.830.083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2.830.083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337.047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3336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10.597.981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10.597.981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18.718.356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56151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3.396.154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3.396.154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215.749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50144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Social (ORASMI)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2.697.399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2.697.399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196.202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87484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698.745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698.745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19.547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80991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Atención de Daños y Damnificados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84732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7.201.827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7.201.827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18.502.607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1525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17.527.305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175273050,0%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175273050,0%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85081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Estadio Seguro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735.275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735.275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55.161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9417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Diario Oficial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1.170.751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1.170.751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137.378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28538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Migraciones y Extranjería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4.162.945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4.162.945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750.100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32766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Seguimiento de Causas Judiciales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721.127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721.127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31.961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93066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411.719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411.719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60250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321.364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321.364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79.865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8574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321.364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321.364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79.865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45332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197.450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197.450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98352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16.995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16.995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3288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45.269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45.269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59943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13.973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13.973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16024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70.570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70.570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01176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50.643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179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796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0C419A5E-28AB-4771-AE11-85610DF8C026}"/>
              </a:ext>
            </a:extLst>
          </p:cNvPr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7B5DBC4F-610A-413E-8ECC-417BEB6BCAFE}"/>
              </a:ext>
            </a:extLst>
          </p:cNvPr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					        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413A23D-488B-409F-8D48-D60382647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35747"/>
              </p:ext>
            </p:extLst>
          </p:nvPr>
        </p:nvGraphicFramePr>
        <p:xfrm>
          <a:off x="628650" y="1744948"/>
          <a:ext cx="7886700" cy="1238030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3021547063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654436893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517633044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113274692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583220400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107034270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735743507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487297694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1706631755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1249570441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7286623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16624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2.467.911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2.467.911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39.028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76632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2.467.911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2.467.911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39.028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78674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39.028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390280,0%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390280,0%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94450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2.467.901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2.467.901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9247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368.251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14195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368.251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952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403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4104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02: RED DE CONECTIVIDAD DEL ESTADO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1FFD97D-F6E6-45E3-9681-1C194C5D4E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028197"/>
              </p:ext>
            </p:extLst>
          </p:nvPr>
        </p:nvGraphicFramePr>
        <p:xfrm>
          <a:off x="712686" y="1749524"/>
          <a:ext cx="7886700" cy="1702291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1909818870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538725147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1292106758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245441859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67628514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420418003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52289587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648153656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813595390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643659141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090794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9533076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6.761.559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6.761.559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280.799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41901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1.363.173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1.363.173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169.983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16196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5.259.336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5.259.336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82.291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88667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139.050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139.050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88863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77.250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77.250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96961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61.800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76996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19760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551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592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03: FONDO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6279618-5E24-4D4A-82B0-029BAF129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844291"/>
              </p:ext>
            </p:extLst>
          </p:nvPr>
        </p:nvGraphicFramePr>
        <p:xfrm>
          <a:off x="628650" y="1744948"/>
          <a:ext cx="7886700" cy="1564732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4124580438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1506753065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4176210659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721033694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61480047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1047371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404900379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875467663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2143084940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11666449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165604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827468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4.146.470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4.146.470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49863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794.527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794.527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74695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794.527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794.527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26447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794.527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794.527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634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3.351.943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3.351.943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28266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3.351.943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3.351.943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49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3.351.943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3.351.943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596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04: BOMBEROS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CA9BFB1-69DB-4E5A-B131-F860DDCF6F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655144"/>
              </p:ext>
            </p:extLst>
          </p:nvPr>
        </p:nvGraphicFramePr>
        <p:xfrm>
          <a:off x="628650" y="1744948"/>
          <a:ext cx="7886700" cy="3077877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304625987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11157590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1369108125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126349586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690812747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594570341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959690591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484214570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4034712839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193998867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681393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106779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45.235.785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45.235.785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3.384.885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12159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29.917.557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29.917.557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250.835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98868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29.917.557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29.917.557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250.835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71353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 de Cuerpo de Bomberos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22.320.064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22.320.064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250.835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548951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Ayuda Extraordinaria, Reparaciones y Mantenciones 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Cuerpos de Bomberos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1.612.705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1.612.705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853086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Funcionamiento de la Junta Nacional y Organismos 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Dependientes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3.484.788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3.484.788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373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de Bomberos de Chile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2.500.000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19038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15.318.228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15.318.228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53.785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675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15.318.228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15.318.228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53.785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78163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Inversiones de Cuerpos de Bomberos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2.320.274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2.320.274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53.785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996064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Importaciones y Compromisos en Moneda Extranjera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para Cuerpos de Bomberos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8.374.652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8.374.652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767335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Adquisiciones y Compromisos en Moneda Nacional 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Cuerpos de Bomberos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4.623.302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4.623.302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75240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3.080.265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6056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3.080.265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62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					        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7509425-C9A8-4BE4-A0A0-33EBF7E54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848423"/>
              </p:ext>
            </p:extLst>
          </p:nvPr>
        </p:nvGraphicFramePr>
        <p:xfrm>
          <a:off x="628650" y="1744948"/>
          <a:ext cx="7886700" cy="3772291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2084087825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1518223183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932872281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152342014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468473820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778263974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44508378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237088902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4013125771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4034130225"/>
                    </a:ext>
                  </a:extLst>
                </a:gridCol>
              </a:tblGrid>
              <a:tr h="13432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807240"/>
                  </a:ext>
                </a:extLst>
              </a:tr>
              <a:tr h="4335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979679"/>
                  </a:ext>
                </a:extLst>
              </a:tr>
              <a:tr h="1858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1.115.092.271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1.115.092.271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190.474.804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475324"/>
                  </a:ext>
                </a:extLst>
              </a:tr>
              <a:tr h="141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905.639.411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905.639.411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171.412.006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077929"/>
                  </a:ext>
                </a:extLst>
              </a:tr>
              <a:tr h="141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156.387.570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156.387.570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8.142.822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866531"/>
                  </a:ext>
                </a:extLst>
              </a:tr>
              <a:tr h="141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7.363.304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7.363.304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7.321.523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207034"/>
                  </a:ext>
                </a:extLst>
              </a:tr>
              <a:tr h="141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7.363.304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7.363.304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7.321.523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505087"/>
                  </a:ext>
                </a:extLst>
              </a:tr>
              <a:tr h="141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3.685.317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3.685.317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104.813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366326"/>
                  </a:ext>
                </a:extLst>
              </a:tr>
              <a:tr h="141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270.504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270.504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104.813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478815"/>
                  </a:ext>
                </a:extLst>
              </a:tr>
              <a:tr h="141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634617"/>
                  </a:ext>
                </a:extLst>
              </a:tr>
              <a:tr h="141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270.494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270.494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104.813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441235"/>
                  </a:ext>
                </a:extLst>
              </a:tr>
              <a:tr h="141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3.414.813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3.414.813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199088"/>
                  </a:ext>
                </a:extLst>
              </a:tr>
              <a:tr h="1499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Museo Histórico y Centro Cultural de Carabineros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459.326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459.326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062578"/>
                  </a:ext>
                </a:extLst>
              </a:tr>
              <a:tr h="141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Bienestar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1.299.895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1.299.895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790188"/>
                  </a:ext>
                </a:extLst>
              </a:tr>
              <a:tr h="1699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Modelo de Integración Carabineros-Comunidad MICC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1.655.592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1.655.592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458681"/>
                  </a:ext>
                </a:extLst>
              </a:tr>
              <a:tr h="141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5.328.785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5.328.785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3.140.733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609032"/>
                  </a:ext>
                </a:extLst>
              </a:tr>
              <a:tr h="141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5.328.785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5.328.785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3.140.733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06690"/>
                  </a:ext>
                </a:extLst>
              </a:tr>
              <a:tr h="141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7.618.178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7.618.178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225.135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464879"/>
                  </a:ext>
                </a:extLst>
              </a:tr>
              <a:tr h="141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3.928.388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3.928.388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193313"/>
                  </a:ext>
                </a:extLst>
              </a:tr>
              <a:tr h="141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128.428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128.428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327023"/>
                  </a:ext>
                </a:extLst>
              </a:tr>
              <a:tr h="141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2.332.162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2.332.162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559297"/>
                  </a:ext>
                </a:extLst>
              </a:tr>
              <a:tr h="141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487.323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487.323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223.360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053929"/>
                  </a:ext>
                </a:extLst>
              </a:tr>
              <a:tr h="150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496.639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496.639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874325"/>
                  </a:ext>
                </a:extLst>
              </a:tr>
              <a:tr h="1415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245.238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245.238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664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A11451F4-ACF7-4D41-AA03-0FEB1476B9BF}"/>
              </a:ext>
            </a:extLst>
          </p:cNvPr>
          <p:cNvSpPr txBox="1">
            <a:spLocks/>
          </p:cNvSpPr>
          <p:nvPr/>
        </p:nvSpPr>
        <p:spPr>
          <a:xfrm>
            <a:off x="414336" y="544104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EB32F75F-698C-4E01-8217-A727F5E7DAEF}"/>
              </a:ext>
            </a:extLst>
          </p:cNvPr>
          <p:cNvSpPr txBox="1">
            <a:spLocks/>
          </p:cNvSpPr>
          <p:nvPr/>
        </p:nvSpPr>
        <p:spPr>
          <a:xfrm>
            <a:off x="39553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					                   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A28EB9E-0177-4A5F-9A6E-B8AFBEB8C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169085"/>
              </p:ext>
            </p:extLst>
          </p:nvPr>
        </p:nvGraphicFramePr>
        <p:xfrm>
          <a:off x="628650" y="1700808"/>
          <a:ext cx="7886700" cy="1296143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1084143916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1700322717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343771755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288495832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86934183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49219038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48244890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716920788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2783109651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3883581672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675914"/>
                  </a:ext>
                </a:extLst>
              </a:tr>
              <a:tr h="2880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75225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26.916.474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26.916.474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58480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26.916.474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26.916.474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453735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2.101.332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2.101.332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127.772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295545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2.101.332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2.101.332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127.772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753028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64835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135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4104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 americanos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1ED9369-A7C7-4D39-B1FF-B961BC193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003633"/>
              </p:ext>
            </p:extLst>
          </p:nvPr>
        </p:nvGraphicFramePr>
        <p:xfrm>
          <a:off x="628650" y="1749524"/>
          <a:ext cx="7886700" cy="1702291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909329769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434072297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328910233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67208631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4164749591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47446102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89315612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4029465948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3322603935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3598622202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784630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805628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63.915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63.915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41268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53847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40.541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30227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17.313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17.313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45499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16.048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16.048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45757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28730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4733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764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613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500"/>
              </a:spcBef>
              <a:spcAft>
                <a:spcPts val="500"/>
              </a:spcAft>
            </a:pP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500"/>
              </a:spcBef>
              <a:spcAft>
                <a:spcPts val="500"/>
              </a:spcAft>
              <a:buFont typeface="+mj-lt"/>
              <a:buAutoNum type="arabicPeriod" startAt="5"/>
            </a:pPr>
            <a:r>
              <a:rPr lang="es-CL" sz="1600" dirty="0"/>
              <a:t>Las mayores tasas de gastos se registraron en la </a:t>
            </a:r>
            <a:r>
              <a:rPr lang="es-CL" sz="1600" b="1" dirty="0"/>
              <a:t>Subsecretaría del Interior (27,1%), seguida de Carabineros de Chile (8,9%)</a:t>
            </a:r>
            <a:r>
              <a:rPr lang="es-CL" sz="1600" dirty="0"/>
              <a:t>.  Mientras que los programas </a:t>
            </a:r>
            <a:r>
              <a:rPr lang="es-CL" sz="1600" b="1" dirty="0"/>
              <a:t>Fondo Social, Transferencias a Gobiernos Regionales y Programas de Convergencia </a:t>
            </a:r>
            <a:r>
              <a:rPr lang="es-CL" sz="1600" dirty="0"/>
              <a:t>presentan la </a:t>
            </a:r>
            <a:r>
              <a:rPr lang="es-CL" sz="1600" b="1" dirty="0"/>
              <a:t>ejecución menor, con 0%</a:t>
            </a:r>
            <a:r>
              <a:rPr lang="es-CL" sz="1600" dirty="0"/>
              <a:t>.</a:t>
            </a:r>
            <a:endParaRPr lang="es-CL" sz="1600" b="1" u="sng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A20A380-4581-49FE-9615-ED188ED8ABDD}"/>
              </a:ext>
            </a:extLst>
          </p:cNvPr>
          <p:cNvSpPr txBox="1">
            <a:spLocks/>
          </p:cNvSpPr>
          <p:nvPr/>
        </p:nvSpPr>
        <p:spPr>
          <a:xfrm>
            <a:off x="414338" y="548680"/>
            <a:ext cx="821079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MINISTERIO DEL INTERIOR Y SEGURIDAD PÚBLICA</a:t>
            </a:r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32, PROGRAMA 01: HOSPITAL DE CARABINEROS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053AB20-854B-4397-AD83-A9C870D9D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621709"/>
              </p:ext>
            </p:extLst>
          </p:nvPr>
        </p:nvGraphicFramePr>
        <p:xfrm>
          <a:off x="628650" y="1700808"/>
          <a:ext cx="7886700" cy="1564732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216092567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1409513233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1694711434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1213406361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839111401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57490127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857087597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951388795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1060603767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2276477229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136373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156908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30.544.372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30.544.372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3.820.172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8668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20.236.722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20.236.722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3.408.362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64693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10.029.692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10.029.692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294.227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15192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174.158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174.158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117.583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92989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174.158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174.158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117.583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20804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103.800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58307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103.800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26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33, PROGRAMA 01: POLICÍA DE INVESTIGACIONES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6709A76-630D-4680-87D6-222722764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342779"/>
              </p:ext>
            </p:extLst>
          </p:nvPr>
        </p:nvGraphicFramePr>
        <p:xfrm>
          <a:off x="628650" y="1744948"/>
          <a:ext cx="7886700" cy="2940322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3560885835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1948361243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2229537374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233861831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15990893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95813429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59310943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025496966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71601300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688046776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871680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650001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331.868.553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331.868.553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48.964.483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8446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276.316.154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276.316.154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46.568.158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39003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36.737.924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36.737.924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2.182.795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68578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347.420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347.420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37057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347.420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347.420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44.520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28307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2.889.659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2.889.659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132.936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13686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2.889.659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2.889.659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132.936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35150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Microtráfico Cero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2.092.043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2.092.043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77945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Bienestar Social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797.616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797.616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132.936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67541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4.845.593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4.845.593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36.074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93278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2.060.000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2.060.000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49623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279.439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279.439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12.182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57030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543.283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543.283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8.895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20061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1.241.871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1.241.871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84183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00182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10.731.803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10.731.803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59983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10.731.803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10.731.803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54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4104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D9E3D20-3341-45DC-83FF-A7EEC7586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526194"/>
              </p:ext>
            </p:extLst>
          </p:nvPr>
        </p:nvGraphicFramePr>
        <p:xfrm>
          <a:off x="800101" y="1749524"/>
          <a:ext cx="7543798" cy="3219450"/>
        </p:xfrm>
        <a:graphic>
          <a:graphicData uri="http://schemas.openxmlformats.org/drawingml/2006/table">
            <a:tbl>
              <a:tblPr/>
              <a:tblGrid>
                <a:gridCol w="794708">
                  <a:extLst>
                    <a:ext uri="{9D8B030D-6E8A-4147-A177-3AD203B41FA5}">
                      <a16:colId xmlns:a16="http://schemas.microsoft.com/office/drawing/2014/main" val="138445647"/>
                    </a:ext>
                  </a:extLst>
                </a:gridCol>
                <a:gridCol w="2123176">
                  <a:extLst>
                    <a:ext uri="{9D8B030D-6E8A-4147-A177-3AD203B41FA5}">
                      <a16:colId xmlns:a16="http://schemas.microsoft.com/office/drawing/2014/main" val="1610317673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3399587317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3105638750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4020188149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2299315704"/>
                    </a:ext>
                  </a:extLst>
                </a:gridCol>
                <a:gridCol w="723541">
                  <a:extLst>
                    <a:ext uri="{9D8B030D-6E8A-4147-A177-3AD203B41FA5}">
                      <a16:colId xmlns:a16="http://schemas.microsoft.com/office/drawing/2014/main" val="270774092"/>
                    </a:ext>
                  </a:extLst>
                </a:gridCol>
                <a:gridCol w="723541">
                  <a:extLst>
                    <a:ext uri="{9D8B030D-6E8A-4147-A177-3AD203B41FA5}">
                      <a16:colId xmlns:a16="http://schemas.microsoft.com/office/drawing/2014/main" val="232253133"/>
                    </a:ext>
                  </a:extLst>
                </a:gridCol>
              </a:tblGrid>
              <a:tr h="1524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32719"/>
                  </a:ext>
                </a:extLst>
              </a:tr>
              <a:tr h="466725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00127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1.160.720.823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1.160.720.823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56.163.731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30482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Arica y Parinacota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36.564.083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36.564.083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1.078.211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93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Tarapacá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46.255.519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46.255.519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2.014.398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37385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81.413.075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81.413.075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5.116.707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41488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Atacama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67.749.377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67.749.377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2.502.319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15527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Coquimbo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66.000.370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66.000.370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6.981.625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19092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80.419.128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80.419.128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9.306.132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882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 de 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127.969.884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127.969.884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4.491.147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23927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O'Higgins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69.395.399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69.395.399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2.017.308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00733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83.257.064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83.257.064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4.629.751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07356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Ñuble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51.078.875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51.078.875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107.682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59886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77.250.099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77.250.099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5.505.081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08658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Araucanía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121.321.719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121.321.719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4.224.945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28478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51.406.507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51.406.507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1.527.132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19653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Lagos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81.301.052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81.301.052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1.652.973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80656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Aysén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58.140.650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58.140.650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934.818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25818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Magallanes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61.198.022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61.198.022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4.073.502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14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231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MENSUAL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27BA1CC5-AEA6-4CF3-896B-C3C518A6D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220970"/>
              </p:ext>
            </p:extLst>
          </p:nvPr>
        </p:nvGraphicFramePr>
        <p:xfrm>
          <a:off x="1403648" y="1722092"/>
          <a:ext cx="6336704" cy="3358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1801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71F61CC1-F897-47A8-9365-700BEC332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312495"/>
              </p:ext>
            </p:extLst>
          </p:nvPr>
        </p:nvGraphicFramePr>
        <p:xfrm>
          <a:off x="1619672" y="1722092"/>
          <a:ext cx="5904656" cy="3574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4693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01: GASTOS DE FUNCIONAMIENTO GOBIERNOS REGIONALES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11F5B9-3908-4692-B358-88A501FF2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6" y="1988841"/>
            <a:ext cx="4081480" cy="252028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5BC60C-88E7-4718-954D-E47D01F54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002" y="1988841"/>
            <a:ext cx="408148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08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02 Y 03: INVERSIÓN REGIONAL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01AEBBA-40C8-411E-BC27-49AF20FD0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6" y="2081667"/>
            <a:ext cx="4062882" cy="269771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8E01AF6-973F-4908-8A5B-6D6CFC3A9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782" y="2078619"/>
            <a:ext cx="4062882" cy="26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687611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64FD28-BD4D-4812-B9CC-F951AFDAD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66" y="2163969"/>
            <a:ext cx="4085654" cy="253005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D984E42-74A2-4DCC-B587-C8E0C8BC1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2" y="2163969"/>
            <a:ext cx="4085652" cy="25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687612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FEBRERO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21830C7-7DBA-4D54-B39D-355C835FA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136543"/>
              </p:ext>
            </p:extLst>
          </p:nvPr>
        </p:nvGraphicFramePr>
        <p:xfrm>
          <a:off x="899592" y="1988840"/>
          <a:ext cx="727280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687611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FEBRERO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FF44A13-D57F-4580-8606-3996C82EC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027542"/>
              </p:ext>
            </p:extLst>
          </p:nvPr>
        </p:nvGraphicFramePr>
        <p:xfrm>
          <a:off x="1187624" y="2026318"/>
          <a:ext cx="6696744" cy="399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17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7F39347-EEEA-47A1-9923-A0A858457F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49111"/>
              </p:ext>
            </p:extLst>
          </p:nvPr>
        </p:nvGraphicFramePr>
        <p:xfrm>
          <a:off x="800101" y="1744948"/>
          <a:ext cx="7543798" cy="2457450"/>
        </p:xfrm>
        <a:graphic>
          <a:graphicData uri="http://schemas.openxmlformats.org/drawingml/2006/table">
            <a:tbl>
              <a:tblPr/>
              <a:tblGrid>
                <a:gridCol w="794708">
                  <a:extLst>
                    <a:ext uri="{9D8B030D-6E8A-4147-A177-3AD203B41FA5}">
                      <a16:colId xmlns:a16="http://schemas.microsoft.com/office/drawing/2014/main" val="1766182148"/>
                    </a:ext>
                  </a:extLst>
                </a:gridCol>
                <a:gridCol w="2123176">
                  <a:extLst>
                    <a:ext uri="{9D8B030D-6E8A-4147-A177-3AD203B41FA5}">
                      <a16:colId xmlns:a16="http://schemas.microsoft.com/office/drawing/2014/main" val="3660516339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230779948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2393111290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2329797325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2316548456"/>
                    </a:ext>
                  </a:extLst>
                </a:gridCol>
                <a:gridCol w="723541">
                  <a:extLst>
                    <a:ext uri="{9D8B030D-6E8A-4147-A177-3AD203B41FA5}">
                      <a16:colId xmlns:a16="http://schemas.microsoft.com/office/drawing/2014/main" val="2859743941"/>
                    </a:ext>
                  </a:extLst>
                </a:gridCol>
                <a:gridCol w="723541">
                  <a:extLst>
                    <a:ext uri="{9D8B030D-6E8A-4147-A177-3AD203B41FA5}">
                      <a16:colId xmlns:a16="http://schemas.microsoft.com/office/drawing/2014/main" val="3398424634"/>
                    </a:ext>
                  </a:extLst>
                </a:gridCol>
              </a:tblGrid>
              <a:tr h="1524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136583"/>
                  </a:ext>
                </a:extLst>
              </a:tr>
              <a:tr h="466725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6893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3.371.745.988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3.371.745.988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438.777.512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81389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1.353.733.781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1.353.733.781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241.712.168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905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250.172.210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250.172.210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14.334.432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39378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7.885.052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7.885.052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7.483.626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73242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300.058.015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300.058.015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42.558.599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54654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5.650.149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5.650.149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3.220.598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62078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10.014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39316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65.837.795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65.837.795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7.837.575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88744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762.027.188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745.044.317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-16.982.871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84.222.627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77029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12.546.428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12.546.428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-1.301.792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41656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592.748.216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609.731.087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16.982.871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33.672.641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121576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21.077.140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21.077.140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5.037.038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268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RESUMEN POR 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470F788-36CB-4B42-A58B-CB582BB73E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938808"/>
              </p:ext>
            </p:extLst>
          </p:nvPr>
        </p:nvGraphicFramePr>
        <p:xfrm>
          <a:off x="755576" y="1744948"/>
          <a:ext cx="7632847" cy="4300791"/>
        </p:xfrm>
        <a:graphic>
          <a:graphicData uri="http://schemas.openxmlformats.org/drawingml/2006/table">
            <a:tbl>
              <a:tblPr/>
              <a:tblGrid>
                <a:gridCol w="364418">
                  <a:extLst>
                    <a:ext uri="{9D8B030D-6E8A-4147-A177-3AD203B41FA5}">
                      <a16:colId xmlns:a16="http://schemas.microsoft.com/office/drawing/2014/main" val="1723073512"/>
                    </a:ext>
                  </a:extLst>
                </a:gridCol>
                <a:gridCol w="284702">
                  <a:extLst>
                    <a:ext uri="{9D8B030D-6E8A-4147-A177-3AD203B41FA5}">
                      <a16:colId xmlns:a16="http://schemas.microsoft.com/office/drawing/2014/main" val="3992504122"/>
                    </a:ext>
                  </a:extLst>
                </a:gridCol>
                <a:gridCol w="2553771">
                  <a:extLst>
                    <a:ext uri="{9D8B030D-6E8A-4147-A177-3AD203B41FA5}">
                      <a16:colId xmlns:a16="http://schemas.microsoft.com/office/drawing/2014/main" val="1026120700"/>
                    </a:ext>
                  </a:extLst>
                </a:gridCol>
                <a:gridCol w="763000">
                  <a:extLst>
                    <a:ext uri="{9D8B030D-6E8A-4147-A177-3AD203B41FA5}">
                      <a16:colId xmlns:a16="http://schemas.microsoft.com/office/drawing/2014/main" val="1290352280"/>
                    </a:ext>
                  </a:extLst>
                </a:gridCol>
                <a:gridCol w="763000">
                  <a:extLst>
                    <a:ext uri="{9D8B030D-6E8A-4147-A177-3AD203B41FA5}">
                      <a16:colId xmlns:a16="http://schemas.microsoft.com/office/drawing/2014/main" val="3274736179"/>
                    </a:ext>
                  </a:extLst>
                </a:gridCol>
                <a:gridCol w="763000">
                  <a:extLst>
                    <a:ext uri="{9D8B030D-6E8A-4147-A177-3AD203B41FA5}">
                      <a16:colId xmlns:a16="http://schemas.microsoft.com/office/drawing/2014/main" val="893428937"/>
                    </a:ext>
                  </a:extLst>
                </a:gridCol>
                <a:gridCol w="763000">
                  <a:extLst>
                    <a:ext uri="{9D8B030D-6E8A-4147-A177-3AD203B41FA5}">
                      <a16:colId xmlns:a16="http://schemas.microsoft.com/office/drawing/2014/main" val="3759011560"/>
                    </a:ext>
                  </a:extLst>
                </a:gridCol>
                <a:gridCol w="694672">
                  <a:extLst>
                    <a:ext uri="{9D8B030D-6E8A-4147-A177-3AD203B41FA5}">
                      <a16:colId xmlns:a16="http://schemas.microsoft.com/office/drawing/2014/main" val="3264731246"/>
                    </a:ext>
                  </a:extLst>
                </a:gridCol>
                <a:gridCol w="683284">
                  <a:extLst>
                    <a:ext uri="{9D8B030D-6E8A-4147-A177-3AD203B41FA5}">
                      <a16:colId xmlns:a16="http://schemas.microsoft.com/office/drawing/2014/main" val="928094401"/>
                    </a:ext>
                  </a:extLst>
                </a:gridCol>
              </a:tblGrid>
              <a:tr h="1318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241" marR="8241" marT="8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41" marR="8241" marT="82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559029"/>
                  </a:ext>
                </a:extLst>
              </a:tr>
              <a:tr h="4038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Denominación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636659"/>
                  </a:ext>
                </a:extLst>
              </a:tr>
              <a:tr h="17306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Gobierno Interior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74.220.558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74.220.558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6.890.401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516024"/>
                  </a:ext>
                </a:extLst>
              </a:tr>
              <a:tr h="156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Nacional de Emergencia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15.872.229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15.872.229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1.708.620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973607"/>
                  </a:ext>
                </a:extLst>
              </a:tr>
              <a:tr h="2554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</a:t>
                      </a:r>
                      <a:b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Administrativo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599.912.883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600.020.883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108.000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10.506.228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790073"/>
                  </a:ext>
                </a:extLst>
              </a:tr>
              <a:tr h="2802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Administrativo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37.864.811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37.972.811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108.000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2.484.625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359233"/>
                  </a:ext>
                </a:extLst>
              </a:tr>
              <a:tr h="1648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Gestión Subnacional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8.933.157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8.933.157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318.310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020814"/>
                  </a:ext>
                </a:extLst>
              </a:tr>
              <a:tr h="156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Local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190.480.302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190.480.302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7.703.293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352908"/>
                  </a:ext>
                </a:extLst>
              </a:tr>
              <a:tr h="1565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a Gobiernos Regionales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189.849.727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189.849.727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61320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Convergencia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172.784.886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172.784.886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550606"/>
                  </a:ext>
                </a:extLst>
              </a:tr>
              <a:tr h="1648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 Inteligencia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6.785.168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6.785.168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1.027.836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849751"/>
                  </a:ext>
                </a:extLst>
              </a:tr>
              <a:tr h="1648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39.698.240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39.698.240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6.757.468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24986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35.784.603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35.784.603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6.195.195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362314"/>
                  </a:ext>
                </a:extLst>
              </a:tr>
              <a:tr h="2091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Regionales de Atención y Orientación a Víctimas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3.913.637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3.913.637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562.273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219292"/>
                  </a:ext>
                </a:extLst>
              </a:tr>
              <a:tr h="2637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para Prevención y Rehabilitación </a:t>
                      </a:r>
                      <a:b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Consumo de Drogas y Alcohol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69.605.742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69.605.742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8.903.697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652888"/>
                  </a:ext>
                </a:extLst>
              </a:tr>
              <a:tr h="1648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87.495.937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87.495.937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25.216.986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72066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31.352.123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31.352.123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21.551.302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149373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Conectividad del Estado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6.761.559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6.761.559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280.799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58338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4.146.470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4.146.470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61663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Bomberos de Chile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45.235.785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45.235.785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3.384.885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375341"/>
                  </a:ext>
                </a:extLst>
              </a:tr>
              <a:tr h="1648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1.115.092.271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1.115.092.271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190.474.804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876197"/>
                  </a:ext>
                </a:extLst>
              </a:tr>
              <a:tr h="1648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de Carabineros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30.544.372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30.544.372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3.820.172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495256"/>
                  </a:ext>
                </a:extLst>
              </a:tr>
              <a:tr h="1648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de Investigaciones de Chile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331.868.553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331.868.553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48.964.483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048663"/>
                  </a:ext>
                </a:extLst>
              </a:tr>
              <a:tr h="1648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al 75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Gobiernos Regionales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1.160.720.823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1.170.412.765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9.691.942 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134.506.817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8241" marR="8241" marT="8241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034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FEBRERO DE 2019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4848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2019                                                                                                      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05ECFAC-C76E-4FD4-9548-BC2DB3566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674670"/>
              </p:ext>
            </p:extLst>
          </p:nvPr>
        </p:nvGraphicFramePr>
        <p:xfrm>
          <a:off x="628650" y="1744948"/>
          <a:ext cx="7886700" cy="3700272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2905725560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757794052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300840406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2017234696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095211523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87928893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717165561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4171832064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3682815562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2415809466"/>
                    </a:ext>
                  </a:extLst>
                </a:gridCol>
              </a:tblGrid>
              <a:tr h="1399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2019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220230"/>
                  </a:ext>
                </a:extLst>
              </a:tr>
              <a:tr h="4286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817312"/>
                  </a:ext>
                </a:extLst>
              </a:tr>
              <a:tr h="1837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74.220.558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74.220.558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6.890.401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076224"/>
                  </a:ext>
                </a:extLst>
              </a:tr>
              <a:tr h="13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34.340.913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34.340.913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4.320.833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727224"/>
                  </a:ext>
                </a:extLst>
              </a:tr>
              <a:tr h="13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6.411.346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6.411.346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359.243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343346"/>
                  </a:ext>
                </a:extLst>
              </a:tr>
              <a:tr h="13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531824"/>
                  </a:ext>
                </a:extLst>
              </a:tr>
              <a:tr h="13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24721"/>
                  </a:ext>
                </a:extLst>
              </a:tr>
              <a:tr h="13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10.945.941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10.945.941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843.668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595713"/>
                  </a:ext>
                </a:extLst>
              </a:tr>
              <a:tr h="13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683114"/>
                  </a:ext>
                </a:extLst>
              </a:tr>
              <a:tr h="13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Solidaridad Nacional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981371"/>
                  </a:ext>
                </a:extLst>
              </a:tr>
              <a:tr h="13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10.945.931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10.945.931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843.668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357388"/>
                  </a:ext>
                </a:extLst>
              </a:tr>
              <a:tr h="13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de Régimen  Interior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883899"/>
                  </a:ext>
                </a:extLst>
              </a:tr>
              <a:tr h="13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de Complejos Fronterizos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7.632.608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7.632.608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596.124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069628"/>
                  </a:ext>
                </a:extLst>
              </a:tr>
              <a:tr h="2799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Coordinación, Orden Público y</a:t>
                      </a:r>
                      <a:b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Gestión Territorial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2.854.110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2.854.110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218.774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228400"/>
                  </a:ext>
                </a:extLst>
              </a:tr>
              <a:tr h="13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Barrios Transitorios de Emergencias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459.203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459.203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28.770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146930"/>
                  </a:ext>
                </a:extLst>
              </a:tr>
              <a:tr h="13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474.973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474.973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603712"/>
                  </a:ext>
                </a:extLst>
              </a:tr>
              <a:tr h="13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83.430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83.430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448411"/>
                  </a:ext>
                </a:extLst>
              </a:tr>
              <a:tr h="1487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250680"/>
                  </a:ext>
                </a:extLst>
              </a:tr>
              <a:tr h="13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227.450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227.450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23523"/>
                  </a:ext>
                </a:extLst>
              </a:tr>
              <a:tr h="13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92.570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92.570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951741"/>
                  </a:ext>
                </a:extLst>
              </a:tr>
              <a:tr h="13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45.423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45.423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252076"/>
                  </a:ext>
                </a:extLst>
              </a:tr>
              <a:tr h="13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4.957.564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4.957.564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780464"/>
                  </a:ext>
                </a:extLst>
              </a:tr>
              <a:tr h="1399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4.957.564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4.957.564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240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3351</TotalTime>
  <Words>7113</Words>
  <Application>Microsoft Office PowerPoint</Application>
  <PresentationFormat>Presentación en pantalla (4:3)</PresentationFormat>
  <Paragraphs>4135</Paragraphs>
  <Slides>36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3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 AL MES DE FEBRERO DE 2019 PARTIDA 05: MINISTERIO DEL INTERIOR Y SEGURIDAD PÚBLICA</vt:lpstr>
      <vt:lpstr>EJECUCIÓN ACUMULADA DE GASTOS A FEBRERO DE 2019 PARTIDA 05 MINISTERIO DEL INTERIOR Y SEGURIDAD PÚBLICA</vt:lpstr>
      <vt:lpstr>Presentación de PowerPoint</vt:lpstr>
      <vt:lpstr>DISTRIBUCIÓN POR SUBTÍTULO DE GASTO Y CÁPITULO MINISTERIO DEL INTERIOR Y SEGURIDAD PÚBLICA</vt:lpstr>
      <vt:lpstr>COMPORTAMIENTO DE LA EJECUCIÓN ACUMULADA DE GASTOS A FEBRERO PARTIDA 05 MINISTERIO DEL INTERIOR Y SEGURIDAD PÚBLICA</vt:lpstr>
      <vt:lpstr>COMPORTAMIENTO DE LA EJECUCIÓN ACUMULADA DE GASTOS A FEBRERO MINISTERIO DEL INTERIOR Y SEGURIDAD PÚBLICA</vt:lpstr>
      <vt:lpstr>EJECUCIÓN ACUMULADA DE GASTOS A FEBRERO DE 2019 MINISTERIO DEL INTERIOR Y SEGURIDAD PÚBLICA</vt:lpstr>
      <vt:lpstr>EJECUCIÓN ACUMULADA DE GASTOS A FEBRERO DE 2019 PARTIDA 05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192</cp:revision>
  <cp:lastPrinted>2017-06-20T21:34:02Z</cp:lastPrinted>
  <dcterms:created xsi:type="dcterms:W3CDTF">2016-06-23T13:38:47Z</dcterms:created>
  <dcterms:modified xsi:type="dcterms:W3CDTF">2019-04-26T14:10:32Z</dcterms:modified>
</cp:coreProperties>
</file>