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99" r:id="rId6"/>
    <p:sldId id="300" r:id="rId7"/>
    <p:sldId id="264" r:id="rId8"/>
    <p:sldId id="265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04'!$C$32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04'!$D$32:$O$32</c:f>
              <c:numCache>
                <c:formatCode>0.0%</c:formatCode>
                <c:ptCount val="12"/>
                <c:pt idx="0">
                  <c:v>8.8999999999999996E-2</c:v>
                </c:pt>
                <c:pt idx="1">
                  <c:v>6.6000000000000003E-2</c:v>
                </c:pt>
                <c:pt idx="2">
                  <c:v>8.5999999999999993E-2</c:v>
                </c:pt>
                <c:pt idx="3">
                  <c:v>9.6000000000000002E-2</c:v>
                </c:pt>
                <c:pt idx="4">
                  <c:v>7.1999999999999995E-2</c:v>
                </c:pt>
                <c:pt idx="5">
                  <c:v>0.107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0.1</c:v>
                </c:pt>
                <c:pt idx="9">
                  <c:v>6.3E-2</c:v>
                </c:pt>
                <c:pt idx="10">
                  <c:v>7.6999999999999999E-2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1A-43BF-90C7-828D51CC6154}"/>
            </c:ext>
          </c:extLst>
        </c:ser>
        <c:ser>
          <c:idx val="1"/>
          <c:order val="1"/>
          <c:tx>
            <c:strRef>
              <c:f>'Partida 04'!$C$33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04'!$D$33:$O$33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1A-43BF-90C7-828D51CC6154}"/>
            </c:ext>
          </c:extLst>
        </c:ser>
        <c:ser>
          <c:idx val="2"/>
          <c:order val="2"/>
          <c:tx>
            <c:strRef>
              <c:f>'Partida 04'!$C$34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04'!$D$34:$E$34</c:f>
              <c:numCache>
                <c:formatCode>0.0%</c:formatCode>
                <c:ptCount val="2"/>
                <c:pt idx="0">
                  <c:v>9.8465307841019034E-2</c:v>
                </c:pt>
                <c:pt idx="1">
                  <c:v>6.6063434414056529E-2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1A-43BF-90C7-828D51CC6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3764096"/>
        <c:axId val="123778176"/>
      </c:barChart>
      <c:catAx>
        <c:axId val="12376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3778176"/>
        <c:crosses val="autoZero"/>
        <c:auto val="0"/>
        <c:lblAlgn val="ctr"/>
        <c:lblOffset val="100"/>
        <c:noMultiLvlLbl val="0"/>
      </c:catAx>
      <c:valAx>
        <c:axId val="1237781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37640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04'!$C$28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04'!$D$27:$O$27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04'!$D$28:$O$28</c:f>
              <c:numCache>
                <c:formatCode>0.0%</c:formatCode>
                <c:ptCount val="12"/>
                <c:pt idx="0">
                  <c:v>8.8999999999999996E-2</c:v>
                </c:pt>
                <c:pt idx="1">
                  <c:v>0.155</c:v>
                </c:pt>
                <c:pt idx="2">
                  <c:v>0.23799999999999999</c:v>
                </c:pt>
                <c:pt idx="3">
                  <c:v>0.33300000000000002</c:v>
                </c:pt>
                <c:pt idx="4">
                  <c:v>0.40600000000000003</c:v>
                </c:pt>
                <c:pt idx="5">
                  <c:v>0.504</c:v>
                </c:pt>
                <c:pt idx="6">
                  <c:v>0.51500000000000001</c:v>
                </c:pt>
                <c:pt idx="7">
                  <c:v>0.59</c:v>
                </c:pt>
                <c:pt idx="8">
                  <c:v>0.68899999999999995</c:v>
                </c:pt>
                <c:pt idx="9">
                  <c:v>0.74299999999999999</c:v>
                </c:pt>
                <c:pt idx="10">
                  <c:v>0.83799999999999997</c:v>
                </c:pt>
                <c:pt idx="11">
                  <c:v>0.98799999999999999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73-4462-80B3-248C4E829B8C}"/>
            </c:ext>
          </c:extLst>
        </c:ser>
        <c:ser>
          <c:idx val="1"/>
          <c:order val="1"/>
          <c:tx>
            <c:strRef>
              <c:f>'Partida 04'!$C$29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04'!$D$27:$O$27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04'!$D$29:$O$29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73-4462-80B3-248C4E829B8C}"/>
            </c:ext>
          </c:extLst>
        </c:ser>
        <c:ser>
          <c:idx val="2"/>
          <c:order val="2"/>
          <c:tx>
            <c:strRef>
              <c:f>'Partida 04'!$C$30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04'!$D$30:$E$30</c:f>
              <c:numCache>
                <c:formatCode>0.0%</c:formatCode>
                <c:ptCount val="2"/>
                <c:pt idx="0">
                  <c:v>9.8465307841019034E-2</c:v>
                </c:pt>
                <c:pt idx="1">
                  <c:v>0.16452874225507555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73-4462-80B3-248C4E829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230528"/>
        <c:axId val="66236416"/>
      </c:lineChart>
      <c:catAx>
        <c:axId val="6623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6236416"/>
        <c:crosses val="autoZero"/>
        <c:auto val="1"/>
        <c:lblAlgn val="ctr"/>
        <c:lblOffset val="100"/>
        <c:tickLblSkip val="1"/>
        <c:noMultiLvlLbl val="0"/>
      </c:catAx>
      <c:valAx>
        <c:axId val="662364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62305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Presupuesto 2019 de Contraloría asciende a $80.313 millones. La ejecución en el mes de enero fue de $7.908 millones, equivalente a un 9,8%, y en febrero se informa de un gasto por $5.305 millones, equivalentes a un 6,6%.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Con ello el gasto acumulado a febrero asciende a $13.213 millones, equivalentes a un 16,5% del presupuesto vigente.  La deuda flotante de $2.440 millones se mantiene sin ser reconocida dentro del presupuesto vigente. Si se hiciese el ejercicio de considerar la ejecución a la fecha sólo de los montos aprobados en la Ley de Presupuestos, la ejecución a febrero alcanzaría a 13,4%.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Prácticamente el 80% del presupuesto 2019 de Contraloría se destina a Gastos en Personal. Este Subtítulo considera para el presente año un incremento de dotación de 64 profesionales para fortalecer la función de fiscalización.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buAutoNum type="arabicPeriod" startAt="3"/>
              <a:tabLst>
                <a:tab pos="0" algn="l"/>
                <a:tab pos="7891463" algn="l"/>
              </a:tabLst>
            </a:pPr>
            <a:r>
              <a:rPr lang="es-MX" sz="1600" dirty="0"/>
              <a:t>La gestión administrativa de Contraloría considera su sede central más 16 sedes regionales.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buAutoNum type="arabicPeriod" startAt="3"/>
              <a:tabLst>
                <a:tab pos="0" algn="l"/>
                <a:tab pos="7891463" algn="l"/>
              </a:tabLst>
            </a:pPr>
            <a:r>
              <a:rPr lang="es-MX" sz="1600" dirty="0"/>
              <a:t>Iniciativas de Inversión por $3.097 millones contempla inversiones menores en oficinas en Santiago y gastos de arrastre del proyecto Sede Regional de Tarapacá, por $2.524 millones.</a:t>
            </a:r>
          </a:p>
          <a:p>
            <a:pPr marL="365125" algn="just">
              <a:spcBef>
                <a:spcPts val="600"/>
              </a:spcBef>
              <a:spcAft>
                <a:spcPts val="600"/>
              </a:spcAft>
              <a:tabLst>
                <a:tab pos="266700" algn="l"/>
              </a:tabLst>
            </a:pPr>
            <a:r>
              <a:rPr lang="es-MX" sz="1600" dirty="0"/>
              <a:t>A continuación se presenta el comportamiento del gasto mensual y acumulado, y se compara  con igual período de años anteriores.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1B860190-2D7F-4F55-9A05-CD18C89CB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508" y="2076898"/>
            <a:ext cx="6936984" cy="4097235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78" y="95982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3912" y="5085184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665322F-B010-4D6E-B170-C4BADEBF35AF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92496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853455191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424208931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57925631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73332109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96967010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844802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10665654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86385753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505011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352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80.313.566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80.313.566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085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874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41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43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125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9838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342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90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7F67598-FDD2-4B47-A7E2-C6B6AA52AD7D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894930"/>
          <a:ext cx="7886700" cy="4212728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82303765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38359437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4065084848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89286218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5884632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17609232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50992623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696746497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86073717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875087976"/>
                    </a:ext>
                  </a:extLst>
                </a:gridCol>
              </a:tblGrid>
              <a:tr h="1719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5414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77216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80.313.566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80.313.566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10263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9.708.462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5290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988.353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0399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370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46520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2659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0208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14591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6016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63599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35626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7484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7265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977.667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80405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1.871.647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1.871.647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35512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32421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4089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840.279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2.440.073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96388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09023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3453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2.440.073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16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3449</TotalTime>
  <Words>764</Words>
  <Application>Microsoft Office PowerPoint</Application>
  <PresentationFormat>Presentación en pantalla (4:3)</PresentationFormat>
  <Paragraphs>319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FEBRERO DE 2019 PARTIDA 04: CONTRALORÍA GENERAL DE LA REPÚBLICA</vt:lpstr>
      <vt:lpstr>EJECUCIÓN ACUMULADA DE GASTOS A FEBRERO DE 2019  PARTIDA 04 CONTRALORÍA GENERAL DE LA REPÚBLICA</vt:lpstr>
      <vt:lpstr>EJECUCIÓN ACUMULADA DE GASTOS A FEBRERO DE 2019  PARTIDA 04 CONTRALORÍA GENERAL DE LA REPÚBLICA</vt:lpstr>
      <vt:lpstr>EJECUCIÓN ACUMULADA DE GASTOS A FEBRERO DE 2019  PARTIDA 04 CONTRALORÍA GENERAL DE LA REPÚBLICA</vt:lpstr>
      <vt:lpstr>EJECUCION ACUMULADA DE GASTOS A FEBRERO DE 2019  PARTIDA 04 CONTRALORÍA GENERAL DE LA REPÚBLICA</vt:lpstr>
      <vt:lpstr>EJECUCIÓN ACUMULADA DE GASTOS A FEBRERO DE 2019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219</cp:revision>
  <cp:lastPrinted>2016-10-11T11:56:42Z</cp:lastPrinted>
  <dcterms:created xsi:type="dcterms:W3CDTF">2016-06-23T13:38:47Z</dcterms:created>
  <dcterms:modified xsi:type="dcterms:W3CDTF">2019-04-26T14:45:51Z</dcterms:modified>
</cp:coreProperties>
</file>