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16"/>
  </p:notesMasterIdLst>
  <p:handoutMasterIdLst>
    <p:handoutMasterId r:id="rId17"/>
  </p:handoutMasterIdLst>
  <p:sldIdLst>
    <p:sldId id="256" r:id="rId4"/>
    <p:sldId id="298" r:id="rId5"/>
    <p:sldId id="305" r:id="rId6"/>
    <p:sldId id="306" r:id="rId7"/>
    <p:sldId id="303" r:id="rId8"/>
    <p:sldId id="304" r:id="rId9"/>
    <p:sldId id="264" r:id="rId10"/>
    <p:sldId id="263" r:id="rId11"/>
    <p:sldId id="265" r:id="rId12"/>
    <p:sldId id="300" r:id="rId13"/>
    <p:sldId id="301" r:id="rId14"/>
    <p:sldId id="302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32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30-05-2019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30-05-2019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30-05-2019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30-05-2019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30-05-2019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4761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2115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2930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7816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5172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4862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59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9022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1962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5675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78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30-05-2019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30-05-2019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30-05-2019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157" name="Picture 10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8775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8451" name="Picture 1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065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500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FEBRERO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cap="all" dirty="0">
                <a:latin typeface="+mn-lt"/>
              </a:rPr>
              <a:t>03</a:t>
            </a:r>
            <a:r>
              <a:rPr lang="es-CL" sz="2000" b="1" dirty="0">
                <a:latin typeface="+mn-lt"/>
              </a:rPr>
              <a:t>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46" name="Picture 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278092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3C473266-4EB7-4C78-A399-75EB7CD3D7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1044169"/>
              </p:ext>
            </p:extLst>
          </p:nvPr>
        </p:nvGraphicFramePr>
        <p:xfrm>
          <a:off x="414336" y="1727845"/>
          <a:ext cx="8201488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0" name="Worksheet" r:id="rId3" imgW="7086600" imgH="980985" progId="Excel.Sheet.8">
                  <p:embed/>
                </p:oleObj>
              </mc:Choice>
              <mc:Fallback>
                <p:oleObj name="Worksheet" r:id="rId3" imgW="7086600" imgH="9809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727845"/>
                        <a:ext cx="8201488" cy="98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202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495" y="1473138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C346532E-D9F3-44B4-9FD3-A47662F536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6321137"/>
              </p:ext>
            </p:extLst>
          </p:nvPr>
        </p:nvGraphicFramePr>
        <p:xfrm>
          <a:off x="397496" y="1754461"/>
          <a:ext cx="8227640" cy="469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4" name="Worksheet" r:id="rId3" imgW="8020185" imgH="4905465" progId="Excel.Sheet.8">
                  <p:embed/>
                </p:oleObj>
              </mc:Choice>
              <mc:Fallback>
                <p:oleObj name="Worksheet" r:id="rId3" imgW="8020185" imgH="49054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7496" y="1754461"/>
                        <a:ext cx="8227640" cy="4698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0089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30120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80C85078-F72F-4E1A-99D8-EA0D28C66C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9067325"/>
              </p:ext>
            </p:extLst>
          </p:nvPr>
        </p:nvGraphicFramePr>
        <p:xfrm>
          <a:off x="414338" y="1704950"/>
          <a:ext cx="8201486" cy="352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7" name="Worksheet" r:id="rId3" imgW="7858057" imgH="3524160" progId="Excel.Sheet.8">
                  <p:embed/>
                </p:oleObj>
              </mc:Choice>
              <mc:Fallback>
                <p:oleObj name="Worksheet" r:id="rId3" imgW="7858057" imgH="352416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8" y="1704950"/>
                        <a:ext cx="8201486" cy="352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2239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400" b="1" dirty="0">
                <a:latin typeface="+mn-lt"/>
              </a:rPr>
              <a:t>El gasto del Poder Judicial </a:t>
            </a:r>
            <a:r>
              <a:rPr lang="es-CL" sz="1400" dirty="0">
                <a:latin typeface="+mn-lt"/>
              </a:rPr>
              <a:t>finalizó en $88.821 millones, equivalentes a un 15% de ejecución respecto al Presupuesto Vigente.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>
                <a:latin typeface="+mn-lt"/>
              </a:rPr>
              <a:t>En la Corporación Administrativa del Poder Judicial y en la Academia Judicial, se observa que la deuda flotante, sin recursos autorizados en la Ley de Presupuestos del año 2019, y que se destina a solventar obligaciones adquiridas en el ejercicio presupuestario anterior, presenta desembolsos por $5.686 millones y $130 millones, respectivamente.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>
                <a:latin typeface="+mn-lt"/>
              </a:rPr>
              <a:t>En </a:t>
            </a:r>
            <a:r>
              <a:rPr lang="es-CL" sz="1400" b="1" dirty="0">
                <a:latin typeface="+mn-lt"/>
              </a:rPr>
              <a:t>iniciativas de inversión</a:t>
            </a:r>
            <a:r>
              <a:rPr lang="es-CL" sz="1400" dirty="0">
                <a:latin typeface="+mn-lt"/>
              </a:rPr>
              <a:t>, con recursos aprobados por $90.068 millones, que corresponden a </a:t>
            </a:r>
            <a:r>
              <a:rPr lang="es-CL" sz="1400" dirty="0"/>
              <a:t>42 proyectos</a:t>
            </a:r>
            <a:r>
              <a:rPr lang="es-CL" sz="1400" dirty="0">
                <a:latin typeface="+mn-lt"/>
              </a:rPr>
              <a:t> de arrastre de iniciativas de inversión identificadas en el año 2018, a </a:t>
            </a:r>
            <a:r>
              <a:rPr lang="es-CL" sz="1400" dirty="0"/>
              <a:t>12 proyectos </a:t>
            </a:r>
            <a:r>
              <a:rPr lang="es-CL" sz="1400" dirty="0">
                <a:latin typeface="+mn-lt"/>
              </a:rPr>
              <a:t>asociados a la Ley </a:t>
            </a:r>
            <a:r>
              <a:rPr lang="es-CL" sz="1400" dirty="0" err="1">
                <a:latin typeface="+mn-lt"/>
              </a:rPr>
              <a:t>N°</a:t>
            </a:r>
            <a:r>
              <a:rPr lang="es-CL" sz="1400" dirty="0">
                <a:latin typeface="+mn-lt"/>
              </a:rPr>
              <a:t> 21.017 (110 jueces) y a la Ley </a:t>
            </a:r>
            <a:r>
              <a:rPr lang="es-CL" sz="1400" dirty="0" err="1">
                <a:latin typeface="+mn-lt"/>
              </a:rPr>
              <a:t>N°</a:t>
            </a:r>
            <a:r>
              <a:rPr lang="es-CL" sz="1400" dirty="0">
                <a:latin typeface="+mn-lt"/>
              </a:rPr>
              <a:t> 20.876 (creó 3 tribunales), y a la segunda etapa de implementación de la </a:t>
            </a:r>
            <a:r>
              <a:rPr lang="es-CL" sz="1400" dirty="0"/>
              <a:t>Ley </a:t>
            </a:r>
            <a:r>
              <a:rPr lang="es-CL" sz="1400" dirty="0" err="1"/>
              <a:t>N°</a:t>
            </a:r>
            <a:r>
              <a:rPr lang="es-CL" sz="1400" dirty="0"/>
              <a:t> 21.057 (Entrevista video grabada) </a:t>
            </a:r>
            <a:r>
              <a:rPr lang="es-CL" sz="1400" dirty="0">
                <a:latin typeface="+mn-lt"/>
              </a:rPr>
              <a:t>para la habilitación de salas especiales en los tribunales de las regiones III, IV, VIII, IX y XIV; evidenció una ejecución presupuestaria de un 10%.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>
                <a:latin typeface="+mn-lt"/>
              </a:rPr>
              <a:t>En </a:t>
            </a:r>
            <a:r>
              <a:rPr lang="es-CL" sz="1400" b="1" dirty="0"/>
              <a:t>Becas de Postgrado</a:t>
            </a:r>
            <a:r>
              <a:rPr lang="es-CL" sz="1400" dirty="0"/>
              <a:t>, con $146 millones, que se destinan a financiar estudios para funcionarios con formación universitaria del Poder Judicial como de la Corporación Administrativa, a la fecha de este reporte, ejecutaron un 0% sus recursos.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/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/>
              <a:t>En los </a:t>
            </a:r>
            <a:r>
              <a:rPr lang="es-CL" sz="1400" b="1" dirty="0"/>
              <a:t>programas de capacitación</a:t>
            </a:r>
            <a:r>
              <a:rPr lang="es-CL" sz="1400" dirty="0"/>
              <a:t>, que contemplan recursos para la formación y perfeccionamiento de los funcionarios del Poder Judicial, alcanzó la siguientes ejecuciones: Programa de Formación, 2%; Programa de Perfeccionamiento, 0,5%; Programa de Habilitación, 0%; y Programa de Perfeccionamiento Extraordinario, 0%.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CFC13EE-8FDF-4077-AAFB-AE2D6152D0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628800"/>
            <a:ext cx="5388639" cy="3898164"/>
          </a:xfrm>
          <a:prstGeom prst="rect">
            <a:avLst/>
          </a:prstGeom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BE34D68-9777-4C7B-B72E-BFE1DA98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65616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</p:spTree>
    <p:extLst>
      <p:ext uri="{BB962C8B-B14F-4D97-AF65-F5344CB8AC3E}">
        <p14:creationId xmlns:p14="http://schemas.microsoft.com/office/powerpoint/2010/main" val="2032612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BE34D68-9777-4C7B-B72E-BFE1DA98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65616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72BAC90-490E-419A-88D0-86CC3FBBFC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1807143"/>
            <a:ext cx="6624736" cy="3595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986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15210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50A2695-9C55-4375-BA92-2391383987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1697743"/>
            <a:ext cx="5472608" cy="3289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38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584155"/>
            <a:ext cx="8406135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0A3A33F-D375-492A-92A3-628CC5954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1772816"/>
            <a:ext cx="6048672" cy="3635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148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077072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AF216E89-AC4E-4141-AAE6-27D65A7BC7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4686025"/>
              </p:ext>
            </p:extLst>
          </p:nvPr>
        </p:nvGraphicFramePr>
        <p:xfrm>
          <a:off x="414338" y="1844824"/>
          <a:ext cx="8193761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2" name="Worksheet" r:id="rId3" imgW="7410585" imgH="2123985" progId="Excel.Sheet.8">
                  <p:embed/>
                </p:oleObj>
              </mc:Choice>
              <mc:Fallback>
                <p:oleObj name="Worksheet" r:id="rId3" imgW="7410585" imgH="21239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8" y="1844824"/>
                        <a:ext cx="8193761" cy="2124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2028" y="3207891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RESUMEN POR CAPÍTULOS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01BA590B-6355-468E-BD47-1E68AA2D20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0892412"/>
              </p:ext>
            </p:extLst>
          </p:nvPr>
        </p:nvGraphicFramePr>
        <p:xfrm>
          <a:off x="414337" y="1916832"/>
          <a:ext cx="8193761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5" name="Worksheet" r:id="rId4" imgW="8039100" imgH="1228725" progId="Excel.Sheet.8">
                  <p:embed/>
                </p:oleObj>
              </mc:Choice>
              <mc:Fallback>
                <p:oleObj name="Worksheet" r:id="rId4" imgW="8039100" imgH="12287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7" y="1916832"/>
                        <a:ext cx="8193761" cy="1228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27089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76826430-2BE0-45B6-8BAF-CC4DB8B7D9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4535341"/>
              </p:ext>
            </p:extLst>
          </p:nvPr>
        </p:nvGraphicFramePr>
        <p:xfrm>
          <a:off x="414337" y="1700808"/>
          <a:ext cx="8201487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2" name="Worksheet" r:id="rId3" imgW="7762943" imgH="942975" progId="Excel.Sheet.8">
                  <p:embed/>
                </p:oleObj>
              </mc:Choice>
              <mc:Fallback>
                <p:oleObj name="Worksheet" r:id="rId3" imgW="7762943" imgH="9429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7" y="1700808"/>
                        <a:ext cx="8201487" cy="94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2147</TotalTime>
  <Words>570</Words>
  <Application>Microsoft Office PowerPoint</Application>
  <PresentationFormat>Presentación en pantalla (4:3)</PresentationFormat>
  <Paragraphs>53</Paragraphs>
  <Slides>12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21" baseType="lpstr">
      <vt:lpstr>Andalus</vt:lpstr>
      <vt:lpstr>Arial</vt:lpstr>
      <vt:lpstr>Calibri</vt:lpstr>
      <vt:lpstr>Times New Roman</vt:lpstr>
      <vt:lpstr>1_Tema de Office</vt:lpstr>
      <vt:lpstr>Tema de Office</vt:lpstr>
      <vt:lpstr>2_Tema de Office</vt:lpstr>
      <vt:lpstr>Imagen de mapa de bits</vt:lpstr>
      <vt:lpstr>Worksheet</vt:lpstr>
      <vt:lpstr>EJECUCIÓN ACUMULADA DE GASTOS PRESUPUESTARIOS AL MES DE FEBRERO DE 2019 PARTIDA 03: PODER JUDICIAL</vt:lpstr>
      <vt:lpstr>EJECUCIÓN ACUMULADA DE GASTOS A FEBRERO DE 2019  PARTIDA 03 PODER JUDICIAL</vt:lpstr>
      <vt:lpstr>EJECUCIÓN ACUMULADA DE GASTOS A FEBRERO DE 2019  PARTIDA 03 PODER JUDICIAL</vt:lpstr>
      <vt:lpstr>EJECUCIÓN ACUMULADA DE GASTOS A FEBRERO DE 2019  PARTIDA 03 PODER JUDICIAL</vt:lpstr>
      <vt:lpstr>COMPORTAMIENTO DE LA EJECUCIÓN ACUMULADA DE GASTOS A FEBRERO DE 2019  PARTIDA 03 PODER JUDICIAL</vt:lpstr>
      <vt:lpstr>COMPORTAMIENTO DE LA EJECUCIÓN ACUMULADA DE GASTOS A FEBRERO DE 2019  PARTIDA 03 PODER JUDICIAL</vt:lpstr>
      <vt:lpstr>EJECUCIÓN ACUMULADA DE GASTOS A FEBRERO DE 2019  PARTIDA 03 PODER JUDICIAL</vt:lpstr>
      <vt:lpstr>Presentación de PowerPoint</vt:lpstr>
      <vt:lpstr>EJECUCIÓN ACUMULADA DE GASTOS A FEBRERO DE 2019  PARTIDA 03. CAPÍTULO 01. PROGRAMA 01: PODER JUDICIAL</vt:lpstr>
      <vt:lpstr>EJECUCIÓN ACUMULADA DE GASTOS A FEBRERO DE 2019  PARTIDA 03. CAPÍTULO 01. PROGRAMA 02: UNIDAD DE APOYO A TRIBUNALES</vt:lpstr>
      <vt:lpstr>EJECUCIÓN ACUMULADA DE GASTOS A FEBRERO DE 2019  PARTIDA 03. CAPÍTULO 03. PROGRAMA 01: CORPORACIÓN ADMINISTRATIVA DEL PODER JUDICIAL</vt:lpstr>
      <vt:lpstr>EJECUCIÓN ACUMULADA DE GASTOS A FEBRERO DE 2019  PARTIDA 03. CAPÍTULO 04. PROGRAMA 01: ACADEMIA JUDICIAL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121</cp:revision>
  <cp:lastPrinted>2016-07-04T14:42:46Z</cp:lastPrinted>
  <dcterms:created xsi:type="dcterms:W3CDTF">2016-06-23T13:38:47Z</dcterms:created>
  <dcterms:modified xsi:type="dcterms:W3CDTF">2019-05-30T20:39:02Z</dcterms:modified>
</cp:coreProperties>
</file>