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299" r:id="rId5"/>
    <p:sldId id="308" r:id="rId6"/>
    <p:sldId id="307" r:id="rId7"/>
    <p:sldId id="300" r:id="rId8"/>
    <p:sldId id="264" r:id="rId9"/>
    <p:sldId id="263" r:id="rId10"/>
    <p:sldId id="281" r:id="rId11"/>
    <p:sldId id="282" r:id="rId12"/>
    <p:sldId id="302" r:id="rId13"/>
    <p:sldId id="306" r:id="rId1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2017- 2018 - 2019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7.5784931642368367E-2</c:v>
                </c:pt>
                <c:pt idx="1">
                  <c:v>6.4653359257075368E-2</c:v>
                </c:pt>
                <c:pt idx="2">
                  <c:v>9.7022246641158674E-2</c:v>
                </c:pt>
                <c:pt idx="3">
                  <c:v>7.2832657262913658E-2</c:v>
                </c:pt>
                <c:pt idx="4">
                  <c:v>7.6194578781905761E-2</c:v>
                </c:pt>
                <c:pt idx="5">
                  <c:v>9.3355676925974365E-2</c:v>
                </c:pt>
                <c:pt idx="6">
                  <c:v>7.8821095861704923E-2</c:v>
                </c:pt>
                <c:pt idx="7">
                  <c:v>7.684606529068333E-2</c:v>
                </c:pt>
                <c:pt idx="8">
                  <c:v>9.2754170523964757E-2</c:v>
                </c:pt>
                <c:pt idx="9">
                  <c:v>7.4759087418532544E-2</c:v>
                </c:pt>
                <c:pt idx="10">
                  <c:v>7.5051536192567367E-2</c:v>
                </c:pt>
                <c:pt idx="11">
                  <c:v>0.11251075438348085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97-441C-889C-2735DB682870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6.4574006491197433E-2</c:v>
                </c:pt>
                <c:pt idx="2">
                  <c:v>0.1117971363135081</c:v>
                </c:pt>
                <c:pt idx="3">
                  <c:v>7.4234098839950594E-2</c:v>
                </c:pt>
                <c:pt idx="4">
                  <c:v>7.6660244182212151E-2</c:v>
                </c:pt>
                <c:pt idx="5">
                  <c:v>9.2185531709281107E-2</c:v>
                </c:pt>
                <c:pt idx="6">
                  <c:v>7.3069554353532296E-2</c:v>
                </c:pt>
                <c:pt idx="7">
                  <c:v>7.9395856089978567E-2</c:v>
                </c:pt>
                <c:pt idx="8">
                  <c:v>9.523370253795424E-2</c:v>
                </c:pt>
                <c:pt idx="9">
                  <c:v>7.7244218176912322E-2</c:v>
                </c:pt>
                <c:pt idx="10">
                  <c:v>7.8544914321033221E-2</c:v>
                </c:pt>
                <c:pt idx="11">
                  <c:v>0.1094241232426007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97-441C-889C-2735DB682870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02'!$D$24:$E$24</c:f>
              <c:numCache>
                <c:formatCode>0.0%</c:formatCode>
                <c:ptCount val="2"/>
                <c:pt idx="0">
                  <c:v>7.8770762277669992E-2</c:v>
                </c:pt>
                <c:pt idx="1">
                  <c:v>7.5223901170098112E-2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97-441C-889C-2735DB6828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2017 - 2018 - 2019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7.5784931642368367E-2</c:v>
                </c:pt>
                <c:pt idx="1">
                  <c:v>0.14043829089944374</c:v>
                </c:pt>
                <c:pt idx="2">
                  <c:v>0.2374605375406024</c:v>
                </c:pt>
                <c:pt idx="3">
                  <c:v>0.31029319480351608</c:v>
                </c:pt>
                <c:pt idx="4">
                  <c:v>0.38648777358542186</c:v>
                </c:pt>
                <c:pt idx="5">
                  <c:v>0.47325334026541749</c:v>
                </c:pt>
                <c:pt idx="6">
                  <c:v>0.55207443612712237</c:v>
                </c:pt>
                <c:pt idx="7">
                  <c:v>0.62892050141780576</c:v>
                </c:pt>
                <c:pt idx="8">
                  <c:v>0.72167467194177048</c:v>
                </c:pt>
                <c:pt idx="9">
                  <c:v>0.79643375936030303</c:v>
                </c:pt>
                <c:pt idx="10">
                  <c:v>0.86035754193724956</c:v>
                </c:pt>
                <c:pt idx="11">
                  <c:v>0.96867884635706358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2A7-400F-9BEE-3595FB11CDB9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0.1372473070406896</c:v>
                </c:pt>
                <c:pt idx="2">
                  <c:v>0.2490444433541977</c:v>
                </c:pt>
                <c:pt idx="3">
                  <c:v>0.32327854219414826</c:v>
                </c:pt>
                <c:pt idx="4">
                  <c:v>0.3996487057250197</c:v>
                </c:pt>
                <c:pt idx="5">
                  <c:v>0.49060133455395966</c:v>
                </c:pt>
                <c:pt idx="6">
                  <c:v>0.56968396072146432</c:v>
                </c:pt>
                <c:pt idx="7">
                  <c:v>0.6462863639566746</c:v>
                </c:pt>
                <c:pt idx="8">
                  <c:v>0.74152006649462876</c:v>
                </c:pt>
                <c:pt idx="9">
                  <c:v>0.81876428467154116</c:v>
                </c:pt>
                <c:pt idx="10">
                  <c:v>0.87802870854944781</c:v>
                </c:pt>
                <c:pt idx="11">
                  <c:v>0.97896544726439783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2A7-400F-9BEE-3595FB11CDB9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4.7789725209079828E-3"/>
                  <c:y val="3.2619775739041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2A7-400F-9BEE-3595FB11CDB9}"/>
                </c:ext>
              </c:extLst>
            </c:dLbl>
            <c:dLbl>
              <c:idx val="1"/>
              <c:layout>
                <c:manualLayout>
                  <c:x val="-7.0414524600906858E-2"/>
                  <c:y val="-4.7165512668553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A7-400F-9BEE-3595FB11CD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02'!$D$18:$E$18</c:f>
              <c:numCache>
                <c:formatCode>0.0%</c:formatCode>
                <c:ptCount val="2"/>
                <c:pt idx="0">
                  <c:v>7.8770762277669992E-2</c:v>
                </c:pt>
                <c:pt idx="1">
                  <c:v>0.15292043094898852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2A7-400F-9BEE-3595FB11CD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21-06-2019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21-06-2019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21-06-2019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21-06-2019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21-06-2019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D06F859-CB47-449D-87C8-059294D5D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3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FEBRERO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5890114" cy="792088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53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D132263-C32D-4C84-84D7-84C34E0484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626557"/>
              </p:ext>
            </p:extLst>
          </p:nvPr>
        </p:nvGraphicFramePr>
        <p:xfrm>
          <a:off x="628650" y="1693365"/>
          <a:ext cx="7886700" cy="3808473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1528581575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792287621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317864570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175645774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683835722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2338157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72700055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139292525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3127615079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3240838464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270572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100794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11.138.686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57835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40.431.847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40.431.847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5.600.982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3499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6.964.581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6.964.581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1.051.208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28028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5799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502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21.913.439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21.913.439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3.855.058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3094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21.829.227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21.829.227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3.855.058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1900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8.452.737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8.452.737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1.930.218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92205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3.242.309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3.242.309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159.279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91896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8.205.727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8.205.727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1.312.167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83928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1.334.642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1.334.642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314.054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6404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59677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561.389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561.389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136.856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5530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2811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1272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438.439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438.439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2867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7252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89048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256.062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256.062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1973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2569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3391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953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21BAEFA-5DE9-49D9-8080-A53769B58C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363886"/>
              </p:ext>
            </p:extLst>
          </p:nvPr>
        </p:nvGraphicFramePr>
        <p:xfrm>
          <a:off x="628650" y="1693365"/>
          <a:ext cx="7886700" cy="3371202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1717612311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487140199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693001598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334947594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96897949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21390344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70916882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671650550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3472821407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1595697224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219811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225571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1.656.024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836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10.317.858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10.317.858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1.301.271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9485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1.526.404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1.526.404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192.590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8052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9710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0847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42581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3247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1124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232.992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232.992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6650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7128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34808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45321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14.235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03208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59.571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64779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2531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5382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151.703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0474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156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937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902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414336" y="1451139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90441B1-E0C5-47DC-8FED-813862D9AC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866409"/>
              </p:ext>
            </p:extLst>
          </p:nvPr>
        </p:nvGraphicFramePr>
        <p:xfrm>
          <a:off x="628650" y="1909969"/>
          <a:ext cx="7886700" cy="1039090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1691086645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677853382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128926179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259404938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28400911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784769532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405776761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842192965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1919144913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1347028966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91553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057442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0633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1.202.808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1.202.808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188.094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055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83.805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647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96752"/>
            <a:ext cx="8229600" cy="50736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El proyecto de Ley de Presupuesto consideró un Gasto de Estado de Operaciones de $125.276 millones, lo que representa un incremento del 0,9% respecto del año 2018 (lo que equivale a $ 1.145 millones).  Dicha propuesta consideró el financiamiento de las dietas de los nuevos cupos de parlamentarios que se incorporaron a partir de marzo de 2018, conforme la Ley N°20.840.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Para el año 2019 la Partida presenta un presupuesto aprobado de $125.428 millones, de dichos recursos  un 59,5% se destina a gastos en personal, presupuesto que experimenta un crecimiento de 0,7 puntos porcentuales respecto del registrado en la Ley de Presupuestos de 2018; el resto de los recursos se dividen en un 27,4% para transferencias corrientes; y, un 11,1% a bienes y servicios de consumo.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distribución del presupuesto a nivel de instituciones del Congreso Nacional, fue la siguiente: la Cámara de Diputados concentró el 56%; el Senado un 33,1%; la Biblioteca un 9,9% y el Consejo Resolutivo de Asignaciones Parlamentarias un 1%, manteniendo los niveles de gastos autorizados el año 2018.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del Congreso al mes de FEBRERO ascendió a $9.566 millones, es decir, un 7,5% respecto del presupuesto vigente, gasto superior en 1 punto porcentual al registrado a igual mes de los años 2017 y 2018.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121F664-6976-45F0-A2A4-452E6491855E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Respecto al presupuesto inicial, la Partida presentó al mes de FEBRERO un incremento consolidado de $1.734 millones, afectando el subtítulo 24 “transferencias corrientes” del Senado.  Por otro lado, el subtítulo 34 “servicio de la deuda” presentó una ejecución de $534 millones que corresponden al pago de los compromisos devengados al 31 de diciembre de 2018 (deuda flotante), sin que existan los decretos modificatorios respectivos.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Finalmente, las tasas de ejecución por institución del Congreso Nacional fueron: 14,9% para el caso del Senado, 15,9% en la Cámara de Diputados, 13,3% para la Biblioteca del Congreso y 14,9% en el Consejo Resolutivo de Asignaciones Parlamentarias.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0D7C3C8-68A3-452A-8D19-88CEA65D5C7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5720AF3-96A6-42DB-98AE-2F7A19DBE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720" y="1992280"/>
            <a:ext cx="4080360" cy="252406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6488181-F0FE-401C-B3DB-CF5A79493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8" y="1993392"/>
            <a:ext cx="4080359" cy="251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8783906"/>
              </p:ext>
            </p:extLst>
          </p:nvPr>
        </p:nvGraphicFramePr>
        <p:xfrm>
          <a:off x="1403648" y="1678780"/>
          <a:ext cx="6336703" cy="3982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863692"/>
              </p:ext>
            </p:extLst>
          </p:nvPr>
        </p:nvGraphicFramePr>
        <p:xfrm>
          <a:off x="1259632" y="1678780"/>
          <a:ext cx="6624736" cy="4054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6" y="60565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1BB9575-7C08-46E6-B80A-03E848747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360761"/>
              </p:ext>
            </p:extLst>
          </p:nvPr>
        </p:nvGraphicFramePr>
        <p:xfrm>
          <a:off x="800101" y="1671739"/>
          <a:ext cx="7543798" cy="16954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2463645176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1837754070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516774425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17326206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989578572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617387399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1378712883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3936695881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303903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68830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125.428.074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127.162.243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19.445.705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2347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74.687.164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74.687.164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10.700.695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5976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13.867.406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13.867.406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1.837.764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066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8711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34.756.964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36.491.133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5.578.318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1887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682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064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C4F9D81-81CD-4BAF-8182-30F6F17286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425668"/>
              </p:ext>
            </p:extLst>
          </p:nvPr>
        </p:nvGraphicFramePr>
        <p:xfrm>
          <a:off x="623837" y="1693365"/>
          <a:ext cx="7886701" cy="1434130"/>
        </p:xfrm>
        <a:graphic>
          <a:graphicData uri="http://schemas.openxmlformats.org/drawingml/2006/table">
            <a:tbl>
              <a:tblPr/>
              <a:tblGrid>
                <a:gridCol w="297275">
                  <a:extLst>
                    <a:ext uri="{9D8B030D-6E8A-4147-A177-3AD203B41FA5}">
                      <a16:colId xmlns:a16="http://schemas.microsoft.com/office/drawing/2014/main" val="968183543"/>
                    </a:ext>
                  </a:extLst>
                </a:gridCol>
                <a:gridCol w="297275">
                  <a:extLst>
                    <a:ext uri="{9D8B030D-6E8A-4147-A177-3AD203B41FA5}">
                      <a16:colId xmlns:a16="http://schemas.microsoft.com/office/drawing/2014/main" val="2608463026"/>
                    </a:ext>
                  </a:extLst>
                </a:gridCol>
                <a:gridCol w="2666556">
                  <a:extLst>
                    <a:ext uri="{9D8B030D-6E8A-4147-A177-3AD203B41FA5}">
                      <a16:colId xmlns:a16="http://schemas.microsoft.com/office/drawing/2014/main" val="2073079979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1054365068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2547634023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3563790236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231903222"/>
                    </a:ext>
                  </a:extLst>
                </a:gridCol>
                <a:gridCol w="725351">
                  <a:extLst>
                    <a:ext uri="{9D8B030D-6E8A-4147-A177-3AD203B41FA5}">
                      <a16:colId xmlns:a16="http://schemas.microsoft.com/office/drawing/2014/main" val="137718014"/>
                    </a:ext>
                  </a:extLst>
                </a:gridCol>
                <a:gridCol w="713460">
                  <a:extLst>
                    <a:ext uri="{9D8B030D-6E8A-4147-A177-3AD203B41FA5}">
                      <a16:colId xmlns:a16="http://schemas.microsoft.com/office/drawing/2014/main" val="1874315400"/>
                    </a:ext>
                  </a:extLst>
                </a:gridCol>
              </a:tblGrid>
              <a:tr h="142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340366"/>
                  </a:ext>
                </a:extLst>
              </a:tr>
              <a:tr h="4371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159158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125.428.074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127.162.243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1.734.169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19.445.705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032145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41.488.978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43.223.147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1.734.169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6.459.008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157305"/>
                  </a:ext>
                </a:extLst>
              </a:tr>
              <a:tr h="160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11.138.686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611210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1.656.024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50366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191.987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286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0FBDAF2-C297-4059-AFDD-592ED152D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5642"/>
              </p:ext>
            </p:extLst>
          </p:nvPr>
        </p:nvGraphicFramePr>
        <p:xfrm>
          <a:off x="628650" y="1693365"/>
          <a:ext cx="7886700" cy="4246143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3849828688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1362845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417115309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213220563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73088827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658192142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18936641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246558754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1741526634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3273813382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189454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851524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41.488.978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43.223.147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6.459.008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04921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22.734.651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22.734.651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3.610.348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16977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5.292.616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5.292.616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590.073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23268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729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20875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12.738.055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14.472.224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1.723.260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85519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59488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6077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11.964.138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13.698.307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1.573.506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62292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3.950.924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4.383.465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432.541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709.170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56768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1.545.730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1.825.870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280.140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2055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4.295.448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4.728.508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433.060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465.016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443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471.328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738.116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266.788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8218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441.222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756.381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2805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0355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1.248.038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1.248.038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143.654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36843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551537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9423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618.642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618.642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260.189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99502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80302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335.059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335.059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4271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27.960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8893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3588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1388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362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3305</TotalTime>
  <Words>1919</Words>
  <Application>Microsoft Office PowerPoint</Application>
  <PresentationFormat>Presentación en pantalla (4:3)</PresentationFormat>
  <Paragraphs>932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 AL MES DE FEBRERO DE 2019 PARTIDA 02: CONGRESO NACIONAL</vt:lpstr>
      <vt:lpstr>EJECUCIÓN ACUMULADA DE GASTOS A FEBRERO DE 2019 PARTIDA 02 CONGRESO NACIONAL</vt:lpstr>
      <vt:lpstr>EJECUCIÓN ACUMULADA DE GASTOS A FEBRERO DE 2019 PARTIDA 02 CONGRESO NACIONAL</vt:lpstr>
      <vt:lpstr>DISTRIBUCIÓN POR SUBTÍTULO DE GASTO Y CÁPITULO  PARTIDA 02 CONGRESO NACIONAL</vt:lpstr>
      <vt:lpstr>COMPORTAMIENTO DE LA EJECUCIÓN ACUMULADA DE GASTOS A FEBRERO DE 2019 PARTIDA 02 CONGRESO NACIONAL</vt:lpstr>
      <vt:lpstr>COMPORTAMIENTO DE LA EJECUCIÓN ACUMULADA DE GASTOS A FEBRERO DE 2019 PARTIDA 02 CONGRESO NACIONAL</vt:lpstr>
      <vt:lpstr>EJECUCIÓN ACUMULADA DE GASTOS A FEBRERO DE 2019 PARTIDA 02 CONGRESO NACIONAL</vt:lpstr>
      <vt:lpstr>EJECUCIÓN ACUMULADA DE GASTOS A FEBRERO DE 2019 PARTIDA 02 RESUMEN POR CAPÍTULOS</vt:lpstr>
      <vt:lpstr>EJECUCIÓN ACUMULADA DE GASTOS A FEBRERO DE 2019 PARTIDA 02. CAPÍTULO 01. PROGRAMA 01: SENADO</vt:lpstr>
      <vt:lpstr>EJECUCIÓN ACUMULADA DE GASTOS A FEBRERO DE 2019 PARTIDA 02. CAPÍTULO 02. PROGRAMA 01: CAMARA DE DIPUTADOS</vt:lpstr>
      <vt:lpstr>EJECUCIÓN ACUMULADA DE GASTOS A FEBRERO DE 2019 PARTIDA 02. CAPÍTULO 03. PROGRAMA 01: BIBLIOTECA DEL CONGRESO NACIONAL</vt:lpstr>
      <vt:lpstr>EJECUCIÓN ACUMULADA DE GASTOS A FEBRERO DE 2019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215</cp:revision>
  <cp:lastPrinted>2016-07-04T14:42:46Z</cp:lastPrinted>
  <dcterms:created xsi:type="dcterms:W3CDTF">2016-06-23T13:38:47Z</dcterms:created>
  <dcterms:modified xsi:type="dcterms:W3CDTF">2019-06-21T18:54:30Z</dcterms:modified>
</cp:coreProperties>
</file>