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1" r:id="rId5"/>
    <p:sldId id="299" r:id="rId6"/>
    <p:sldId id="300" r:id="rId7"/>
    <p:sldId id="264" r:id="rId8"/>
    <p:sldId id="265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4660"/>
  </p:normalViewPr>
  <p:slideViewPr>
    <p:cSldViewPr>
      <p:cViewPr varScale="1">
        <p:scale>
          <a:sx n="77" d="100"/>
          <a:sy n="77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782034191889937E-2"/>
          <c:y val="0.1111372954272299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01'!$D$32:$O$32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C0-4DDC-AB61-8B0E77797721}"/>
            </c:ext>
          </c:extLst>
        </c:ser>
        <c:ser>
          <c:idx val="1"/>
          <c:order val="1"/>
          <c:tx>
            <c:strRef>
              <c:f>'Partida 01'!$C$33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01'!$D$33:$O$33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C0-4DDC-AB61-8B0E77797721}"/>
            </c:ext>
          </c:extLst>
        </c:ser>
        <c:ser>
          <c:idx val="2"/>
          <c:order val="2"/>
          <c:tx>
            <c:strRef>
              <c:f>'Partida 01'!$C$34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01'!$D$34:$E$34</c:f>
              <c:numCache>
                <c:formatCode>0.0%</c:formatCode>
                <c:ptCount val="2"/>
                <c:pt idx="0">
                  <c:v>9.0263802732251541E-2</c:v>
                </c:pt>
                <c:pt idx="1">
                  <c:v>5.5469691124029365E-2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C0-4DDC-AB61-8B0E77797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01'!$D$28:$O$28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F8-4214-AFD2-5FD67D77BB06}"/>
            </c:ext>
          </c:extLst>
        </c:ser>
        <c:ser>
          <c:idx val="1"/>
          <c:order val="1"/>
          <c:tx>
            <c:strRef>
              <c:f>'Partida 01'!$C$29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01'!$D$29:$O$29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F8-4214-AFD2-5FD67D77BB06}"/>
            </c:ext>
          </c:extLst>
        </c:ser>
        <c:ser>
          <c:idx val="2"/>
          <c:order val="2"/>
          <c:tx>
            <c:strRef>
              <c:f>'Partida 01'!$C$34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5065913370998116E-2"/>
                  <c:y val="1.666666666666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F8-4214-AFD2-5FD67D77BB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01'!$D$30:$E$30</c:f>
              <c:numCache>
                <c:formatCode>0.0%</c:formatCode>
                <c:ptCount val="2"/>
                <c:pt idx="0">
                  <c:v>9.0263802732251541E-2</c:v>
                </c:pt>
                <c:pt idx="1">
                  <c:v>0.1457334938562809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F8-4214-AFD2-5FD67D77B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$19.535 millones. En el mes de febrero, la ejecución de la Partida Presidencia de la República fue de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$1.083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, equivalente a un 5,5% respecto del presupuesto vigente. Este ejecución es inferior al 9% ejecutado en enero del presente año e inferior al 8,3% alcanzado en el mismo mes del año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Con ello, el gasto  a febrero acumula un monto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de $ 2.846 millones, equivalente a un 14,6% 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del presupuesto vigente, cifra inferior al avance obtenido en la misma fecha de los años 2017 y 2018.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Los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Gastos de Soporte 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totalizan $15.591 millones, es decir, un 80% del total de presupuesto anual y está conformado por: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Gastos en Personal, Bienes y Servicios de Consumo, y Adquisición de Activos No Financieros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. Estos gastos están destinados a la operación y mantención de: los Palacios de la Moneda, Presidencial Cerro Castillo y Edificio Bicentenario, más lo requerimientos protocolares y de desplazamiento del Presidente de la República. </a:t>
            </a:r>
            <a:r>
              <a:rPr lang="es-CL" sz="1200" dirty="0"/>
              <a:t>Los gastos en bienes y servicios de consumo financiarán mayor gasto corriente en el Palacio de La Moneda y Cerro Castillo y el cambio de carpa de Patio Los Naranjos en Santiago y arriendo de equipos informáticos.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/>
              <a:t>Al mes de febrero la Partida no presenta modificaciones presupuestarias.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/>
              <a:t>Esta Partida considera Gastos Reservados Ley 19.863, por un total de $ 1.726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/>
              <a:t> Apoyo a la Gestión Presidencial considera $3.943 millones. Esta asignación financia en 2019 a 100 profesionales contratados a honorarios que desarrollan las labores de apoyo a las actividades presidenciales.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C295BE8D-4785-48D6-A8A6-888A137C75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2223796"/>
            <a:ext cx="6624736" cy="3931427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5D411D-91B2-4475-9F2E-34C3D36D3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85C12BC-EF3A-4132-B01C-4DB92738F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04249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55347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5929572"/>
              </p:ext>
            </p:extLst>
          </p:nvPr>
        </p:nvGraphicFramePr>
        <p:xfrm>
          <a:off x="1298883" y="1905000"/>
          <a:ext cx="6441703" cy="445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746706"/>
              </p:ext>
            </p:extLst>
          </p:nvPr>
        </p:nvGraphicFramePr>
        <p:xfrm>
          <a:off x="971600" y="1905000"/>
          <a:ext cx="7200800" cy="433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17AD57E-3057-448F-83BD-EB4DDDE7BBFB}"/>
              </a:ext>
            </a:extLst>
          </p:cNvPr>
          <p:cNvGraphicFramePr>
            <a:graphicFrameLocks noGrp="1"/>
          </p:cNvGraphicFramePr>
          <p:nvPr/>
        </p:nvGraphicFramePr>
        <p:xfrm>
          <a:off x="800101" y="3020219"/>
          <a:ext cx="7543798" cy="19621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37893848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3768306994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98010611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9490860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306353313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944761765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186554398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421854677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5325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7188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0288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46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397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31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40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0061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21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BC7E83-04A0-4035-8FAB-8AFBABBD4966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427968"/>
          <a:ext cx="7886700" cy="314665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94138299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61117142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958103622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74133781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62806852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50172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03821387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598412999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58142676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293466956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123469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80040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2.846.950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50162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1.060.462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10155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448.665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9893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545.125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046164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545.125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81981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545.125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72799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46996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8708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973985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728100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734752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30763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362007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765.389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7409"/>
                  </a:ext>
                </a:extLst>
              </a:tr>
              <a:tr h="171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447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4006</TotalTime>
  <Words>779</Words>
  <Application>Microsoft Office PowerPoint</Application>
  <PresentationFormat>Presentación en pantalla (4:3)</PresentationFormat>
  <Paragraphs>253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01: PRESIDENCIA DE LA REPÚBLICA</vt:lpstr>
      <vt:lpstr>EJECUCIÓN DE GASTOS A FEBRERO DE 2019  PARTIDA 01 PRESIDENCIA DE LA REPÚBLICA</vt:lpstr>
      <vt:lpstr>EJECUCIÓN DE GASTOS A FEBRERO DE 2019  PARTIDA 01 PRESIDENCIA DE LA REPÚBLICA</vt:lpstr>
      <vt:lpstr>Presentación de PowerPoint</vt:lpstr>
      <vt:lpstr>Presentación de PowerPoint</vt:lpstr>
      <vt:lpstr>EJECUCIÓN ACUMULADA DE GASTOS A FEBRERO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229</cp:revision>
  <cp:lastPrinted>2017-05-05T14:22:30Z</cp:lastPrinted>
  <dcterms:created xsi:type="dcterms:W3CDTF">2016-06-23T13:38:47Z</dcterms:created>
  <dcterms:modified xsi:type="dcterms:W3CDTF">2019-04-17T21:16:22Z</dcterms:modified>
</cp:coreProperties>
</file>