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E7-4846-9C40-FAD0A4AA8ABE}"/>
            </c:ext>
          </c:extLst>
        </c:ser>
        <c:ser>
          <c:idx val="0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E7-4846-9C40-FAD0A4AA8ABE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E7-4846-9C40-FAD0A4AA8ABE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E7-4846-9C40-FAD0A4AA8ABE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E7-4846-9C40-FAD0A4AA8ABE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E7-4846-9C40-FAD0A4AA8ABE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E7-4846-9C40-FAD0A4AA8ABE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E7-4846-9C40-FAD0A4AA8ABE}"/>
                </c:ext>
              </c:extLst>
            </c:dLbl>
            <c:dLbl>
              <c:idx val="7"/>
              <c:layout>
                <c:manualLayout>
                  <c:x val="-3.9687630914060308E-2"/>
                  <c:y val="-3.7272859341913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E7-4846-9C40-FAD0A4AA8ABE}"/>
                </c:ext>
              </c:extLst>
            </c:dLbl>
            <c:dLbl>
              <c:idx val="8"/>
              <c:layout>
                <c:manualLayout>
                  <c:x val="-3.9687630914060308E-2"/>
                  <c:y val="-3.7272859341913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E7-4846-9C40-FAD0A4AA8ABE}"/>
                </c:ext>
              </c:extLst>
            </c:dLbl>
            <c:dLbl>
              <c:idx val="9"/>
              <c:layout>
                <c:manualLayout>
                  <c:x val="-2.4253552225259076E-2"/>
                  <c:y val="-3.7272859341913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E7-4846-9C40-FAD0A4AA8ABE}"/>
                </c:ext>
              </c:extLst>
            </c:dLbl>
            <c:dLbl>
              <c:idx val="10"/>
              <c:layout>
                <c:manualLayout>
                  <c:x val="-3.7482762529945847E-2"/>
                  <c:y val="-3.354557340772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E7-4846-9C40-FAD0A4AA8ABE}"/>
                </c:ext>
              </c:extLst>
            </c:dLbl>
            <c:dLbl>
              <c:idx val="11"/>
              <c:layout>
                <c:manualLayout>
                  <c:x val="-1.7638947072915693E-2"/>
                  <c:y val="-4.472743121029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BE7-4846-9C40-FAD0A4AA8A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BE7-4846-9C40-FAD0A4AA8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14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1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28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16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20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58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84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25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9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853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061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D89A-3199-40C3-962F-6DFC477CE2D2}" type="datetimeFigureOut">
              <a:rPr lang="es-CL" smtClean="0"/>
              <a:t>09-04-2020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69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53070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13625102-D982-46F7-A008-6CD2A1FC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0679" y="4433397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D4429B-D08C-4E22-8919-44D04EE2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52970"/>
              </p:ext>
            </p:extLst>
          </p:nvPr>
        </p:nvGraphicFramePr>
        <p:xfrm>
          <a:off x="457199" y="1927437"/>
          <a:ext cx="8165146" cy="2086660"/>
        </p:xfrm>
        <a:graphic>
          <a:graphicData uri="http://schemas.openxmlformats.org/drawingml/2006/table">
            <a:tbl>
              <a:tblPr/>
              <a:tblGrid>
                <a:gridCol w="273631">
                  <a:extLst>
                    <a:ext uri="{9D8B030D-6E8A-4147-A177-3AD203B41FA5}">
                      <a16:colId xmlns:a16="http://schemas.microsoft.com/office/drawing/2014/main" val="2026212898"/>
                    </a:ext>
                  </a:extLst>
                </a:gridCol>
                <a:gridCol w="273631">
                  <a:extLst>
                    <a:ext uri="{9D8B030D-6E8A-4147-A177-3AD203B41FA5}">
                      <a16:colId xmlns:a16="http://schemas.microsoft.com/office/drawing/2014/main" val="556986498"/>
                    </a:ext>
                  </a:extLst>
                </a:gridCol>
                <a:gridCol w="273631">
                  <a:extLst>
                    <a:ext uri="{9D8B030D-6E8A-4147-A177-3AD203B41FA5}">
                      <a16:colId xmlns:a16="http://schemas.microsoft.com/office/drawing/2014/main" val="4236339048"/>
                    </a:ext>
                  </a:extLst>
                </a:gridCol>
                <a:gridCol w="3086556">
                  <a:extLst>
                    <a:ext uri="{9D8B030D-6E8A-4147-A177-3AD203B41FA5}">
                      <a16:colId xmlns:a16="http://schemas.microsoft.com/office/drawing/2014/main" val="2603432889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298451712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1589002844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4236150902"/>
                    </a:ext>
                  </a:extLst>
                </a:gridCol>
                <a:gridCol w="733331">
                  <a:extLst>
                    <a:ext uri="{9D8B030D-6E8A-4147-A177-3AD203B41FA5}">
                      <a16:colId xmlns:a16="http://schemas.microsoft.com/office/drawing/2014/main" val="264047419"/>
                    </a:ext>
                  </a:extLst>
                </a:gridCol>
                <a:gridCol w="667659">
                  <a:extLst>
                    <a:ext uri="{9D8B030D-6E8A-4147-A177-3AD203B41FA5}">
                      <a16:colId xmlns:a16="http://schemas.microsoft.com/office/drawing/2014/main" val="3497083560"/>
                    </a:ext>
                  </a:extLst>
                </a:gridCol>
                <a:gridCol w="656714">
                  <a:extLst>
                    <a:ext uri="{9D8B030D-6E8A-4147-A177-3AD203B41FA5}">
                      <a16:colId xmlns:a16="http://schemas.microsoft.com/office/drawing/2014/main" val="1888756001"/>
                    </a:ext>
                  </a:extLst>
                </a:gridCol>
              </a:tblGrid>
              <a:tr h="144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740202"/>
                  </a:ext>
                </a:extLst>
              </a:tr>
              <a:tr h="442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59832"/>
                  </a:ext>
                </a:extLst>
              </a:tr>
              <a:tr h="1896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1.243.259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64.741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1.154.214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00829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1.112.312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1.039.287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34904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92.875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812274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69201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728323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356274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965257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920869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688705"/>
                  </a:ext>
                </a:extLst>
              </a:tr>
              <a:tr h="14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70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90920AE7-6D51-4B76-A3C6-4505EFDF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4022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61AC8D-4908-4C96-A51C-31A89FCEE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087994"/>
              </p:ext>
            </p:extLst>
          </p:nvPr>
        </p:nvGraphicFramePr>
        <p:xfrm>
          <a:off x="457199" y="1852661"/>
          <a:ext cx="8186737" cy="4387349"/>
        </p:xfrm>
        <a:graphic>
          <a:graphicData uri="http://schemas.openxmlformats.org/drawingml/2006/table">
            <a:tbl>
              <a:tblPr/>
              <a:tblGrid>
                <a:gridCol w="274355">
                  <a:extLst>
                    <a:ext uri="{9D8B030D-6E8A-4147-A177-3AD203B41FA5}">
                      <a16:colId xmlns:a16="http://schemas.microsoft.com/office/drawing/2014/main" val="1996341048"/>
                    </a:ext>
                  </a:extLst>
                </a:gridCol>
                <a:gridCol w="274355">
                  <a:extLst>
                    <a:ext uri="{9D8B030D-6E8A-4147-A177-3AD203B41FA5}">
                      <a16:colId xmlns:a16="http://schemas.microsoft.com/office/drawing/2014/main" val="1549526507"/>
                    </a:ext>
                  </a:extLst>
                </a:gridCol>
                <a:gridCol w="274355">
                  <a:extLst>
                    <a:ext uri="{9D8B030D-6E8A-4147-A177-3AD203B41FA5}">
                      <a16:colId xmlns:a16="http://schemas.microsoft.com/office/drawing/2014/main" val="1962320635"/>
                    </a:ext>
                  </a:extLst>
                </a:gridCol>
                <a:gridCol w="3094717">
                  <a:extLst>
                    <a:ext uri="{9D8B030D-6E8A-4147-A177-3AD203B41FA5}">
                      <a16:colId xmlns:a16="http://schemas.microsoft.com/office/drawing/2014/main" val="812276912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712557579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3042785455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2061817492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2651461468"/>
                    </a:ext>
                  </a:extLst>
                </a:gridCol>
                <a:gridCol w="669425">
                  <a:extLst>
                    <a:ext uri="{9D8B030D-6E8A-4147-A177-3AD203B41FA5}">
                      <a16:colId xmlns:a16="http://schemas.microsoft.com/office/drawing/2014/main" val="3679836608"/>
                    </a:ext>
                  </a:extLst>
                </a:gridCol>
                <a:gridCol w="658450">
                  <a:extLst>
                    <a:ext uri="{9D8B030D-6E8A-4147-A177-3AD203B41FA5}">
                      <a16:colId xmlns:a16="http://schemas.microsoft.com/office/drawing/2014/main" val="4154851924"/>
                    </a:ext>
                  </a:extLst>
                </a:gridCol>
              </a:tblGrid>
              <a:tr h="138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712729"/>
                  </a:ext>
                </a:extLst>
              </a:tr>
              <a:tr h="424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216292"/>
                  </a:ext>
                </a:extLst>
              </a:tr>
              <a:tr h="1818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56.060.533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3.573.882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54.492.195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59550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26.919.455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1.247.791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26.881.419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8698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8.041.753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8.008.171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985191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537.578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746.044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93026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981.929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537.578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746.044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655796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9.287.491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-93.622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9.085.309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744799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3.888.208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3.888.210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86157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1.857.296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1.857.297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18651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91301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412319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79716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5.399.283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-253.606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5.197.099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99276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2.947.559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-159.984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2.910.858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612548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122.376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27951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324.820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321346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68520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897.499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976920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483.178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-93.622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29678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1146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08775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2.372.747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73326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94.553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79294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2.022.273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48559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80583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899320"/>
                  </a:ext>
                </a:extLst>
              </a:tr>
              <a:tr h="1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985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0635E23E-DE4D-42FD-9E62-AC9C8ADC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27" y="480114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123DD9-1481-4FF5-A308-1AFF484F4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80556"/>
              </p:ext>
            </p:extLst>
          </p:nvPr>
        </p:nvGraphicFramePr>
        <p:xfrm>
          <a:off x="427486" y="1930560"/>
          <a:ext cx="8229602" cy="2875584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439882452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628491046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437777057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192164895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7254003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38757297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20290738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937913371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2892819674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3927595385"/>
                    </a:ext>
                  </a:extLst>
                </a:gridCol>
              </a:tblGrid>
              <a:tr h="139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45708"/>
                  </a:ext>
                </a:extLst>
              </a:tr>
              <a:tr h="419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576512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2.563.562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-189.855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2.035.200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858374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2.563.562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-189.855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2.035.200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03903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4.430.277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4.118.141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34390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584.827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27982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584.827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07831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3.841.339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3.533.314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054024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98896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554.285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-22.438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510.320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49910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1.825.516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92035"/>
                  </a:ext>
                </a:extLst>
              </a:tr>
              <a:tr h="2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Municipalidad de La Serena, reparaciones Liceo Gregorio Cordovez y Fachadas Zona Típica La Serena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099928"/>
                  </a:ext>
                </a:extLst>
              </a:tr>
              <a:tr h="27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Espacio Público Palacio Pereira - Ilustre Municipalidad de Santiago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179.855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63189"/>
                  </a:ext>
                </a:extLst>
              </a:tr>
              <a:tr h="137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1.240.197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124019,7%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96712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1.240.197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124019,7%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5310"/>
                  </a:ext>
                </a:extLst>
              </a:tr>
              <a:tr h="139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645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970FAB69-51ED-40EE-9BA1-D755C8EF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7EE48A-F17B-4C9C-AE77-B325CD084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472045"/>
              </p:ext>
            </p:extLst>
          </p:nvPr>
        </p:nvGraphicFramePr>
        <p:xfrm>
          <a:off x="464910" y="1867995"/>
          <a:ext cx="8229602" cy="2501277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638081759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3196657744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3815782783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362780031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03199364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69330709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9764163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803835479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605362578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170708122"/>
                    </a:ext>
                  </a:extLst>
                </a:gridCol>
              </a:tblGrid>
              <a:tr h="139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420658"/>
                  </a:ext>
                </a:extLst>
              </a:tr>
              <a:tr h="427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617509"/>
                  </a:ext>
                </a:extLst>
              </a:tr>
              <a:tr h="183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6.621.620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6.295.361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33222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1.430.297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1.377.018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91539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4.779.396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36373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444709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244687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138.947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74745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37578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74489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71793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1508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6336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221850"/>
                  </a:ext>
                </a:extLst>
              </a:tr>
              <a:tr h="139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908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78F5E6E6-93A9-4BF9-B566-788F625C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4282848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229C5D-55C6-43BB-8A36-F50E622C8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33076"/>
              </p:ext>
            </p:extLst>
          </p:nvPr>
        </p:nvGraphicFramePr>
        <p:xfrm>
          <a:off x="457199" y="1909611"/>
          <a:ext cx="8229602" cy="1796976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1220689102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570448519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315006579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1383263837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757035943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86325108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08260905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98086608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822389789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869832995"/>
                    </a:ext>
                  </a:extLst>
                </a:gridCol>
              </a:tblGrid>
              <a:tr h="157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84367"/>
                  </a:ext>
                </a:extLst>
              </a:tr>
              <a:tr h="4838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521224"/>
                  </a:ext>
                </a:extLst>
              </a:tr>
              <a:tr h="207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4.740.169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-862.080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4.728.089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74545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2.690.995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-972.142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2.690.993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838686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1.931.185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1.931.169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252991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46855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47006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60464"/>
                  </a:ext>
                </a:extLst>
              </a:tr>
              <a:tr h="15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713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058178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F0AEE3E0-05B1-48DE-B754-4C1E1E10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1AB080F5-AED6-4C2C-9189-4E2864FC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21" y="5266982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AE4B2DD-24E8-4B11-968E-E7D1B4879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664178"/>
            <a:ext cx="6192687" cy="352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B792FB06-FFB0-4473-8B70-87679E47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5150446"/>
            <a:ext cx="777686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765252"/>
              </p:ext>
            </p:extLst>
          </p:nvPr>
        </p:nvGraphicFramePr>
        <p:xfrm>
          <a:off x="1475656" y="1628800"/>
          <a:ext cx="6264696" cy="3503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F3D58566-9833-4A2A-BFE2-DAB93F41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6346" y="4622379"/>
            <a:ext cx="808558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48DE93-B83C-4D2E-96EE-453CB2805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1878"/>
              </p:ext>
            </p:extLst>
          </p:nvPr>
        </p:nvGraphicFramePr>
        <p:xfrm>
          <a:off x="457199" y="1786669"/>
          <a:ext cx="8229602" cy="2290408"/>
        </p:xfrm>
        <a:graphic>
          <a:graphicData uri="http://schemas.openxmlformats.org/drawingml/2006/table">
            <a:tbl>
              <a:tblPr/>
              <a:tblGrid>
                <a:gridCol w="295179">
                  <a:extLst>
                    <a:ext uri="{9D8B030D-6E8A-4147-A177-3AD203B41FA5}">
                      <a16:colId xmlns:a16="http://schemas.microsoft.com/office/drawing/2014/main" val="1000628147"/>
                    </a:ext>
                  </a:extLst>
                </a:gridCol>
                <a:gridCol w="3329623">
                  <a:extLst>
                    <a:ext uri="{9D8B030D-6E8A-4147-A177-3AD203B41FA5}">
                      <a16:colId xmlns:a16="http://schemas.microsoft.com/office/drawing/2014/main" val="3729751967"/>
                    </a:ext>
                  </a:extLst>
                </a:gridCol>
                <a:gridCol w="791081">
                  <a:extLst>
                    <a:ext uri="{9D8B030D-6E8A-4147-A177-3AD203B41FA5}">
                      <a16:colId xmlns:a16="http://schemas.microsoft.com/office/drawing/2014/main" val="3731481239"/>
                    </a:ext>
                  </a:extLst>
                </a:gridCol>
                <a:gridCol w="791081">
                  <a:extLst>
                    <a:ext uri="{9D8B030D-6E8A-4147-A177-3AD203B41FA5}">
                      <a16:colId xmlns:a16="http://schemas.microsoft.com/office/drawing/2014/main" val="4007013782"/>
                    </a:ext>
                  </a:extLst>
                </a:gridCol>
                <a:gridCol w="791081">
                  <a:extLst>
                    <a:ext uri="{9D8B030D-6E8A-4147-A177-3AD203B41FA5}">
                      <a16:colId xmlns:a16="http://schemas.microsoft.com/office/drawing/2014/main" val="3642516407"/>
                    </a:ext>
                  </a:extLst>
                </a:gridCol>
                <a:gridCol w="791081">
                  <a:extLst>
                    <a:ext uri="{9D8B030D-6E8A-4147-A177-3AD203B41FA5}">
                      <a16:colId xmlns:a16="http://schemas.microsoft.com/office/drawing/2014/main" val="932999826"/>
                    </a:ext>
                  </a:extLst>
                </a:gridCol>
                <a:gridCol w="720238">
                  <a:extLst>
                    <a:ext uri="{9D8B030D-6E8A-4147-A177-3AD203B41FA5}">
                      <a16:colId xmlns:a16="http://schemas.microsoft.com/office/drawing/2014/main" val="3090379552"/>
                    </a:ext>
                  </a:extLst>
                </a:gridCol>
                <a:gridCol w="720238">
                  <a:extLst>
                    <a:ext uri="{9D8B030D-6E8A-4147-A177-3AD203B41FA5}">
                      <a16:colId xmlns:a16="http://schemas.microsoft.com/office/drawing/2014/main" val="946424731"/>
                    </a:ext>
                  </a:extLst>
                </a:gridCol>
              </a:tblGrid>
              <a:tr h="1514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55" marR="8855" marT="88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55" marR="8855" marT="88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459939"/>
                  </a:ext>
                </a:extLst>
              </a:tr>
              <a:tr h="463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55" marR="8855" marT="88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74390"/>
                  </a:ext>
                </a:extLst>
              </a:tr>
              <a:tr h="16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189.332.175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189.799.442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467.267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183.636.618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014700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55.464.743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53.590.813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-1.873.930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52.258.231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8430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20.146.819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20.175.036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19.171.279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248703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462.394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802.144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1.028.649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222,5%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015006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96.521.599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94.864.056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-1.657.543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92.800.605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820146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19.941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34032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3.689.829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3.580.879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72291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6.732.617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5.863.250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-869.367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5.035.591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61553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6.282.233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6.502.088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219.855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6.160.102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55722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3.793.995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3.787.995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3.594.294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59904,9%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769411"/>
                  </a:ext>
                </a:extLst>
              </a:tr>
              <a:tr h="151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27.875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55" marR="8855" marT="885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82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024E457-E35A-469D-A520-1654F4F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2248" y="4192068"/>
            <a:ext cx="801357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668D9D-5CF0-421D-8A2A-AFC332708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97677"/>
              </p:ext>
            </p:extLst>
          </p:nvPr>
        </p:nvGraphicFramePr>
        <p:xfrm>
          <a:off x="457199" y="1700808"/>
          <a:ext cx="8229601" cy="1990935"/>
        </p:xfrm>
        <a:graphic>
          <a:graphicData uri="http://schemas.openxmlformats.org/drawingml/2006/table">
            <a:tbl>
              <a:tblPr/>
              <a:tblGrid>
                <a:gridCol w="285354">
                  <a:extLst>
                    <a:ext uri="{9D8B030D-6E8A-4147-A177-3AD203B41FA5}">
                      <a16:colId xmlns:a16="http://schemas.microsoft.com/office/drawing/2014/main" val="3158801191"/>
                    </a:ext>
                  </a:extLst>
                </a:gridCol>
                <a:gridCol w="285354">
                  <a:extLst>
                    <a:ext uri="{9D8B030D-6E8A-4147-A177-3AD203B41FA5}">
                      <a16:colId xmlns:a16="http://schemas.microsoft.com/office/drawing/2014/main" val="2296536130"/>
                    </a:ext>
                  </a:extLst>
                </a:gridCol>
                <a:gridCol w="3218789">
                  <a:extLst>
                    <a:ext uri="{9D8B030D-6E8A-4147-A177-3AD203B41FA5}">
                      <a16:colId xmlns:a16="http://schemas.microsoft.com/office/drawing/2014/main" val="1159458265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2783843773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3213688710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2422825687"/>
                    </a:ext>
                  </a:extLst>
                </a:gridCol>
                <a:gridCol w="764748">
                  <a:extLst>
                    <a:ext uri="{9D8B030D-6E8A-4147-A177-3AD203B41FA5}">
                      <a16:colId xmlns:a16="http://schemas.microsoft.com/office/drawing/2014/main" val="3494900742"/>
                    </a:ext>
                  </a:extLst>
                </a:gridCol>
                <a:gridCol w="696263">
                  <a:extLst>
                    <a:ext uri="{9D8B030D-6E8A-4147-A177-3AD203B41FA5}">
                      <a16:colId xmlns:a16="http://schemas.microsoft.com/office/drawing/2014/main" val="2979401156"/>
                    </a:ext>
                  </a:extLst>
                </a:gridCol>
                <a:gridCol w="684849">
                  <a:extLst>
                    <a:ext uri="{9D8B030D-6E8A-4147-A177-3AD203B41FA5}">
                      <a16:colId xmlns:a16="http://schemas.microsoft.com/office/drawing/2014/main" val="573442478"/>
                    </a:ext>
                  </a:extLst>
                </a:gridCol>
              </a:tblGrid>
              <a:tr h="154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92349"/>
                  </a:ext>
                </a:extLst>
              </a:tr>
              <a:tr h="473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270466"/>
                  </a:ext>
                </a:extLst>
              </a:tr>
              <a:tr h="202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123.504.997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121.133.861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-2.371.136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116.966.759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40550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81.615.899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-2.005.662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78.440.398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38978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39.517.962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-365.474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38.526.361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60869"/>
                  </a:ext>
                </a:extLst>
              </a:tr>
              <a:tr h="19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1.243.259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64.741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1.154.214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11062"/>
                  </a:ext>
                </a:extLst>
              </a:tr>
              <a:tr h="19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64.648.660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67.422.322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2.773.662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65.515.645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03420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56.060.533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3.573.882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54.492.195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11627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6.621.620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61.860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6.295.361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740838"/>
                  </a:ext>
                </a:extLst>
              </a:tr>
              <a:tr h="15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4.740.169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-862.080 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4.728.089 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61" marR="8561" marT="85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365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9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2FC35B-3A6B-4639-8F97-1C76FE25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0106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65126D-14D9-4383-8D5B-853E81811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52800"/>
              </p:ext>
            </p:extLst>
          </p:nvPr>
        </p:nvGraphicFramePr>
        <p:xfrm>
          <a:off x="457199" y="1848524"/>
          <a:ext cx="8186737" cy="4394154"/>
        </p:xfrm>
        <a:graphic>
          <a:graphicData uri="http://schemas.openxmlformats.org/drawingml/2006/table">
            <a:tbl>
              <a:tblPr/>
              <a:tblGrid>
                <a:gridCol w="274355">
                  <a:extLst>
                    <a:ext uri="{9D8B030D-6E8A-4147-A177-3AD203B41FA5}">
                      <a16:colId xmlns:a16="http://schemas.microsoft.com/office/drawing/2014/main" val="675018936"/>
                    </a:ext>
                  </a:extLst>
                </a:gridCol>
                <a:gridCol w="274355">
                  <a:extLst>
                    <a:ext uri="{9D8B030D-6E8A-4147-A177-3AD203B41FA5}">
                      <a16:colId xmlns:a16="http://schemas.microsoft.com/office/drawing/2014/main" val="240772228"/>
                    </a:ext>
                  </a:extLst>
                </a:gridCol>
                <a:gridCol w="274355">
                  <a:extLst>
                    <a:ext uri="{9D8B030D-6E8A-4147-A177-3AD203B41FA5}">
                      <a16:colId xmlns:a16="http://schemas.microsoft.com/office/drawing/2014/main" val="1108575024"/>
                    </a:ext>
                  </a:extLst>
                </a:gridCol>
                <a:gridCol w="3094717">
                  <a:extLst>
                    <a:ext uri="{9D8B030D-6E8A-4147-A177-3AD203B41FA5}">
                      <a16:colId xmlns:a16="http://schemas.microsoft.com/office/drawing/2014/main" val="4201898566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683534764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3188120378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2528241698"/>
                    </a:ext>
                  </a:extLst>
                </a:gridCol>
                <a:gridCol w="735270">
                  <a:extLst>
                    <a:ext uri="{9D8B030D-6E8A-4147-A177-3AD203B41FA5}">
                      <a16:colId xmlns:a16="http://schemas.microsoft.com/office/drawing/2014/main" val="4005412576"/>
                    </a:ext>
                  </a:extLst>
                </a:gridCol>
                <a:gridCol w="669425">
                  <a:extLst>
                    <a:ext uri="{9D8B030D-6E8A-4147-A177-3AD203B41FA5}">
                      <a16:colId xmlns:a16="http://schemas.microsoft.com/office/drawing/2014/main" val="861628191"/>
                    </a:ext>
                  </a:extLst>
                </a:gridCol>
                <a:gridCol w="658450">
                  <a:extLst>
                    <a:ext uri="{9D8B030D-6E8A-4147-A177-3AD203B41FA5}">
                      <a16:colId xmlns:a16="http://schemas.microsoft.com/office/drawing/2014/main" val="3336607067"/>
                    </a:ext>
                  </a:extLst>
                </a:gridCol>
              </a:tblGrid>
              <a:tr h="1394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450703"/>
                  </a:ext>
                </a:extLst>
              </a:tr>
              <a:tr h="42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33311"/>
                  </a:ext>
                </a:extLst>
              </a:tr>
              <a:tr h="183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81.615.899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-2.005.662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78.440.398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56083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18.700.061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-2.156.450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17.751.160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56047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4.547.362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-209.783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3.900.423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8535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37983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1566,3%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927830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49.325.665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-1.264.813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48.171.783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619774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23.103.496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23.009.470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548171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178291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3.647.713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3.647.712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039472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652200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20346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3.172.938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3.172.938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272286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7.497.003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-360.479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7.402.978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30782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108627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13442"/>
                  </a:ext>
                </a:extLst>
              </a:tr>
              <a:tr h="148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4965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38241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25.134.719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-1.384.334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24.074.863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519505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10.986.314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-924.618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10.315.938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630296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3.310.490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-333.154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3.232.927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17655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-9.675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1.302.900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04456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3.151.708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-74.751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3.016.196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658855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1.892.890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-17.971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1.827.217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378788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2.841.727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434517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1.239.217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-24.165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1.221.193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78474"/>
                  </a:ext>
                </a:extLst>
              </a:tr>
              <a:tr h="139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316.765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0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54B249-6C74-492A-9BF8-11903D2F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8" y="551053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06EEEE1-7046-4D5F-AA41-076809F13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211523"/>
              </p:ext>
            </p:extLst>
          </p:nvPr>
        </p:nvGraphicFramePr>
        <p:xfrm>
          <a:off x="452654" y="1916832"/>
          <a:ext cx="8163204" cy="3174726"/>
        </p:xfrm>
        <a:graphic>
          <a:graphicData uri="http://schemas.openxmlformats.org/drawingml/2006/table">
            <a:tbl>
              <a:tblPr/>
              <a:tblGrid>
                <a:gridCol w="273565">
                  <a:extLst>
                    <a:ext uri="{9D8B030D-6E8A-4147-A177-3AD203B41FA5}">
                      <a16:colId xmlns:a16="http://schemas.microsoft.com/office/drawing/2014/main" val="2092809110"/>
                    </a:ext>
                  </a:extLst>
                </a:gridCol>
                <a:gridCol w="273565">
                  <a:extLst>
                    <a:ext uri="{9D8B030D-6E8A-4147-A177-3AD203B41FA5}">
                      <a16:colId xmlns:a16="http://schemas.microsoft.com/office/drawing/2014/main" val="4008497349"/>
                    </a:ext>
                  </a:extLst>
                </a:gridCol>
                <a:gridCol w="273565">
                  <a:extLst>
                    <a:ext uri="{9D8B030D-6E8A-4147-A177-3AD203B41FA5}">
                      <a16:colId xmlns:a16="http://schemas.microsoft.com/office/drawing/2014/main" val="4071915937"/>
                    </a:ext>
                  </a:extLst>
                </a:gridCol>
                <a:gridCol w="3085822">
                  <a:extLst>
                    <a:ext uri="{9D8B030D-6E8A-4147-A177-3AD203B41FA5}">
                      <a16:colId xmlns:a16="http://schemas.microsoft.com/office/drawing/2014/main" val="1911466571"/>
                    </a:ext>
                  </a:extLst>
                </a:gridCol>
                <a:gridCol w="733157">
                  <a:extLst>
                    <a:ext uri="{9D8B030D-6E8A-4147-A177-3AD203B41FA5}">
                      <a16:colId xmlns:a16="http://schemas.microsoft.com/office/drawing/2014/main" val="594960213"/>
                    </a:ext>
                  </a:extLst>
                </a:gridCol>
                <a:gridCol w="733157">
                  <a:extLst>
                    <a:ext uri="{9D8B030D-6E8A-4147-A177-3AD203B41FA5}">
                      <a16:colId xmlns:a16="http://schemas.microsoft.com/office/drawing/2014/main" val="258965211"/>
                    </a:ext>
                  </a:extLst>
                </a:gridCol>
                <a:gridCol w="733157">
                  <a:extLst>
                    <a:ext uri="{9D8B030D-6E8A-4147-A177-3AD203B41FA5}">
                      <a16:colId xmlns:a16="http://schemas.microsoft.com/office/drawing/2014/main" val="3296460889"/>
                    </a:ext>
                  </a:extLst>
                </a:gridCol>
                <a:gridCol w="733157">
                  <a:extLst>
                    <a:ext uri="{9D8B030D-6E8A-4147-A177-3AD203B41FA5}">
                      <a16:colId xmlns:a16="http://schemas.microsoft.com/office/drawing/2014/main" val="4086088550"/>
                    </a:ext>
                  </a:extLst>
                </a:gridCol>
                <a:gridCol w="667501">
                  <a:extLst>
                    <a:ext uri="{9D8B030D-6E8A-4147-A177-3AD203B41FA5}">
                      <a16:colId xmlns:a16="http://schemas.microsoft.com/office/drawing/2014/main" val="1710836181"/>
                    </a:ext>
                  </a:extLst>
                </a:gridCol>
                <a:gridCol w="656558">
                  <a:extLst>
                    <a:ext uri="{9D8B030D-6E8A-4147-A177-3AD203B41FA5}">
                      <a16:colId xmlns:a16="http://schemas.microsoft.com/office/drawing/2014/main" val="860500550"/>
                    </a:ext>
                  </a:extLst>
                </a:gridCol>
              </a:tblGrid>
              <a:tr h="132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355632"/>
                  </a:ext>
                </a:extLst>
              </a:tr>
              <a:tr h="397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4267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0965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2523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907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942.674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1610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28697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09528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34.019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691816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-76.800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342.964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89760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475.627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465.332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549452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3.299.688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-679.512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3.000.391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2741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3.299.688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-679.512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3.000.391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53400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2.041.961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3241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2.041.961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3774"/>
                  </a:ext>
                </a:extLst>
              </a:tr>
              <a:tr h="264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2.041.961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612854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2.347.380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234738,0%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98635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2.347.380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234738,0%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27571"/>
                  </a:ext>
                </a:extLst>
              </a:tr>
              <a:tr h="132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47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3FFA42C4-E4D5-4C2F-8FB7-0CEE9877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00DA5D-EA06-4635-8FCA-8E7BABA5B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462786"/>
              </p:ext>
            </p:extLst>
          </p:nvPr>
        </p:nvGraphicFramePr>
        <p:xfrm>
          <a:off x="457199" y="1956453"/>
          <a:ext cx="8229602" cy="2624675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3099453085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731337082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2292110799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26447697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044472830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164022330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01735455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3595376812"/>
                    </a:ext>
                  </a:extLst>
                </a:gridCol>
                <a:gridCol w="672930">
                  <a:extLst>
                    <a:ext uri="{9D8B030D-6E8A-4147-A177-3AD203B41FA5}">
                      <a16:colId xmlns:a16="http://schemas.microsoft.com/office/drawing/2014/main" val="1568006739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550276746"/>
                    </a:ext>
                  </a:extLst>
                </a:gridCol>
              </a:tblGrid>
              <a:tr h="151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4" marR="8274" marT="8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124103"/>
                  </a:ext>
                </a:extLst>
              </a:tr>
              <a:tr h="456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48082"/>
                  </a:ext>
                </a:extLst>
              </a:tr>
              <a:tr h="195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39.517.962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-365.474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38.526.361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47641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2.737.693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-108.615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2.518.354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240031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523.120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459.245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81703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36.250.900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-299.108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35.543.513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49304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36.250.900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-299.108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35.543.513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36144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426553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7.125.405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-169.029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6.966.658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32692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14.917.141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-23.360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14.637.485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85309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5.355.066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-59.665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5.338.624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33045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8.853.288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-47.054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8.600.746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657863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635898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38462"/>
                  </a:ext>
                </a:extLst>
              </a:tr>
              <a:tr h="15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4" marR="8274" marT="82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153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3129</Words>
  <Application>Microsoft Office PowerPoint</Application>
  <PresentationFormat>Presentación en pantalla (4:3)</PresentationFormat>
  <Paragraphs>1644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Tema de Office</vt:lpstr>
      <vt:lpstr>Imagen de mapa de bits</vt:lpstr>
      <vt:lpstr>EJECUCIÓN ACUMULADA DE GASTOS PRESUPUESTARIOS AL MES DE DICIEMBRE DE 2019 PARTIDA 29: MINISTERIO DE LAS CULTURAS, LAS ARTES Y EL PATRIMONIO</vt:lpstr>
      <vt:lpstr>EJECUCIÓN ACUMULADA DE GASTOS A DICIEMBRE DE 2019  PARTIDA 29 MINISTERIO DE LAS CULTURAS, LAS ARTES Y EL PATRIMONIO</vt:lpstr>
      <vt:lpstr>EJECUCIÓN ACUMULADA DE GASTOS A DICIEMBRE DE 2019  PARTIDA 29 MINISTERIO DE LAS CULTURAS, LAS ARTES Y EL PATRIMONIO</vt:lpstr>
      <vt:lpstr>EJECUCIÓN ACUMULADA DE GASTOS A DICIEMBRE DE 2019  PARTIDA 29 MINISTERIO DE LAS CULTURAS, LAS ARTES Y EL PATRIMONIO</vt:lpstr>
      <vt:lpstr>EJECUCIÓN ACUMULADA DE GASTOS A DICIEMBRE DE 2019  PARTIDA 29 MINISTERIO DE LAS CULTURAS, LAS ARTES Y EL PATRIMONIO</vt:lpstr>
      <vt:lpstr>EJECUCIÓN ACUMULADA DE GASTOS A DICIEMBRE DE 2019  PARTIDA 29 RESUMEN POR CAPÍTULOS</vt:lpstr>
      <vt:lpstr>EJECUCIÓN ACUMULADA DE GASTOS A DICIEMBRE DE 2019  PARTIDA 29. CAPÍTUO 01. PROGRAMA 01: SUBSECRETARÍA DE LAS CULTURAS Y LAS ARTES </vt:lpstr>
      <vt:lpstr>EJECUCIÓN ACUMULADA DE GASTOS A DICIEMBRE DE 2019  PARTIDA 29. CAPÍTUO 01. PROGRAMA 01: SUBSECRETARÍA DE LAS CULTURAS Y LAS ARTES </vt:lpstr>
      <vt:lpstr>EJECUCIÓN ACUMULADA DE GASTOS A DICIEMBRE DE 2019  PARTIDA 29. CAPÍTUO 01. PROGRAMA 02: FONDOS CULTURALES Y ARTÍSTICOS </vt:lpstr>
      <vt:lpstr>EJECUCIÓN ACUMULADA DE GASTOS A DICIEMBRE DE 2019  PARTIDA 29. CAPÍTUO 02. PROGRAMA 01: SUBSECRETARÍA DEL PATRIMONIO CULTURAL </vt:lpstr>
      <vt:lpstr>EJECUCIÓN ACUMULADA DE GASTOS A DICIEMBRE DE 2019  PARTIDA 29. CAPÍTUO 03. PROGRAMA 01: SERVICIO NACIONAL DEL PATRIMONIO CULTURAL </vt:lpstr>
      <vt:lpstr>EJECUCIÓN ACUMULADA DE GASTOS A DICIEMBRE DE 2019  PARTIDA 29. CAPÍTUO 03. PROGRAMA 01: SERVICIO NACIONAL DEL PATRIMONIO CULTURAL </vt:lpstr>
      <vt:lpstr>EJECUCIÓN ACUMULADA DE GASTOS A DICIEMBRE DE 2019  PARTIDA 29. CAPÍTUO 03. PROGRAMA 02: RED DE BIBLIOTECAS PÚBLICAS </vt:lpstr>
      <vt:lpstr>EJECUCIÓN ACUMULADA DE GASTOS A DICIEMBRE DE 2019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rodrigo ruiz</cp:lastModifiedBy>
  <cp:revision>4</cp:revision>
  <dcterms:created xsi:type="dcterms:W3CDTF">2020-01-02T20:22:07Z</dcterms:created>
  <dcterms:modified xsi:type="dcterms:W3CDTF">2020-04-09T13:01:53Z</dcterms:modified>
</cp:coreProperties>
</file>