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309" r:id="rId4"/>
    <p:sldId id="304" r:id="rId5"/>
    <p:sldId id="312" r:id="rId6"/>
    <p:sldId id="313" r:id="rId7"/>
    <p:sldId id="311" r:id="rId8"/>
    <p:sldId id="314" r:id="rId9"/>
    <p:sldId id="315" r:id="rId10"/>
    <p:sldId id="310" r:id="rId11"/>
    <p:sldId id="264" r:id="rId12"/>
    <p:sldId id="263" r:id="rId13"/>
    <p:sldId id="302" r:id="rId14"/>
    <p:sldId id="316" r:id="rId15"/>
    <p:sldId id="317" r:id="rId16"/>
    <p:sldId id="299" r:id="rId1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/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0695808"/>
        <c:axId val="140698752"/>
      </c:barChart>
      <c:catAx>
        <c:axId val="14069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0698752"/>
        <c:crosses val="autoZero"/>
        <c:auto val="1"/>
        <c:lblAlgn val="ctr"/>
        <c:lblOffset val="100"/>
        <c:noMultiLvlLbl val="0"/>
      </c:catAx>
      <c:valAx>
        <c:axId val="1406987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069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26'!$D$36:$O$36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8-4D54-9A9E-7A00736A2724}"/>
            </c:ext>
          </c:extLst>
        </c:ser>
        <c:ser>
          <c:idx val="1"/>
          <c:order val="1"/>
          <c:tx>
            <c:strRef>
              <c:f>'Partida 26'!$C$37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26'!$D$37:$O$37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8-4D54-9A9E-7A00736A2724}"/>
            </c:ext>
          </c:extLst>
        </c:ser>
        <c:ser>
          <c:idx val="2"/>
          <c:order val="2"/>
          <c:tx>
            <c:strRef>
              <c:f>'Partida 26'!$C$38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078-4D54-9A9E-7A00736A27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26'!$D$38:$O$38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78-4D54-9A9E-7A00736A27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72853120"/>
        <c:axId val="172854656"/>
      </c:barChart>
      <c:catAx>
        <c:axId val="17285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72854656"/>
        <c:crosses val="autoZero"/>
        <c:auto val="0"/>
        <c:lblAlgn val="ctr"/>
        <c:lblOffset val="100"/>
        <c:noMultiLvlLbl val="0"/>
      </c:catAx>
      <c:valAx>
        <c:axId val="1728546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2853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32-4F27-953B-6876E75C5996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32-4F27-953B-6876E75C5996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32-4F27-953B-6876E75C5996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32-4F27-953B-6876E75C5996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32-4F27-953B-6876E75C5996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32-4F27-953B-6876E75C599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32-4F27-953B-6876E75C5996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32-4F27-953B-6876E75C5996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32-4F27-953B-6876E75C5996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32-4F27-953B-6876E75C5996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32-4F27-953B-6876E75C59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D32-4F27-953B-6876E75C5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573952"/>
        <c:axId val="168579840"/>
      </c:lineChart>
      <c:catAx>
        <c:axId val="16857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579840"/>
        <c:crosses val="autoZero"/>
        <c:auto val="1"/>
        <c:lblAlgn val="ctr"/>
        <c:lblOffset val="100"/>
        <c:tickLblSkip val="1"/>
        <c:noMultiLvlLbl val="0"/>
      </c:catAx>
      <c:valAx>
        <c:axId val="1685798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5739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061A68-3055-4CF4-B54E-F9F14C273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886928"/>
              </p:ext>
            </p:extLst>
          </p:nvPr>
        </p:nvGraphicFramePr>
        <p:xfrm>
          <a:off x="1115616" y="2331059"/>
          <a:ext cx="6840935" cy="3146608"/>
        </p:xfrm>
        <a:graphic>
          <a:graphicData uri="http://schemas.openxmlformats.org/drawingml/2006/table">
            <a:tbl>
              <a:tblPr/>
              <a:tblGrid>
                <a:gridCol w="648118">
                  <a:extLst>
                    <a:ext uri="{9D8B030D-6E8A-4147-A177-3AD203B41FA5}">
                      <a16:colId xmlns:a16="http://schemas.microsoft.com/office/drawing/2014/main" val="274098812"/>
                    </a:ext>
                  </a:extLst>
                </a:gridCol>
                <a:gridCol w="2397485">
                  <a:extLst>
                    <a:ext uri="{9D8B030D-6E8A-4147-A177-3AD203B41FA5}">
                      <a16:colId xmlns:a16="http://schemas.microsoft.com/office/drawing/2014/main" val="4180222492"/>
                    </a:ext>
                  </a:extLst>
                </a:gridCol>
                <a:gridCol w="642625">
                  <a:extLst>
                    <a:ext uri="{9D8B030D-6E8A-4147-A177-3AD203B41FA5}">
                      <a16:colId xmlns:a16="http://schemas.microsoft.com/office/drawing/2014/main" val="1078394390"/>
                    </a:ext>
                  </a:extLst>
                </a:gridCol>
                <a:gridCol w="604177">
                  <a:extLst>
                    <a:ext uri="{9D8B030D-6E8A-4147-A177-3AD203B41FA5}">
                      <a16:colId xmlns:a16="http://schemas.microsoft.com/office/drawing/2014/main" val="3572707386"/>
                    </a:ext>
                  </a:extLst>
                </a:gridCol>
                <a:gridCol w="648118">
                  <a:extLst>
                    <a:ext uri="{9D8B030D-6E8A-4147-A177-3AD203B41FA5}">
                      <a16:colId xmlns:a16="http://schemas.microsoft.com/office/drawing/2014/main" val="4276542147"/>
                    </a:ext>
                  </a:extLst>
                </a:gridCol>
                <a:gridCol w="648118">
                  <a:extLst>
                    <a:ext uri="{9D8B030D-6E8A-4147-A177-3AD203B41FA5}">
                      <a16:colId xmlns:a16="http://schemas.microsoft.com/office/drawing/2014/main" val="1715444237"/>
                    </a:ext>
                  </a:extLst>
                </a:gridCol>
                <a:gridCol w="626147">
                  <a:extLst>
                    <a:ext uri="{9D8B030D-6E8A-4147-A177-3AD203B41FA5}">
                      <a16:colId xmlns:a16="http://schemas.microsoft.com/office/drawing/2014/main" val="1326282636"/>
                    </a:ext>
                  </a:extLst>
                </a:gridCol>
                <a:gridCol w="626147">
                  <a:extLst>
                    <a:ext uri="{9D8B030D-6E8A-4147-A177-3AD203B41FA5}">
                      <a16:colId xmlns:a16="http://schemas.microsoft.com/office/drawing/2014/main" val="2571266268"/>
                    </a:ext>
                  </a:extLst>
                </a:gridCol>
              </a:tblGrid>
              <a:tr h="203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989556"/>
                  </a:ext>
                </a:extLst>
              </a:tr>
              <a:tr h="4973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Ejecución Ley 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031838"/>
                  </a:ext>
                </a:extLst>
              </a:tr>
              <a:tr h="213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132.598.013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128.231.157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76163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27.596.759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27.385.978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983280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31536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81651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74.465.308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72.581.992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6943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606150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701865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222945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576663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65445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22801"/>
                  </a:ext>
                </a:extLst>
              </a:tr>
              <a:tr h="20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54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8318F66-1EED-44BF-9F63-A277A3EC6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61345"/>
              </p:ext>
            </p:extLst>
          </p:nvPr>
        </p:nvGraphicFramePr>
        <p:xfrm>
          <a:off x="768350" y="2943827"/>
          <a:ext cx="7607300" cy="1748030"/>
        </p:xfrm>
        <a:graphic>
          <a:graphicData uri="http://schemas.openxmlformats.org/drawingml/2006/table">
            <a:tbl>
              <a:tblPr/>
              <a:tblGrid>
                <a:gridCol w="663049">
                  <a:extLst>
                    <a:ext uri="{9D8B030D-6E8A-4147-A177-3AD203B41FA5}">
                      <a16:colId xmlns:a16="http://schemas.microsoft.com/office/drawing/2014/main" val="4272215928"/>
                    </a:ext>
                  </a:extLst>
                </a:gridCol>
                <a:gridCol w="293044">
                  <a:extLst>
                    <a:ext uri="{9D8B030D-6E8A-4147-A177-3AD203B41FA5}">
                      <a16:colId xmlns:a16="http://schemas.microsoft.com/office/drawing/2014/main" val="1000244290"/>
                    </a:ext>
                  </a:extLst>
                </a:gridCol>
                <a:gridCol w="2379871">
                  <a:extLst>
                    <a:ext uri="{9D8B030D-6E8A-4147-A177-3AD203B41FA5}">
                      <a16:colId xmlns:a16="http://schemas.microsoft.com/office/drawing/2014/main" val="4246713457"/>
                    </a:ext>
                  </a:extLst>
                </a:gridCol>
                <a:gridCol w="657129">
                  <a:extLst>
                    <a:ext uri="{9D8B030D-6E8A-4147-A177-3AD203B41FA5}">
                      <a16:colId xmlns:a16="http://schemas.microsoft.com/office/drawing/2014/main" val="169201436"/>
                    </a:ext>
                  </a:extLst>
                </a:gridCol>
                <a:gridCol w="734090">
                  <a:extLst>
                    <a:ext uri="{9D8B030D-6E8A-4147-A177-3AD203B41FA5}">
                      <a16:colId xmlns:a16="http://schemas.microsoft.com/office/drawing/2014/main" val="2152352586"/>
                    </a:ext>
                  </a:extLst>
                </a:gridCol>
                <a:gridCol w="734090">
                  <a:extLst>
                    <a:ext uri="{9D8B030D-6E8A-4147-A177-3AD203B41FA5}">
                      <a16:colId xmlns:a16="http://schemas.microsoft.com/office/drawing/2014/main" val="2073127992"/>
                    </a:ext>
                  </a:extLst>
                </a:gridCol>
                <a:gridCol w="701529">
                  <a:extLst>
                    <a:ext uri="{9D8B030D-6E8A-4147-A177-3AD203B41FA5}">
                      <a16:colId xmlns:a16="http://schemas.microsoft.com/office/drawing/2014/main" val="2407953010"/>
                    </a:ext>
                  </a:extLst>
                </a:gridCol>
                <a:gridCol w="722249">
                  <a:extLst>
                    <a:ext uri="{9D8B030D-6E8A-4147-A177-3AD203B41FA5}">
                      <a16:colId xmlns:a16="http://schemas.microsoft.com/office/drawing/2014/main" val="3238119313"/>
                    </a:ext>
                  </a:extLst>
                </a:gridCol>
                <a:gridCol w="722249">
                  <a:extLst>
                    <a:ext uri="{9D8B030D-6E8A-4147-A177-3AD203B41FA5}">
                      <a16:colId xmlns:a16="http://schemas.microsoft.com/office/drawing/2014/main" val="683182310"/>
                    </a:ext>
                  </a:extLst>
                </a:gridCol>
              </a:tblGrid>
              <a:tr h="19288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145979"/>
                  </a:ext>
                </a:extLst>
              </a:tr>
              <a:tr h="590714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Ejecución Ley 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823589"/>
                  </a:ext>
                </a:extLst>
              </a:tr>
              <a:tr h="253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6.547.753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62276"/>
                  </a:ext>
                </a:extLst>
              </a:tr>
              <a:tr h="301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124.115.848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-413.626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101.653.791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979684"/>
                  </a:ext>
                </a:extLst>
              </a:tr>
              <a:tr h="216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119.484.449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97.695.267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56142"/>
                  </a:ext>
                </a:extLst>
              </a:tr>
              <a:tr h="19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4.631.399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3.958.524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78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8AA414-ED35-42D7-9AFD-88654EFE3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581280"/>
              </p:ext>
            </p:extLst>
          </p:nvPr>
        </p:nvGraphicFramePr>
        <p:xfrm>
          <a:off x="787399" y="2448718"/>
          <a:ext cx="7653148" cy="3338159"/>
        </p:xfrm>
        <a:graphic>
          <a:graphicData uri="http://schemas.openxmlformats.org/drawingml/2006/table">
            <a:tbl>
              <a:tblPr/>
              <a:tblGrid>
                <a:gridCol w="705249">
                  <a:extLst>
                    <a:ext uri="{9D8B030D-6E8A-4147-A177-3AD203B41FA5}">
                      <a16:colId xmlns:a16="http://schemas.microsoft.com/office/drawing/2014/main" val="4223192125"/>
                    </a:ext>
                  </a:extLst>
                </a:gridCol>
                <a:gridCol w="295846">
                  <a:extLst>
                    <a:ext uri="{9D8B030D-6E8A-4147-A177-3AD203B41FA5}">
                      <a16:colId xmlns:a16="http://schemas.microsoft.com/office/drawing/2014/main" val="4001971852"/>
                    </a:ext>
                  </a:extLst>
                </a:gridCol>
                <a:gridCol w="295846">
                  <a:extLst>
                    <a:ext uri="{9D8B030D-6E8A-4147-A177-3AD203B41FA5}">
                      <a16:colId xmlns:a16="http://schemas.microsoft.com/office/drawing/2014/main" val="3074090482"/>
                    </a:ext>
                  </a:extLst>
                </a:gridCol>
                <a:gridCol w="2178502">
                  <a:extLst>
                    <a:ext uri="{9D8B030D-6E8A-4147-A177-3AD203B41FA5}">
                      <a16:colId xmlns:a16="http://schemas.microsoft.com/office/drawing/2014/main" val="4134745360"/>
                    </a:ext>
                  </a:extLst>
                </a:gridCol>
                <a:gridCol w="699272">
                  <a:extLst>
                    <a:ext uri="{9D8B030D-6E8A-4147-A177-3AD203B41FA5}">
                      <a16:colId xmlns:a16="http://schemas.microsoft.com/office/drawing/2014/main" val="3403083208"/>
                    </a:ext>
                  </a:extLst>
                </a:gridCol>
                <a:gridCol w="633529">
                  <a:extLst>
                    <a:ext uri="{9D8B030D-6E8A-4147-A177-3AD203B41FA5}">
                      <a16:colId xmlns:a16="http://schemas.microsoft.com/office/drawing/2014/main" val="2044119758"/>
                    </a:ext>
                  </a:extLst>
                </a:gridCol>
                <a:gridCol w="693296">
                  <a:extLst>
                    <a:ext uri="{9D8B030D-6E8A-4147-A177-3AD203B41FA5}">
                      <a16:colId xmlns:a16="http://schemas.microsoft.com/office/drawing/2014/main" val="3164403623"/>
                    </a:ext>
                  </a:extLst>
                </a:gridCol>
                <a:gridCol w="693296">
                  <a:extLst>
                    <a:ext uri="{9D8B030D-6E8A-4147-A177-3AD203B41FA5}">
                      <a16:colId xmlns:a16="http://schemas.microsoft.com/office/drawing/2014/main" val="2955657338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1760733111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679482495"/>
                    </a:ext>
                  </a:extLst>
                </a:gridCol>
              </a:tblGrid>
              <a:tr h="1638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180872"/>
                  </a:ext>
                </a:extLst>
              </a:tr>
              <a:tr h="5017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Ejecución Ley 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5245"/>
                  </a:ext>
                </a:extLst>
              </a:tr>
              <a:tr h="215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756555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4.909.269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4.727.712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158858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23423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756213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76758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654646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431428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915576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56911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87005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7195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80390"/>
                  </a:ext>
                </a:extLst>
              </a:tr>
              <a:tr h="204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9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4198B0-7B76-4267-9649-DBE2B4ECA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12336"/>
              </p:ext>
            </p:extLst>
          </p:nvPr>
        </p:nvGraphicFramePr>
        <p:xfrm>
          <a:off x="580300" y="1628801"/>
          <a:ext cx="7935051" cy="4407844"/>
        </p:xfrm>
        <a:graphic>
          <a:graphicData uri="http://schemas.openxmlformats.org/drawingml/2006/table">
            <a:tbl>
              <a:tblPr/>
              <a:tblGrid>
                <a:gridCol w="678772">
                  <a:extLst>
                    <a:ext uri="{9D8B030D-6E8A-4147-A177-3AD203B41FA5}">
                      <a16:colId xmlns:a16="http://schemas.microsoft.com/office/drawing/2014/main" val="3574792932"/>
                    </a:ext>
                  </a:extLst>
                </a:gridCol>
                <a:gridCol w="250741">
                  <a:extLst>
                    <a:ext uri="{9D8B030D-6E8A-4147-A177-3AD203B41FA5}">
                      <a16:colId xmlns:a16="http://schemas.microsoft.com/office/drawing/2014/main" val="734497371"/>
                    </a:ext>
                  </a:extLst>
                </a:gridCol>
                <a:gridCol w="250741">
                  <a:extLst>
                    <a:ext uri="{9D8B030D-6E8A-4147-A177-3AD203B41FA5}">
                      <a16:colId xmlns:a16="http://schemas.microsoft.com/office/drawing/2014/main" val="1665710933"/>
                    </a:ext>
                  </a:extLst>
                </a:gridCol>
                <a:gridCol w="2856922">
                  <a:extLst>
                    <a:ext uri="{9D8B030D-6E8A-4147-A177-3AD203B41FA5}">
                      <a16:colId xmlns:a16="http://schemas.microsoft.com/office/drawing/2014/main" val="233296729"/>
                    </a:ext>
                  </a:extLst>
                </a:gridCol>
                <a:gridCol w="676240">
                  <a:extLst>
                    <a:ext uri="{9D8B030D-6E8A-4147-A177-3AD203B41FA5}">
                      <a16:colId xmlns:a16="http://schemas.microsoft.com/office/drawing/2014/main" val="4292630955"/>
                    </a:ext>
                  </a:extLst>
                </a:gridCol>
                <a:gridCol w="567332">
                  <a:extLst>
                    <a:ext uri="{9D8B030D-6E8A-4147-A177-3AD203B41FA5}">
                      <a16:colId xmlns:a16="http://schemas.microsoft.com/office/drawing/2014/main" val="3921389208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1939325693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1221484678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3370537955"/>
                    </a:ext>
                  </a:extLst>
                </a:gridCol>
                <a:gridCol w="617987">
                  <a:extLst>
                    <a:ext uri="{9D8B030D-6E8A-4147-A177-3AD203B41FA5}">
                      <a16:colId xmlns:a16="http://schemas.microsoft.com/office/drawing/2014/main" val="3138378014"/>
                    </a:ext>
                  </a:extLst>
                </a:gridCol>
              </a:tblGrid>
              <a:tr h="140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506473"/>
                  </a:ext>
                </a:extLst>
              </a:tr>
              <a:tr h="4311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Ejecución Ley 2019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07677"/>
                  </a:ext>
                </a:extLst>
              </a:tr>
              <a:tr h="184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119.994.244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116.122.843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13175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22.687.490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1.306.386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22.658.266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804829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3.180.235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-341.292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3.149.219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73306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5818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-38.536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53251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548.980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-69.075.333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548.976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5663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68.713.136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14.848.238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66.937.202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33232"/>
                  </a:ext>
                </a:extLst>
              </a:tr>
              <a:tr h="30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53.134.066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33.093.114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51.544.300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60798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18.714.526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18.708.246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18.167.723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289295%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16419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-270.457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087177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-1.522.055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743219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1.622.017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1.797.272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80340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-354.655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31997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529.922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295906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-12.527.528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397098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12.580.864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11.710.843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11.872.768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35371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664.363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616.408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31908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-136.466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236.958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85596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373.480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-7.615.299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351.229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25021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8.145.933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4.266.069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8.105.205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294578"/>
                  </a:ext>
                </a:extLst>
              </a:tr>
              <a:tr h="17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4.538.364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4.508.773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73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983AD0-4011-490D-A2C8-4CEED2000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86516"/>
              </p:ext>
            </p:extLst>
          </p:nvPr>
        </p:nvGraphicFramePr>
        <p:xfrm>
          <a:off x="580300" y="1556792"/>
          <a:ext cx="7935051" cy="4605763"/>
        </p:xfrm>
        <a:graphic>
          <a:graphicData uri="http://schemas.openxmlformats.org/drawingml/2006/table">
            <a:tbl>
              <a:tblPr/>
              <a:tblGrid>
                <a:gridCol w="678772">
                  <a:extLst>
                    <a:ext uri="{9D8B030D-6E8A-4147-A177-3AD203B41FA5}">
                      <a16:colId xmlns:a16="http://schemas.microsoft.com/office/drawing/2014/main" val="388966098"/>
                    </a:ext>
                  </a:extLst>
                </a:gridCol>
                <a:gridCol w="250741">
                  <a:extLst>
                    <a:ext uri="{9D8B030D-6E8A-4147-A177-3AD203B41FA5}">
                      <a16:colId xmlns:a16="http://schemas.microsoft.com/office/drawing/2014/main" val="2439409613"/>
                    </a:ext>
                  </a:extLst>
                </a:gridCol>
                <a:gridCol w="250741">
                  <a:extLst>
                    <a:ext uri="{9D8B030D-6E8A-4147-A177-3AD203B41FA5}">
                      <a16:colId xmlns:a16="http://schemas.microsoft.com/office/drawing/2014/main" val="4292673394"/>
                    </a:ext>
                  </a:extLst>
                </a:gridCol>
                <a:gridCol w="2856922">
                  <a:extLst>
                    <a:ext uri="{9D8B030D-6E8A-4147-A177-3AD203B41FA5}">
                      <a16:colId xmlns:a16="http://schemas.microsoft.com/office/drawing/2014/main" val="2108083211"/>
                    </a:ext>
                  </a:extLst>
                </a:gridCol>
                <a:gridCol w="676240">
                  <a:extLst>
                    <a:ext uri="{9D8B030D-6E8A-4147-A177-3AD203B41FA5}">
                      <a16:colId xmlns:a16="http://schemas.microsoft.com/office/drawing/2014/main" val="329440111"/>
                    </a:ext>
                  </a:extLst>
                </a:gridCol>
                <a:gridCol w="567332">
                  <a:extLst>
                    <a:ext uri="{9D8B030D-6E8A-4147-A177-3AD203B41FA5}">
                      <a16:colId xmlns:a16="http://schemas.microsoft.com/office/drawing/2014/main" val="3974018265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1289893213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2666263217"/>
                    </a:ext>
                  </a:extLst>
                </a:gridCol>
                <a:gridCol w="678772">
                  <a:extLst>
                    <a:ext uri="{9D8B030D-6E8A-4147-A177-3AD203B41FA5}">
                      <a16:colId xmlns:a16="http://schemas.microsoft.com/office/drawing/2014/main" val="169110524"/>
                    </a:ext>
                  </a:extLst>
                </a:gridCol>
                <a:gridCol w="617987">
                  <a:extLst>
                    <a:ext uri="{9D8B030D-6E8A-4147-A177-3AD203B41FA5}">
                      <a16:colId xmlns:a16="http://schemas.microsoft.com/office/drawing/2014/main" val="4201063935"/>
                    </a:ext>
                  </a:extLst>
                </a:gridCol>
              </a:tblGrid>
              <a:tr h="1731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975931"/>
                  </a:ext>
                </a:extLst>
              </a:tr>
              <a:tr h="2770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30421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8.161.045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-7.598.370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8.083.512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13162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-8.100.619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113746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7.193.156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6.968.287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7.084.521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747229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-6.656.550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61969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036006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-64.729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456.254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4948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456.254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50772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768.672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768.672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762.492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328484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-350.768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79.612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56493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-15.532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369122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061963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350.760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360.296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552678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93451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6.424.331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5.051.644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28982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-3.089.623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5.051.644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372094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-9.805.444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-86.290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94161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-86.290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87686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576186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68601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72125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16.019.185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16.019.185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549017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16.019.185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16.019.185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42226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162.881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162118"/>
                  </a:ext>
                </a:extLst>
              </a:tr>
              <a:tr h="17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162.881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950473F-3ECC-4AFA-8E22-CEC1B900E2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76536"/>
              </p:ext>
            </p:extLst>
          </p:nvPr>
        </p:nvGraphicFramePr>
        <p:xfrm>
          <a:off x="628650" y="2283117"/>
          <a:ext cx="8058149" cy="3522145"/>
        </p:xfrm>
        <a:graphic>
          <a:graphicData uri="http://schemas.openxmlformats.org/drawingml/2006/table">
            <a:tbl>
              <a:tblPr/>
              <a:tblGrid>
                <a:gridCol w="609064">
                  <a:extLst>
                    <a:ext uri="{9D8B030D-6E8A-4147-A177-3AD203B41FA5}">
                      <a16:colId xmlns:a16="http://schemas.microsoft.com/office/drawing/2014/main" val="1624468755"/>
                    </a:ext>
                  </a:extLst>
                </a:gridCol>
                <a:gridCol w="295575">
                  <a:extLst>
                    <a:ext uri="{9D8B030D-6E8A-4147-A177-3AD203B41FA5}">
                      <a16:colId xmlns:a16="http://schemas.microsoft.com/office/drawing/2014/main" val="1412874232"/>
                    </a:ext>
                  </a:extLst>
                </a:gridCol>
                <a:gridCol w="295575">
                  <a:extLst>
                    <a:ext uri="{9D8B030D-6E8A-4147-A177-3AD203B41FA5}">
                      <a16:colId xmlns:a16="http://schemas.microsoft.com/office/drawing/2014/main" val="2888709205"/>
                    </a:ext>
                  </a:extLst>
                </a:gridCol>
                <a:gridCol w="2463125">
                  <a:extLst>
                    <a:ext uri="{9D8B030D-6E8A-4147-A177-3AD203B41FA5}">
                      <a16:colId xmlns:a16="http://schemas.microsoft.com/office/drawing/2014/main" val="2807004347"/>
                    </a:ext>
                  </a:extLst>
                </a:gridCol>
                <a:gridCol w="632948">
                  <a:extLst>
                    <a:ext uri="{9D8B030D-6E8A-4147-A177-3AD203B41FA5}">
                      <a16:colId xmlns:a16="http://schemas.microsoft.com/office/drawing/2014/main" val="3329168777"/>
                    </a:ext>
                  </a:extLst>
                </a:gridCol>
                <a:gridCol w="632948">
                  <a:extLst>
                    <a:ext uri="{9D8B030D-6E8A-4147-A177-3AD203B41FA5}">
                      <a16:colId xmlns:a16="http://schemas.microsoft.com/office/drawing/2014/main" val="1250706649"/>
                    </a:ext>
                  </a:extLst>
                </a:gridCol>
                <a:gridCol w="800142">
                  <a:extLst>
                    <a:ext uri="{9D8B030D-6E8A-4147-A177-3AD203B41FA5}">
                      <a16:colId xmlns:a16="http://schemas.microsoft.com/office/drawing/2014/main" val="2184641165"/>
                    </a:ext>
                  </a:extLst>
                </a:gridCol>
                <a:gridCol w="800142">
                  <a:extLst>
                    <a:ext uri="{9D8B030D-6E8A-4147-A177-3AD203B41FA5}">
                      <a16:colId xmlns:a16="http://schemas.microsoft.com/office/drawing/2014/main" val="3136753116"/>
                    </a:ext>
                  </a:extLst>
                </a:gridCol>
                <a:gridCol w="800142">
                  <a:extLst>
                    <a:ext uri="{9D8B030D-6E8A-4147-A177-3AD203B41FA5}">
                      <a16:colId xmlns:a16="http://schemas.microsoft.com/office/drawing/2014/main" val="1636003978"/>
                    </a:ext>
                  </a:extLst>
                </a:gridCol>
                <a:gridCol w="728488">
                  <a:extLst>
                    <a:ext uri="{9D8B030D-6E8A-4147-A177-3AD203B41FA5}">
                      <a16:colId xmlns:a16="http://schemas.microsoft.com/office/drawing/2014/main" val="1388517169"/>
                    </a:ext>
                  </a:extLst>
                </a:gridCol>
              </a:tblGrid>
              <a:tr h="1539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077587"/>
                  </a:ext>
                </a:extLst>
              </a:tr>
              <a:tr h="4715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Ejecución Ley 2019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8840"/>
                  </a:ext>
                </a:extLst>
              </a:tr>
              <a:tr h="202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4.631.399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4.514.133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94454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202.794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118075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4.311.339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10893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3.098.883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720.913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3.066.620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94101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989.456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294.282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981.255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41620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728.324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20.827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724.170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90794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1.278.999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331.494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1.260.861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05922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102.104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74.310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100.334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31017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1.282.804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-720.913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1.244.719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239264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37.706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-94.605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123810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391.661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-314.740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391.241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23225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515.181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-6.396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478.249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874225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338.256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-305.172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7900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575750"/>
                  </a:ext>
                </a:extLst>
              </a:tr>
              <a:tr h="19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31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contó con un presupuesto aprobado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$132.282 millones.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Subtítulos fue: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Servicios: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Secretaría del Deporte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 3,7%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Fondo del Fomento Deportivo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494771"/>
              </p:ext>
            </p:extLst>
          </p:nvPr>
        </p:nvGraphicFramePr>
        <p:xfrm>
          <a:off x="467544" y="3645024"/>
          <a:ext cx="4104456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226598"/>
              </p:ext>
            </p:extLst>
          </p:nvPr>
        </p:nvGraphicFramePr>
        <p:xfrm>
          <a:off x="4653320" y="3645024"/>
          <a:ext cx="3962504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97768E-D0B5-49A8-A151-C1A282D0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611"/>
            <a:ext cx="8229600" cy="496855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$132.282 millones,</a:t>
            </a:r>
            <a:r>
              <a:rPr lang="es-CL" sz="1200" dirty="0">
                <a:solidFill>
                  <a:prstClr val="black"/>
                </a:solidFill>
              </a:rPr>
              <a:t> al mes de diciembre,  presentó modificaciones presupuestarias que incrementaron la autorización de gastos por $315 millones. Estos recursos se destinaron a: Incremento en Gastos en Personal por $1.525 millones; Prestaciones de Seguridad Social por $510 millones;  Otros Gastos Corrientes por $ 487 millones; Adquisición de Activos No Financieros por $338 millones; Transferencias de Capital por $ 1.614 millones y Deuda flotante por $ 181 millones. A su vez, se redujeron los bienes y Servicios de Consumo pen $341 millones, las Transferencias corrientes en $911 millones y las Iniciativas de Inversión en $ 3.89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La ejecución en el mes de diciembre</a:t>
            </a:r>
            <a:r>
              <a:rPr lang="es-CL" sz="1200" b="1" dirty="0">
                <a:solidFill>
                  <a:prstClr val="black"/>
                </a:solidFill>
              </a:rPr>
              <a:t> fue de $20.029 millones, equivalente a un 15% </a:t>
            </a:r>
            <a:r>
              <a:rPr lang="es-CL" sz="1200" dirty="0">
                <a:solidFill>
                  <a:prstClr val="black"/>
                </a:solidFill>
              </a:rPr>
              <a:t>del presupuesto vigente.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797913"/>
              </p:ext>
            </p:extLst>
          </p:nvPr>
        </p:nvGraphicFramePr>
        <p:xfrm>
          <a:off x="480898" y="3512293"/>
          <a:ext cx="8158624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3CDF3BB-D324-46BF-8C3C-45722B6F3FB8}"/>
              </a:ext>
            </a:extLst>
          </p:cNvPr>
          <p:cNvSpPr/>
          <p:nvPr/>
        </p:nvSpPr>
        <p:spPr>
          <a:xfrm>
            <a:off x="476002" y="1130420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200" dirty="0">
                <a:solidFill>
                  <a:prstClr val="black"/>
                </a:solidFill>
              </a:rPr>
              <a:t>Del comportamiento del gasto mensual de años anteriores del Ministerio, expuesto en el gráfico, se observa que normalmente esta Partida  inicia el año con una ejecución mensual en torno al 2% y 3%, para luego acelerar su ejecución  en el segundo semestre y terminar en diciembre ejecutando sobre el 16%.</a:t>
            </a:r>
            <a:endParaRPr lang="es-MX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MX" sz="1200" dirty="0">
                <a:solidFill>
                  <a:prstClr val="black"/>
                </a:solidFill>
              </a:rPr>
              <a:t>Con ello, el gasto acumulado al mes de diciembre asciende a </a:t>
            </a:r>
            <a:r>
              <a:rPr lang="es-MX" sz="1200" b="1" dirty="0">
                <a:solidFill>
                  <a:prstClr val="black"/>
                </a:solidFill>
              </a:rPr>
              <a:t>$128.231 millones, equivalentes a un 96,7% </a:t>
            </a:r>
            <a:r>
              <a:rPr lang="es-MX" sz="1200" dirty="0">
                <a:solidFill>
                  <a:prstClr val="black"/>
                </a:solidFill>
              </a:rPr>
              <a:t>del presupuesto vigente.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151581"/>
              </p:ext>
            </p:extLst>
          </p:nvPr>
        </p:nvGraphicFramePr>
        <p:xfrm>
          <a:off x="476002" y="2946302"/>
          <a:ext cx="8191996" cy="341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562551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D7AC6F-59BA-4BCD-BC54-6DAC11A16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07751"/>
              </p:ext>
            </p:extLst>
          </p:nvPr>
        </p:nvGraphicFramePr>
        <p:xfrm>
          <a:off x="1547664" y="1825623"/>
          <a:ext cx="6192685" cy="4895848"/>
        </p:xfrm>
        <a:graphic>
          <a:graphicData uri="http://schemas.openxmlformats.org/drawingml/2006/table">
            <a:tbl>
              <a:tblPr/>
              <a:tblGrid>
                <a:gridCol w="287560">
                  <a:extLst>
                    <a:ext uri="{9D8B030D-6E8A-4147-A177-3AD203B41FA5}">
                      <a16:colId xmlns:a16="http://schemas.microsoft.com/office/drawing/2014/main" val="2811075203"/>
                    </a:ext>
                  </a:extLst>
                </a:gridCol>
                <a:gridCol w="2535749">
                  <a:extLst>
                    <a:ext uri="{9D8B030D-6E8A-4147-A177-3AD203B41FA5}">
                      <a16:colId xmlns:a16="http://schemas.microsoft.com/office/drawing/2014/main" val="2549363271"/>
                    </a:ext>
                  </a:extLst>
                </a:gridCol>
                <a:gridCol w="685494">
                  <a:extLst>
                    <a:ext uri="{9D8B030D-6E8A-4147-A177-3AD203B41FA5}">
                      <a16:colId xmlns:a16="http://schemas.microsoft.com/office/drawing/2014/main" val="1236050176"/>
                    </a:ext>
                  </a:extLst>
                </a:gridCol>
                <a:gridCol w="639019">
                  <a:extLst>
                    <a:ext uri="{9D8B030D-6E8A-4147-A177-3AD203B41FA5}">
                      <a16:colId xmlns:a16="http://schemas.microsoft.com/office/drawing/2014/main" val="2689631174"/>
                    </a:ext>
                  </a:extLst>
                </a:gridCol>
                <a:gridCol w="639019">
                  <a:extLst>
                    <a:ext uri="{9D8B030D-6E8A-4147-A177-3AD203B41FA5}">
                      <a16:colId xmlns:a16="http://schemas.microsoft.com/office/drawing/2014/main" val="1845607295"/>
                    </a:ext>
                  </a:extLst>
                </a:gridCol>
                <a:gridCol w="685494">
                  <a:extLst>
                    <a:ext uri="{9D8B030D-6E8A-4147-A177-3AD203B41FA5}">
                      <a16:colId xmlns:a16="http://schemas.microsoft.com/office/drawing/2014/main" val="3180524138"/>
                    </a:ext>
                  </a:extLst>
                </a:gridCol>
                <a:gridCol w="58093">
                  <a:extLst>
                    <a:ext uri="{9D8B030D-6E8A-4147-A177-3AD203B41FA5}">
                      <a16:colId xmlns:a16="http://schemas.microsoft.com/office/drawing/2014/main" val="1732192166"/>
                    </a:ext>
                  </a:extLst>
                </a:gridCol>
                <a:gridCol w="662257">
                  <a:extLst>
                    <a:ext uri="{9D8B030D-6E8A-4147-A177-3AD203B41FA5}">
                      <a16:colId xmlns:a16="http://schemas.microsoft.com/office/drawing/2014/main" val="947987391"/>
                    </a:ext>
                  </a:extLst>
                </a:gridCol>
              </a:tblGrid>
              <a:tr h="2576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153924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32.654.816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830.409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32.232.085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422720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27.596.759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1.525.583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27.385.978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674121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4.963.019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-341.292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4.751.070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567195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-353.882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507367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70.546.376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110.138.958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39.592.582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106.590.113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976167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53.134.066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33.093.114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51.544.300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72649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18.714.526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18.708.246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18.167.723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295049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-270.457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893742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-1.522.055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60785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1.622.017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1.797.272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630392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-354.655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747679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529.922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130086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-12.527.528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97890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12.580.864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11.710.843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11.872.768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046334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664.363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422.349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616.408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822242"/>
                  </a:ext>
                </a:extLst>
              </a:tr>
              <a:tr h="13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5505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-7.615.299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351.229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64735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-483.406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4.508.773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6220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8.145.933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4.266.069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8.105.205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606060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-8.100.619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60433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7.193.156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6.968.287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7.084.521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24898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-6.656.550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308.718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85210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496.545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127342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274.219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179929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133.961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23656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4.311.339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912876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21.221.511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833249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6.715.821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-3.089.623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5.051.644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992268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1.614.163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16.169.867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714538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1.206.515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610.857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1.171.725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067424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552.590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414092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-64.729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456.254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921798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162.881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513588"/>
                  </a:ext>
                </a:extLst>
              </a:tr>
              <a:tr h="1610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131.709.276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171.267.664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39.558.388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165.526.773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11099"/>
                  </a:ext>
                </a:extLst>
              </a:tr>
              <a:tr h="1610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131.708.276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171.101.522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39.393.246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165.363.892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59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28555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lvl="0" algn="just"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GESTION ADMINISTRATIVA: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$ 31.949 millones.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Corresponde a los gastos en personal, Bienes y Servicios de Consumo y Adquisición de Activos No Financieros de la Partida para el normal funcionamiento del Ministerio.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 mes de diciembre presenta un avance de 98,7% en su ejecución.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lvl="0" indent="-228600" algn="just">
              <a:buFontTx/>
              <a:buAutoNum type="arabicPeriod"/>
              <a:defRPr/>
            </a:pPr>
            <a:r>
              <a:rPr lang="es-CL" sz="1200" b="1" dirty="0">
                <a:solidFill>
                  <a:prstClr val="black"/>
                </a:solidFill>
                <a:latin typeface="Calibri"/>
              </a:rPr>
              <a:t>DESARROLLO ACTIVIDAD FÍSICA Y DEPORTIVA: </a:t>
            </a:r>
            <a:r>
              <a:rPr lang="es-CL" sz="1200" dirty="0">
                <a:solidFill>
                  <a:prstClr val="black"/>
                </a:solidFill>
                <a:latin typeface="Calibri"/>
              </a:rPr>
              <a:t>$70.994 millones. Este presupuesto e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relacionado a los Juegos Panamericanos y 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lang="es-CL" sz="1200" b="1" dirty="0">
                <a:solidFill>
                  <a:prstClr val="black"/>
                </a:solidFill>
              </a:rPr>
              <a:t>diciembre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alcanzó un 96,8% de ejecución.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Cicliítica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lang="es-CL" sz="1200" b="1" dirty="0">
                <a:solidFill>
                  <a:prstClr val="black"/>
                </a:solidFill>
              </a:rPr>
              <a:t>diciembre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presentó un 97% de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5° letra c) D.L. 1.298: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$6 millones. Establece que 12% de ingresos de Polla ingresen al IND, quien debe distribuir en al menos un 13% para fomento deportivo a clubes nacionales y no menos del 2%  para la federación rectora nacional del deporte.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lang="es-CL" sz="1200" b="1" dirty="0">
                <a:solidFill>
                  <a:prstClr val="black"/>
                </a:solidFill>
              </a:rPr>
              <a:t>diciembre acumuló una ejecución de 97%.</a:t>
            </a: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CL" sz="1200" dirty="0">
              <a:solidFill>
                <a:prstClr val="black"/>
              </a:solidFill>
              <a:latin typeface="Calibri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1° Ley </a:t>
            </a:r>
            <a:r>
              <a:rPr kumimoji="0" lang="es-CL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N°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19.135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$276 millones y $1.798 millones. Establece que 15% de los ingresos brutos de Polla se destinen a la Dirección Gral. De Deportes y Recreación.</a:t>
            </a:r>
            <a:r>
              <a:rPr lang="es-CL" sz="1200" dirty="0"/>
              <a:t> Esto es, un % no inferior a 13% se destinará las Federaciones Nacionales Deportivas, y 2% al comité Olímpico de Chile. Además, se establece un nuevo aporte equivalente a un 6,6% de los ingresos brutos deducidos impuestos, de cada concurso del sistema de pronósticos y apuestas deportivas, destinado a la Dirección General de Deportes y Recreación.</a:t>
            </a:r>
            <a:r>
              <a:rPr lang="es-CL" sz="1200" b="1" dirty="0">
                <a:solidFill>
                  <a:prstClr val="black"/>
                </a:solidFill>
              </a:rPr>
              <a:t> A diciembre presenta un 100% ejecutado.</a:t>
            </a:r>
            <a:endParaRPr lang="es-CL" sz="1200" dirty="0"/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lang="es-CL" sz="1200" b="1" dirty="0"/>
              <a:t>Art. Único Ley </a:t>
            </a:r>
            <a:r>
              <a:rPr lang="es-CL" sz="1200" b="1" dirty="0" err="1"/>
              <a:t>N°</a:t>
            </a:r>
            <a:r>
              <a:rPr lang="es-CL" sz="1200" b="1" dirty="0"/>
              <a:t> 19.909</a:t>
            </a:r>
            <a:r>
              <a:rPr lang="es-CL" sz="1200" dirty="0"/>
              <a:t>: $176 millones. Precisa los alcances de los eventos deportivos que sirven de base de los concursos. </a:t>
            </a:r>
            <a:r>
              <a:rPr lang="es-CL" sz="1200" b="1" dirty="0">
                <a:solidFill>
                  <a:prstClr val="black"/>
                </a:solidFill>
              </a:rPr>
              <a:t>A diciembre con un 99% ejecutado</a:t>
            </a: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C597FC-347F-4087-BA6B-347933B10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50" y="1442334"/>
            <a:ext cx="8229600" cy="5279141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ADO-Chile: </a:t>
            </a:r>
            <a:r>
              <a:rPr lang="es-CL" sz="1200" dirty="0">
                <a:solidFill>
                  <a:prstClr val="black"/>
                </a:solidFill>
              </a:rPr>
              <a:t>$531 millones. P</a:t>
            </a:r>
            <a:r>
              <a:rPr lang="es-CL" sz="1200" dirty="0"/>
              <a:t>ara el funcionamiento de la corporación deportiva de la Asociación de Deportistas Olímpicos de Chile.</a:t>
            </a:r>
            <a:r>
              <a:rPr lang="es-CL" sz="1200" b="1" dirty="0">
                <a:solidFill>
                  <a:prstClr val="black"/>
                </a:solidFill>
              </a:rPr>
              <a:t> A diciembre sin ejecución. Sin embargo durante el año tuvo ejecución.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Deporte Participación Privada y Pública</a:t>
            </a:r>
            <a:r>
              <a:rPr lang="es-CL" sz="1200" dirty="0"/>
              <a:t>: $8.387 millones. Programas para implementar en recintos propios, recintos militares abiertos a la comunidad, parques públicos y deporte en tu calle, programas para mujeres dueñas de casa, adultos, jóvenes en riesgo social, corridas y </a:t>
            </a:r>
            <a:r>
              <a:rPr lang="es-CL" sz="1200" dirty="0" err="1"/>
              <a:t>bicicletadas</a:t>
            </a:r>
            <a:r>
              <a:rPr lang="es-CL" sz="1200" dirty="0"/>
              <a:t>, entre otros.</a:t>
            </a:r>
            <a:r>
              <a:rPr lang="es-CL" sz="1200" b="1" dirty="0">
                <a:solidFill>
                  <a:prstClr val="black"/>
                </a:solidFill>
              </a:rPr>
              <a:t> A diciembre finalizó con un 100%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Competencias Deportivas </a:t>
            </a:r>
            <a:r>
              <a:rPr lang="es-CL" sz="1200" dirty="0">
                <a:solidFill>
                  <a:prstClr val="black"/>
                </a:solidFill>
              </a:rPr>
              <a:t>$12.590 millones.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  <a:r>
              <a:rPr lang="es-CL" sz="1200" b="1" dirty="0">
                <a:solidFill>
                  <a:prstClr val="black"/>
                </a:solidFill>
              </a:rPr>
              <a:t>A diciembre se rebajó  este gasto a 62 millones y presenta un 95%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Normalización de Infraestructura Deportiva</a:t>
            </a:r>
            <a:r>
              <a:rPr lang="es-CL" sz="1200" dirty="0">
                <a:solidFill>
                  <a:prstClr val="black"/>
                </a:solidFill>
              </a:rPr>
              <a:t>: $870 millones. </a:t>
            </a:r>
            <a:r>
              <a:rPr lang="es-CL" sz="1200" dirty="0"/>
              <a:t>Apoyo a la construcción y mejoramiento de infraestructura deportiva.</a:t>
            </a:r>
            <a:r>
              <a:rPr lang="es-CL" sz="1200" b="1" dirty="0">
                <a:solidFill>
                  <a:prstClr val="black"/>
                </a:solidFill>
              </a:rPr>
              <a:t> A diciembre presenta un 94%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Crecer en Movimiento (Ex Escuelas Deportivas Integrales): </a:t>
            </a:r>
            <a:r>
              <a:rPr lang="es-CL" sz="1200" dirty="0">
                <a:solidFill>
                  <a:prstClr val="black"/>
                </a:solidFill>
              </a:rPr>
              <a:t>$7.451 millones.</a:t>
            </a:r>
            <a:r>
              <a:rPr lang="es-CL" sz="1200" dirty="0"/>
              <a:t> se reformula el programa incorporando el nivel de enseñanza media, que tiene por objetivo mejorar la condición física de los beneficiarios a través de juegos, deporte escolar y una estructura articulada.</a:t>
            </a:r>
            <a:r>
              <a:rPr lang="es-CL" sz="1200" b="1" dirty="0">
                <a:solidFill>
                  <a:prstClr val="black"/>
                </a:solidFill>
              </a:rPr>
              <a:t> A diciembre alcanzó un 55% de ejecución.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Capacitación y Acreditación Deportiva</a:t>
            </a:r>
            <a:r>
              <a:rPr lang="es-CL" sz="1200" dirty="0">
                <a:solidFill>
                  <a:prstClr val="black"/>
                </a:solidFill>
              </a:rPr>
              <a:t>: $378 millones. </a:t>
            </a:r>
            <a:r>
              <a:rPr lang="es-CL" sz="1200" dirty="0"/>
              <a:t>Para fortalecer las capacidades de gestión de dirigentes deportivos, técnicos deportivos y jueces y árbitros.</a:t>
            </a:r>
            <a:r>
              <a:rPr lang="es-CL" sz="1200" b="1" dirty="0">
                <a:solidFill>
                  <a:prstClr val="black"/>
                </a:solidFill>
              </a:rPr>
              <a:t> A diciembre presenta  un 97%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793401-F209-44FD-ACB0-05D8883D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F31CC33-29BC-4D60-AAEE-31413F80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F6800C-733C-48F4-8C11-CB5C949F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04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Gestión de Recintos Deportivos: </a:t>
            </a:r>
            <a:r>
              <a:rPr lang="es-CL" sz="1200" dirty="0">
                <a:solidFill>
                  <a:prstClr val="black"/>
                </a:solidFill>
              </a:rPr>
              <a:t>Nuevo programa con $7.988 millones para: </a:t>
            </a:r>
            <a:r>
              <a:rPr lang="es-CL" sz="1200" b="1" dirty="0">
                <a:solidFill>
                  <a:prstClr val="black"/>
                </a:solidFill>
              </a:rPr>
              <a:t>a) Operación Centro Deportivos Integrales </a:t>
            </a:r>
            <a:r>
              <a:rPr lang="es-CL" sz="1200" dirty="0">
                <a:solidFill>
                  <a:prstClr val="black"/>
                </a:solidFill>
              </a:rPr>
              <a:t>de Caldera, San Ramón, Lo Espejo, Punta Arenas, Independencia, Mariquina y Graneros;  </a:t>
            </a:r>
            <a:r>
              <a:rPr lang="es-CL" sz="1200" b="1" dirty="0">
                <a:solidFill>
                  <a:prstClr val="black"/>
                </a:solidFill>
              </a:rPr>
              <a:t>b) Centros de Alto Rendimiento </a:t>
            </a:r>
            <a:r>
              <a:rPr lang="es-CL" sz="1200" dirty="0">
                <a:solidFill>
                  <a:prstClr val="black"/>
                </a:solidFill>
              </a:rPr>
              <a:t>de los deportistas de elite (3.300 deportistas); </a:t>
            </a:r>
            <a:r>
              <a:rPr lang="es-CL" sz="1200" b="1" dirty="0">
                <a:solidFill>
                  <a:prstClr val="black"/>
                </a:solidFill>
              </a:rPr>
              <a:t>c) Recintos en movimiento</a:t>
            </a:r>
            <a:r>
              <a:rPr lang="es-CL" sz="1200" dirty="0">
                <a:solidFill>
                  <a:prstClr val="black"/>
                </a:solidFill>
              </a:rPr>
              <a:t>: mantención Parque Peñalolén, Polideportivo Renato Raggio en Valparaíso y el Polideportivo Rufino Bernedo de Temuco. </a:t>
            </a:r>
            <a:r>
              <a:rPr lang="es-CL" sz="1200" b="1" dirty="0">
                <a:solidFill>
                  <a:prstClr val="black"/>
                </a:solidFill>
              </a:rPr>
              <a:t>d) Estadio Nacional </a:t>
            </a:r>
            <a:r>
              <a:rPr lang="es-CL" sz="1200" dirty="0">
                <a:solidFill>
                  <a:prstClr val="black"/>
                </a:solidFill>
              </a:rPr>
              <a:t>y; </a:t>
            </a:r>
            <a:r>
              <a:rPr lang="es-CL" sz="1200" b="1" dirty="0">
                <a:solidFill>
                  <a:prstClr val="black"/>
                </a:solidFill>
              </a:rPr>
              <a:t>e) Otros Recintos Deportivos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  <a:r>
              <a:rPr lang="es-CL" sz="1200" b="1" dirty="0">
                <a:solidFill>
                  <a:prstClr val="black"/>
                </a:solidFill>
              </a:rPr>
              <a:t> A diciembre fue rebajado en $7.615 millones, quedando por $373 millones, y totalizando un 94%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Juegos Panamericanos y </a:t>
            </a:r>
            <a:r>
              <a:rPr lang="es-CL" sz="1200" b="1" dirty="0" err="1">
                <a:solidFill>
                  <a:prstClr val="black"/>
                </a:solidFill>
              </a:rPr>
              <a:t>Parapanamericanos</a:t>
            </a:r>
            <a:r>
              <a:rPr lang="es-CL" sz="1200" b="1" dirty="0">
                <a:solidFill>
                  <a:prstClr val="black"/>
                </a:solidFill>
              </a:rPr>
              <a:t> 2023</a:t>
            </a:r>
            <a:r>
              <a:rPr lang="es-CL" sz="1200" dirty="0">
                <a:solidFill>
                  <a:prstClr val="black"/>
                </a:solidFill>
              </a:rPr>
              <a:t>: $5.021 millones.</a:t>
            </a:r>
            <a:r>
              <a:rPr lang="es-CL" sz="1200" b="1" dirty="0">
                <a:solidFill>
                  <a:prstClr val="black"/>
                </a:solidFill>
              </a:rPr>
              <a:t> A diciembre presenta un 99% de ejecución.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pt-BR" sz="1200" b="1" dirty="0"/>
              <a:t>Programa de </a:t>
            </a:r>
            <a:r>
              <a:rPr lang="pt-BR" sz="1200" b="1" dirty="0" err="1"/>
              <a:t>Saneamiento</a:t>
            </a:r>
            <a:r>
              <a:rPr lang="pt-BR" sz="1200" b="1" dirty="0"/>
              <a:t> de Títulos</a:t>
            </a:r>
            <a:r>
              <a:rPr lang="pt-BR" sz="1200" dirty="0"/>
              <a:t>: $224 </a:t>
            </a:r>
            <a:r>
              <a:rPr lang="pt-BR" sz="1200" dirty="0" err="1"/>
              <a:t>millones</a:t>
            </a:r>
            <a:r>
              <a:rPr lang="pt-BR" sz="1200" dirty="0"/>
              <a:t>. Se </a:t>
            </a:r>
            <a:r>
              <a:rPr lang="pt-BR" sz="1200" dirty="0" err="1"/>
              <a:t>incrementó</a:t>
            </a:r>
            <a:r>
              <a:rPr lang="pt-BR" sz="1200" dirty="0"/>
              <a:t> </a:t>
            </a:r>
            <a:r>
              <a:rPr lang="pt-BR" sz="1200" dirty="0" err="1"/>
              <a:t>en</a:t>
            </a:r>
            <a:r>
              <a:rPr lang="pt-BR" sz="1200" dirty="0"/>
              <a:t> $6.968 </a:t>
            </a:r>
            <a:r>
              <a:rPr lang="pt-BR" sz="1200" dirty="0" err="1"/>
              <a:t>millones</a:t>
            </a:r>
            <a:r>
              <a:rPr lang="pt-BR" sz="1200" dirty="0"/>
              <a:t>. </a:t>
            </a:r>
            <a:r>
              <a:rPr lang="es-CL" sz="1200" dirty="0"/>
              <a:t>Se ejecuta en convenio con Bienes Nacionales, mediante acciones conjuntas tendientes a regularizar o concesionar los inmuebles fiscales con uso deportivo cuya tenencia sea irregular.</a:t>
            </a:r>
            <a:r>
              <a:rPr lang="es-CL" sz="1200" b="1" dirty="0">
                <a:solidFill>
                  <a:prstClr val="black"/>
                </a:solidFill>
              </a:rPr>
              <a:t> A diciembre completó  un 100%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Asistencia a la Carrera Deportiva</a:t>
            </a:r>
            <a:r>
              <a:rPr lang="es-CL" sz="1200" dirty="0"/>
              <a:t>: $3.879 millones. Se incrementó en $4.266 millones. Premios, becas, incentivos a deportistas de Federaciones reconocidas por el COCH, y deportistas de disciplinas Paralímpicas.</a:t>
            </a:r>
            <a:r>
              <a:rPr lang="es-CL" sz="1200" b="1" dirty="0">
                <a:solidFill>
                  <a:prstClr val="black"/>
                </a:solidFill>
              </a:rPr>
              <a:t> A diciembre alcanzó un 99%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Comisión Nacional de Dopaje</a:t>
            </a:r>
            <a:r>
              <a:rPr lang="es-CL" sz="1200" dirty="0"/>
              <a:t>: $591 millones. Para financiar la Secretaria Ejecutiva y su operación, análisis de 1.300 muestras en laboratorios acreditados incluyendo costos de envío, kit de control y pago de membresía a la Agencia Mundial Antidopaje.</a:t>
            </a:r>
            <a:r>
              <a:rPr lang="es-CL" sz="1200" b="1" dirty="0">
                <a:solidFill>
                  <a:prstClr val="black"/>
                </a:solidFill>
              </a:rPr>
              <a:t> A diciembre presentó un 98%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Planes Deportivos Comunales</a:t>
            </a:r>
            <a:r>
              <a:rPr lang="es-CL" sz="1200" dirty="0"/>
              <a:t>: $503 millones. Destinado a financiar planes de desarrollo deportivo comunal, plan de capacitación de organizaciones deportivas (para socios y trabajadores de las organizaciones).</a:t>
            </a:r>
            <a:r>
              <a:rPr lang="es-CL" sz="1200" b="1" dirty="0">
                <a:solidFill>
                  <a:prstClr val="black"/>
                </a:solidFill>
              </a:rPr>
              <a:t> A diciembre presenta un 98%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Promoción de la Actividad Física y el Deporte</a:t>
            </a:r>
            <a:r>
              <a:rPr lang="es-CL" sz="1200" dirty="0"/>
              <a:t>: $275 millones. Ferias de promoción para difundir los beneficios y valores del deporte.</a:t>
            </a:r>
            <a:r>
              <a:rPr lang="es-CL" sz="1200" b="1" dirty="0">
                <a:solidFill>
                  <a:prstClr val="black"/>
                </a:solidFill>
              </a:rPr>
              <a:t> A diciembre presenta un 93% ejecutado.</a:t>
            </a: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E02840-F3B6-49CE-BD8D-0A7EB678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B1EB83-09AD-4CC9-8849-48CEA2E1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9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FONDO NACIONAL PARA EL FOMENTO DEL DEPORTE</a:t>
            </a:r>
            <a:r>
              <a:rPr lang="es-CL" sz="1200" dirty="0">
                <a:solidFill>
                  <a:prstClr val="black"/>
                </a:solidFill>
              </a:rPr>
              <a:t>: $4.381 millones.  </a:t>
            </a:r>
            <a:r>
              <a:rPr lang="es-CL" sz="1200" dirty="0"/>
              <a:t>Se financian los gastos de operación y los programas  y proyectos concursables del concurso anual FONDEPORTE. </a:t>
            </a:r>
            <a:r>
              <a:rPr lang="es-CL" sz="1200" b="1" dirty="0">
                <a:solidFill>
                  <a:prstClr val="black"/>
                </a:solidFill>
              </a:rPr>
              <a:t>A diciembre ejecutó un 98%.</a:t>
            </a:r>
            <a:endParaRPr lang="es-CL" sz="1200" dirty="0"/>
          </a:p>
          <a:p>
            <a:pPr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4. INVERSIONES</a:t>
            </a:r>
            <a:r>
              <a:rPr lang="es-CL" sz="1200" dirty="0">
                <a:solidFill>
                  <a:prstClr val="black"/>
                </a:solidFill>
              </a:rPr>
              <a:t>: $24.361 millones. Fue rebajada en $1.475 millones. No se cuenta con información de </a:t>
            </a:r>
            <a:r>
              <a:rPr lang="es-CL" sz="1200" dirty="0" err="1">
                <a:solidFill>
                  <a:prstClr val="black"/>
                </a:solidFill>
              </a:rPr>
              <a:t>ls</a:t>
            </a:r>
            <a:r>
              <a:rPr lang="es-CL" sz="1200" dirty="0">
                <a:solidFill>
                  <a:prstClr val="black"/>
                </a:solidFill>
              </a:rPr>
              <a:t> proyectos afectados. La nómina de </a:t>
            </a:r>
            <a:r>
              <a:rPr lang="es-CL" sz="1200" dirty="0"/>
              <a:t>Proyectos de Infraestructura fiscales y no fiscales  (Iniciativas de Inversión + Transferencias de Capital), son los siguientes:</a:t>
            </a:r>
            <a:r>
              <a:rPr lang="es-CL" sz="1200" b="1" dirty="0"/>
              <a:t> (A </a:t>
            </a:r>
            <a:r>
              <a:rPr lang="es-CL" sz="1200" b="1" dirty="0">
                <a:solidFill>
                  <a:prstClr val="black"/>
                </a:solidFill>
              </a:rPr>
              <a:t>diciembre</a:t>
            </a:r>
            <a:r>
              <a:rPr lang="es-CL" sz="1200" b="1" dirty="0"/>
              <a:t> con un 92,7% de ejecución).</a:t>
            </a:r>
            <a:endParaRPr lang="es-CL" sz="1100" b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90E5AE7-EAEE-48E1-9DAB-2A64B406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24324"/>
              </p:ext>
            </p:extLst>
          </p:nvPr>
        </p:nvGraphicFramePr>
        <p:xfrm>
          <a:off x="2267744" y="3212977"/>
          <a:ext cx="4752528" cy="3312369"/>
        </p:xfrm>
        <a:graphic>
          <a:graphicData uri="http://schemas.openxmlformats.org/drawingml/2006/table">
            <a:tbl>
              <a:tblPr/>
              <a:tblGrid>
                <a:gridCol w="3840151">
                  <a:extLst>
                    <a:ext uri="{9D8B030D-6E8A-4147-A177-3AD203B41FA5}">
                      <a16:colId xmlns:a16="http://schemas.microsoft.com/office/drawing/2014/main" val="3999461313"/>
                    </a:ext>
                  </a:extLst>
                </a:gridCol>
                <a:gridCol w="912377">
                  <a:extLst>
                    <a:ext uri="{9D8B030D-6E8A-4147-A177-3AD203B41FA5}">
                      <a16:colId xmlns:a16="http://schemas.microsoft.com/office/drawing/2014/main" val="1721840206"/>
                    </a:ext>
                  </a:extLst>
                </a:gridCol>
              </a:tblGrid>
              <a:tr h="168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31 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86259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Deportivo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Integral de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202292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1947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445051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39238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89434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98642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75589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49066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29 Transferencias de Capital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069021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822750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025781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603266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725673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346991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501980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768150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413521"/>
                  </a:ext>
                </a:extLst>
              </a:tr>
              <a:tr h="17468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INVERSIONES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1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3731</TotalTime>
  <Words>3937</Words>
  <Application>Microsoft Office PowerPoint</Application>
  <PresentationFormat>Presentación en pantalla (4:3)</PresentationFormat>
  <Paragraphs>1386</Paragraphs>
  <Slides>15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Andalus</vt:lpstr>
      <vt:lpstr>Arial</vt:lpstr>
      <vt:lpstr>Arial Black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DICIEMBRE 2019 PARTIDA 26: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2019  PARTIDA 26 MINISTERIO DEL DEPORTE</vt:lpstr>
      <vt:lpstr>EJECUCIÓN ACUMULADA DE GASTOS A DICIEMBRE DE 2019  PARTIDA 26 MINISTERIO DEL DEPORTE</vt:lpstr>
      <vt:lpstr>EJECUCIÓN ACUMULADA DE GASTOS A DICIEMBRE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293</cp:revision>
  <cp:lastPrinted>2019-06-03T14:10:49Z</cp:lastPrinted>
  <dcterms:created xsi:type="dcterms:W3CDTF">2016-06-23T13:38:47Z</dcterms:created>
  <dcterms:modified xsi:type="dcterms:W3CDTF">2020-04-09T03:46:12Z</dcterms:modified>
</cp:coreProperties>
</file>