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4"/>
  </p:notesMasterIdLst>
  <p:handoutMasterIdLst>
    <p:handoutMasterId r:id="rId15"/>
  </p:handoutMasterIdLst>
  <p:sldIdLst>
    <p:sldId id="256" r:id="rId3"/>
    <p:sldId id="298" r:id="rId4"/>
    <p:sldId id="305" r:id="rId5"/>
    <p:sldId id="306" r:id="rId6"/>
    <p:sldId id="264" r:id="rId7"/>
    <p:sldId id="308" r:id="rId8"/>
    <p:sldId id="307" r:id="rId9"/>
    <p:sldId id="263" r:id="rId10"/>
    <p:sldId id="302" r:id="rId11"/>
    <p:sldId id="303" r:id="rId12"/>
    <p:sldId id="299" r:id="rId13"/>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userDrawn="1">
          <p15:clr>
            <a:srgbClr val="A4A3A4"/>
          </p15:clr>
        </p15:guide>
        <p15:guide id="2" pos="22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96" y="726"/>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49"/>
        <p:guide pos="22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Mensual 2017 - 2018 - 2019</a:t>
            </a:r>
          </a:p>
        </c:rich>
      </c:tx>
      <c:overlay val="0"/>
    </c:title>
    <c:autoTitleDeleted val="0"/>
    <c:plotArea>
      <c:layout>
        <c:manualLayout>
          <c:layoutTarget val="inner"/>
          <c:xMode val="edge"/>
          <c:yMode val="edge"/>
          <c:x val="3.326935380678183E-2"/>
          <c:y val="0.14252099737532806"/>
          <c:w val="0.9436980166346769"/>
          <c:h val="0.63158366141732281"/>
        </c:manualLayout>
      </c:layout>
      <c:barChart>
        <c:barDir val="col"/>
        <c:grouping val="clustered"/>
        <c:varyColors val="0"/>
        <c:ser>
          <c:idx val="0"/>
          <c:order val="0"/>
          <c:tx>
            <c:strRef>
              <c:f>'Partida 25'!$C$33</c:f>
              <c:strCache>
                <c:ptCount val="1"/>
                <c:pt idx="0">
                  <c:v>% Ejecución Ppto. Vigente 2017</c:v>
                </c:pt>
              </c:strCache>
            </c:strRef>
          </c:tx>
          <c:spPr>
            <a:solidFill>
              <a:srgbClr val="9BBB59"/>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25'!$D$32:$O$32</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25'!$D$33:$O$33</c:f>
              <c:numCache>
                <c:formatCode>0.0%</c:formatCode>
                <c:ptCount val="12"/>
                <c:pt idx="0">
                  <c:v>5.8000000000000003E-2</c:v>
                </c:pt>
                <c:pt idx="1">
                  <c:v>5.2999999999999999E-2</c:v>
                </c:pt>
                <c:pt idx="2">
                  <c:v>7.9000000000000001E-2</c:v>
                </c:pt>
                <c:pt idx="3">
                  <c:v>7.0999999999999994E-2</c:v>
                </c:pt>
                <c:pt idx="4">
                  <c:v>7.2999999999999995E-2</c:v>
                </c:pt>
                <c:pt idx="5">
                  <c:v>8.5999999999999993E-2</c:v>
                </c:pt>
                <c:pt idx="6">
                  <c:v>7.3999999999999996E-2</c:v>
                </c:pt>
                <c:pt idx="7">
                  <c:v>9.1999999999999998E-2</c:v>
                </c:pt>
                <c:pt idx="8">
                  <c:v>9.9000000000000005E-2</c:v>
                </c:pt>
                <c:pt idx="9">
                  <c:v>7.1999999999999995E-2</c:v>
                </c:pt>
                <c:pt idx="10">
                  <c:v>8.6999999999999994E-2</c:v>
                </c:pt>
                <c:pt idx="11">
                  <c:v>0.17</c:v>
                </c:pt>
              </c:numCache>
            </c:numRef>
          </c:val>
          <c:extLst>
            <c:ext xmlns:c16="http://schemas.microsoft.com/office/drawing/2014/chart" uri="{C3380CC4-5D6E-409C-BE32-E72D297353CC}">
              <c16:uniqueId val="{00000000-A0AA-4E80-9A31-56484AECE76C}"/>
            </c:ext>
          </c:extLst>
        </c:ser>
        <c:ser>
          <c:idx val="1"/>
          <c:order val="1"/>
          <c:tx>
            <c:strRef>
              <c:f>'Partida 25'!$C$34</c:f>
              <c:strCache>
                <c:ptCount val="1"/>
                <c:pt idx="0">
                  <c:v>% Ejecución Ppto. Vigente 2018</c:v>
                </c:pt>
              </c:strCache>
            </c:strRef>
          </c:tx>
          <c:spPr>
            <a:solidFill>
              <a:srgbClr val="0070C0"/>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25'!$D$32:$O$32</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25'!$D$34:$O$34</c:f>
              <c:numCache>
                <c:formatCode>0.0%</c:formatCode>
                <c:ptCount val="12"/>
                <c:pt idx="0">
                  <c:v>5.3999999999999999E-2</c:v>
                </c:pt>
                <c:pt idx="1">
                  <c:v>5.1999999999999998E-2</c:v>
                </c:pt>
                <c:pt idx="2">
                  <c:v>8.7999999999999995E-2</c:v>
                </c:pt>
                <c:pt idx="3">
                  <c:v>7.1999999999999995E-2</c:v>
                </c:pt>
                <c:pt idx="4">
                  <c:v>6.6000000000000003E-2</c:v>
                </c:pt>
                <c:pt idx="5">
                  <c:v>0.08</c:v>
                </c:pt>
                <c:pt idx="6">
                  <c:v>6.4000000000000001E-2</c:v>
                </c:pt>
                <c:pt idx="7">
                  <c:v>7.4999999999999997E-2</c:v>
                </c:pt>
                <c:pt idx="8">
                  <c:v>9.2999999999999999E-2</c:v>
                </c:pt>
                <c:pt idx="9">
                  <c:v>8.1000000000000003E-2</c:v>
                </c:pt>
                <c:pt idx="10">
                  <c:v>8.5000000000000006E-2</c:v>
                </c:pt>
                <c:pt idx="11">
                  <c:v>0.187</c:v>
                </c:pt>
              </c:numCache>
            </c:numRef>
          </c:val>
          <c:extLst>
            <c:ext xmlns:c16="http://schemas.microsoft.com/office/drawing/2014/chart" uri="{C3380CC4-5D6E-409C-BE32-E72D297353CC}">
              <c16:uniqueId val="{00000001-A0AA-4E80-9A31-56484AECE76C}"/>
            </c:ext>
          </c:extLst>
        </c:ser>
        <c:ser>
          <c:idx val="2"/>
          <c:order val="2"/>
          <c:tx>
            <c:strRef>
              <c:f>'Partida 25'!$C$35</c:f>
              <c:strCache>
                <c:ptCount val="1"/>
                <c:pt idx="0">
                  <c:v>% Ejecución Ppto. Vigente 2019</c:v>
                </c:pt>
              </c:strCache>
            </c:strRef>
          </c:tx>
          <c:spPr>
            <a:solidFill>
              <a:srgbClr val="C0504D"/>
            </a:solidFill>
          </c:spPr>
          <c:invertIfNegative val="0"/>
          <c:dLbls>
            <c:dLbl>
              <c:idx val="8"/>
              <c:spPr>
                <a:noFill/>
                <a:ln>
                  <a:noFill/>
                </a:ln>
                <a:effectLst/>
              </c:spPr>
              <c:txPr>
                <a:bodyPr rot="-5400000" vert="horz"/>
                <a:lstStyle/>
                <a:p>
                  <a:pPr>
                    <a:defRPr sz="800" b="1"/>
                  </a:pPr>
                  <a:endParaRPr lang="es-CL"/>
                </a:p>
              </c:txPr>
              <c:showLegendKey val="0"/>
              <c:showVal val="1"/>
              <c:showCatName val="0"/>
              <c:showSerName val="0"/>
              <c:showPercent val="0"/>
              <c:showBubbleSize val="0"/>
              <c:extLst>
                <c:ext xmlns:c16="http://schemas.microsoft.com/office/drawing/2014/chart" uri="{C3380CC4-5D6E-409C-BE32-E72D297353CC}">
                  <c16:uniqueId val="{00000002-A0AA-4E80-9A31-56484AECE76C}"/>
                </c:ext>
              </c:extLst>
            </c:dLbl>
            <c:spPr>
              <a:noFill/>
              <a:ln>
                <a:noFill/>
              </a:ln>
              <a:effectLst/>
            </c:spPr>
            <c:txPr>
              <a:bodyPr rot="-5400000" vert="horz"/>
              <a:lstStyle/>
              <a:p>
                <a:pPr>
                  <a:defRPr sz="7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25'!$D$32:$O$32</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25'!$D$35:$O$35</c:f>
              <c:numCache>
                <c:formatCode>0.0%</c:formatCode>
                <c:ptCount val="12"/>
                <c:pt idx="0">
                  <c:v>5.3696579100964793E-2</c:v>
                </c:pt>
                <c:pt idx="1">
                  <c:v>5.4080495431206098E-2</c:v>
                </c:pt>
                <c:pt idx="2">
                  <c:v>9.1615947666138217E-2</c:v>
                </c:pt>
                <c:pt idx="3">
                  <c:v>6.8362260798616376E-2</c:v>
                </c:pt>
                <c:pt idx="4">
                  <c:v>5.1200474101165148E-2</c:v>
                </c:pt>
                <c:pt idx="5">
                  <c:v>0.23365302265805596</c:v>
                </c:pt>
                <c:pt idx="6">
                  <c:v>4.8591402796027729E-2</c:v>
                </c:pt>
                <c:pt idx="7">
                  <c:v>5.5024224094885582E-2</c:v>
                </c:pt>
                <c:pt idx="8">
                  <c:v>0.10800684057455731</c:v>
                </c:pt>
                <c:pt idx="9">
                  <c:v>0.10757381096961534</c:v>
                </c:pt>
                <c:pt idx="10">
                  <c:v>8.7466814619752795E-2</c:v>
                </c:pt>
                <c:pt idx="11">
                  <c:v>0.1153228921979661</c:v>
                </c:pt>
              </c:numCache>
            </c:numRef>
          </c:val>
          <c:extLst>
            <c:ext xmlns:c16="http://schemas.microsoft.com/office/drawing/2014/chart" uri="{C3380CC4-5D6E-409C-BE32-E72D297353CC}">
              <c16:uniqueId val="{00000003-A0AA-4E80-9A31-56484AECE76C}"/>
            </c:ext>
          </c:extLst>
        </c:ser>
        <c:dLbls>
          <c:showLegendKey val="0"/>
          <c:showVal val="0"/>
          <c:showCatName val="0"/>
          <c:showSerName val="0"/>
          <c:showPercent val="0"/>
          <c:showBubbleSize val="0"/>
        </c:dLbls>
        <c:gapWidth val="150"/>
        <c:overlap val="-49"/>
        <c:axId val="140348416"/>
        <c:axId val="140366592"/>
      </c:barChart>
      <c:catAx>
        <c:axId val="140348416"/>
        <c:scaling>
          <c:orientation val="minMax"/>
        </c:scaling>
        <c:delete val="0"/>
        <c:axPos val="b"/>
        <c:numFmt formatCode="General" sourceLinked="1"/>
        <c:majorTickMark val="none"/>
        <c:minorTickMark val="none"/>
        <c:tickLblPos val="nextTo"/>
        <c:txPr>
          <a:bodyPr rot="-2160000" vert="horz" anchor="ctr" anchorCtr="0"/>
          <a:lstStyle/>
          <a:p>
            <a:pPr>
              <a:defRPr sz="800" b="0" i="0" u="none" strike="noStrike" baseline="0">
                <a:solidFill>
                  <a:srgbClr val="000000"/>
                </a:solidFill>
                <a:latin typeface="Calibri"/>
                <a:ea typeface="Calibri"/>
                <a:cs typeface="Calibri"/>
              </a:defRPr>
            </a:pPr>
            <a:endParaRPr lang="es-CL"/>
          </a:p>
        </c:txPr>
        <c:crossAx val="140366592"/>
        <c:crosses val="autoZero"/>
        <c:auto val="0"/>
        <c:lblAlgn val="ctr"/>
        <c:lblOffset val="100"/>
        <c:noMultiLvlLbl val="0"/>
      </c:catAx>
      <c:valAx>
        <c:axId val="140366592"/>
        <c:scaling>
          <c:orientation val="minMax"/>
        </c:scaling>
        <c:delete val="0"/>
        <c:axPos val="l"/>
        <c:numFmt formatCode="0.0%" sourceLinked="1"/>
        <c:majorTickMark val="out"/>
        <c:minorTickMark val="none"/>
        <c:tickLblPos val="nextTo"/>
        <c:txPr>
          <a:bodyPr/>
          <a:lstStyle/>
          <a:p>
            <a:pPr>
              <a:defRPr sz="800"/>
            </a:pPr>
            <a:endParaRPr lang="es-CL"/>
          </a:p>
        </c:txPr>
        <c:crossAx val="140348416"/>
        <c:crosses val="autoZero"/>
        <c:crossBetween val="between"/>
      </c:valAx>
    </c:plotArea>
    <c:legend>
      <c:legendPos val="b"/>
      <c:overlay val="0"/>
      <c:txPr>
        <a:bodyPr/>
        <a:lstStyle/>
        <a:p>
          <a:pPr>
            <a:defRPr sz="800"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Acumulada 2017 - 2018 - 2019</a:t>
            </a:r>
          </a:p>
        </c:rich>
      </c:tx>
      <c:overlay val="0"/>
    </c:title>
    <c:autoTitleDeleted val="0"/>
    <c:plotArea>
      <c:layout>
        <c:manualLayout>
          <c:layoutTarget val="inner"/>
          <c:xMode val="edge"/>
          <c:yMode val="edge"/>
          <c:x val="0.10258898428656869"/>
          <c:y val="0.13862224668724918"/>
          <c:w val="0.87732313121876715"/>
          <c:h val="0.61578696279986278"/>
        </c:manualLayout>
      </c:layout>
      <c:lineChart>
        <c:grouping val="standard"/>
        <c:varyColors val="0"/>
        <c:ser>
          <c:idx val="0"/>
          <c:order val="0"/>
          <c:tx>
            <c:strRef>
              <c:f>'Partida 25'!$C$29</c:f>
              <c:strCache>
                <c:ptCount val="1"/>
                <c:pt idx="0">
                  <c:v>% Ejecución Ppto. Vigente 2017</c:v>
                </c:pt>
              </c:strCache>
            </c:strRef>
          </c:tx>
          <c:spPr>
            <a:ln>
              <a:solidFill>
                <a:srgbClr val="9BBB59"/>
              </a:solidFill>
            </a:ln>
          </c:spPr>
          <c:marker>
            <c:symbol val="none"/>
          </c:marker>
          <c:cat>
            <c:strRef>
              <c:f>'Partida 25'!$D$28:$O$28</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25'!$D$29:$O$29</c:f>
              <c:numCache>
                <c:formatCode>0.0%</c:formatCode>
                <c:ptCount val="12"/>
                <c:pt idx="0">
                  <c:v>5.8000000000000003E-2</c:v>
                </c:pt>
                <c:pt idx="1">
                  <c:v>0.11</c:v>
                </c:pt>
                <c:pt idx="2">
                  <c:v>0.189</c:v>
                </c:pt>
                <c:pt idx="3">
                  <c:v>0.25900000000000001</c:v>
                </c:pt>
                <c:pt idx="4">
                  <c:v>0.33200000000000002</c:v>
                </c:pt>
                <c:pt idx="5">
                  <c:v>0.41599999999999998</c:v>
                </c:pt>
                <c:pt idx="6">
                  <c:v>0.49</c:v>
                </c:pt>
                <c:pt idx="7">
                  <c:v>0.56499999999999995</c:v>
                </c:pt>
                <c:pt idx="8">
                  <c:v>0.66400000000000003</c:v>
                </c:pt>
                <c:pt idx="9">
                  <c:v>0.73599999999999999</c:v>
                </c:pt>
                <c:pt idx="10">
                  <c:v>0.82299999999999995</c:v>
                </c:pt>
                <c:pt idx="11">
                  <c:v>0.99199999999999999</c:v>
                </c:pt>
              </c:numCache>
            </c:numRef>
          </c:val>
          <c:smooth val="0"/>
          <c:extLst>
            <c:ext xmlns:c16="http://schemas.microsoft.com/office/drawing/2014/chart" uri="{C3380CC4-5D6E-409C-BE32-E72D297353CC}">
              <c16:uniqueId val="{00000000-0006-4F8F-BF90-36FB7CFF012D}"/>
            </c:ext>
          </c:extLst>
        </c:ser>
        <c:ser>
          <c:idx val="1"/>
          <c:order val="1"/>
          <c:tx>
            <c:strRef>
              <c:f>'Partida 25'!$C$30</c:f>
              <c:strCache>
                <c:ptCount val="1"/>
                <c:pt idx="0">
                  <c:v>% Ejecución Ppto. Vigente 2018</c:v>
                </c:pt>
              </c:strCache>
            </c:strRef>
          </c:tx>
          <c:spPr>
            <a:ln>
              <a:solidFill>
                <a:srgbClr val="0070C0"/>
              </a:solidFill>
            </a:ln>
          </c:spPr>
          <c:marker>
            <c:symbol val="none"/>
          </c:marker>
          <c:cat>
            <c:strRef>
              <c:f>'Partida 25'!$D$28:$O$28</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25'!$D$30:$O$30</c:f>
              <c:numCache>
                <c:formatCode>0.0%</c:formatCode>
                <c:ptCount val="12"/>
                <c:pt idx="0">
                  <c:v>5.3999999999999999E-2</c:v>
                </c:pt>
                <c:pt idx="1">
                  <c:v>0.106</c:v>
                </c:pt>
                <c:pt idx="2">
                  <c:v>0.193</c:v>
                </c:pt>
                <c:pt idx="3">
                  <c:v>0.26500000000000001</c:v>
                </c:pt>
                <c:pt idx="4">
                  <c:v>0.33100000000000002</c:v>
                </c:pt>
                <c:pt idx="5">
                  <c:v>0.41099999999999998</c:v>
                </c:pt>
                <c:pt idx="6">
                  <c:v>0.48799999999999999</c:v>
                </c:pt>
                <c:pt idx="7">
                  <c:v>0.56499999999999995</c:v>
                </c:pt>
                <c:pt idx="8">
                  <c:v>0.65800000000000003</c:v>
                </c:pt>
                <c:pt idx="9">
                  <c:v>0.73799999999999999</c:v>
                </c:pt>
                <c:pt idx="10">
                  <c:v>0.82199999999999995</c:v>
                </c:pt>
                <c:pt idx="11">
                  <c:v>0.98199999999999998</c:v>
                </c:pt>
              </c:numCache>
            </c:numRef>
          </c:val>
          <c:smooth val="0"/>
          <c:extLst>
            <c:ext xmlns:c16="http://schemas.microsoft.com/office/drawing/2014/chart" uri="{C3380CC4-5D6E-409C-BE32-E72D297353CC}">
              <c16:uniqueId val="{00000001-0006-4F8F-BF90-36FB7CFF012D}"/>
            </c:ext>
          </c:extLst>
        </c:ser>
        <c:ser>
          <c:idx val="2"/>
          <c:order val="2"/>
          <c:tx>
            <c:strRef>
              <c:f>'Partida 25'!$C$31</c:f>
              <c:strCache>
                <c:ptCount val="1"/>
                <c:pt idx="0">
                  <c:v>% Ejecución Ppto. Vigente 2019</c:v>
                </c:pt>
              </c:strCache>
            </c:strRef>
          </c:tx>
          <c:spPr>
            <a:ln>
              <a:solidFill>
                <a:srgbClr val="C00000"/>
              </a:solidFill>
            </a:ln>
          </c:spPr>
          <c:marker>
            <c:symbol val="none"/>
          </c:marker>
          <c:dLbls>
            <c:dLbl>
              <c:idx val="0"/>
              <c:layout>
                <c:manualLayout>
                  <c:x val="-3.7664783427495289E-2"/>
                  <c:y val="3.33333333333333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006-4F8F-BF90-36FB7CFF012D}"/>
                </c:ext>
              </c:extLst>
            </c:dLbl>
            <c:dLbl>
              <c:idx val="1"/>
              <c:layout>
                <c:manualLayout>
                  <c:x val="-4.0175768989328314E-2"/>
                  <c:y val="2.49999999999999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006-4F8F-BF90-36FB7CFF012D}"/>
                </c:ext>
              </c:extLst>
            </c:dLbl>
            <c:dLbl>
              <c:idx val="2"/>
              <c:layout>
                <c:manualLayout>
                  <c:x val="-4.5197740112994399E-2"/>
                  <c:y val="3.74999999999999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006-4F8F-BF90-36FB7CFF012D}"/>
                </c:ext>
              </c:extLst>
            </c:dLbl>
            <c:dLbl>
              <c:idx val="3"/>
              <c:layout>
                <c:manualLayout>
                  <c:x val="-5.0219711236660386E-2"/>
                  <c:y val="0.0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006-4F8F-BF90-36FB7CFF012D}"/>
                </c:ext>
              </c:extLst>
            </c:dLbl>
            <c:dLbl>
              <c:idx val="4"/>
              <c:layout>
                <c:manualLayout>
                  <c:x val="-4.2686754551161332E-2"/>
                  <c:y val="3.2421479229989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006-4F8F-BF90-36FB7CFF012D}"/>
                </c:ext>
              </c:extLst>
            </c:dLbl>
            <c:dLbl>
              <c:idx val="5"/>
              <c:layout>
                <c:manualLayout>
                  <c:x val="-5.5241682360326429E-2"/>
                  <c:y val="-2.43161094224924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006-4F8F-BF90-36FB7CFF012D}"/>
                </c:ext>
              </c:extLst>
            </c:dLbl>
            <c:dLbl>
              <c:idx val="6"/>
              <c:layout>
                <c:manualLayout>
                  <c:x val="-5.0219711236660386E-2"/>
                  <c:y val="4.05268490374873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006-4F8F-BF90-36FB7CFF012D}"/>
                </c:ext>
              </c:extLst>
            </c:dLbl>
            <c:dLbl>
              <c:idx val="7"/>
              <c:layout>
                <c:manualLayout>
                  <c:x val="-5.0219612378961102E-2"/>
                  <c:y val="4.0527008592011034E-2"/>
                </c:manualLayout>
              </c:layout>
              <c:showLegendKey val="0"/>
              <c:showVal val="1"/>
              <c:showCatName val="0"/>
              <c:showSerName val="0"/>
              <c:showPercent val="0"/>
              <c:showBubbleSize val="0"/>
              <c:extLst>
                <c:ext xmlns:c15="http://schemas.microsoft.com/office/drawing/2012/chart" uri="{CE6537A1-D6FC-4f65-9D91-7224C49458BB}">
                  <c15:layout>
                    <c:manualLayout>
                      <c:w val="6.5436283741368478E-2"/>
                      <c:h val="5.578536725462508E-2"/>
                    </c:manualLayout>
                  </c15:layout>
                </c:ext>
                <c:ext xmlns:c16="http://schemas.microsoft.com/office/drawing/2014/chart" uri="{C3380CC4-5D6E-409C-BE32-E72D297353CC}">
                  <c16:uniqueId val="{00000009-0006-4F8F-BF90-36FB7CFF012D}"/>
                </c:ext>
              </c:extLst>
            </c:dLbl>
            <c:dLbl>
              <c:idx val="8"/>
              <c:layout>
                <c:manualLayout>
                  <c:x val="-5.0219711236660483E-2"/>
                  <c:y val="-2.0263424518743668E-2"/>
                </c:manualLayout>
              </c:layout>
              <c:spPr>
                <a:noFill/>
                <a:ln>
                  <a:noFill/>
                </a:ln>
                <a:effectLst/>
              </c:spPr>
              <c:txPr>
                <a:bodyPr/>
                <a:lstStyle/>
                <a:p>
                  <a:pPr>
                    <a:defRPr sz="900" b="1"/>
                  </a:pPr>
                  <a:endParaRPr lang="es-CL"/>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006-4F8F-BF90-36FB7CFF012D}"/>
                </c:ext>
              </c:extLst>
            </c:dLbl>
            <c:spPr>
              <a:noFill/>
              <a:ln>
                <a:noFill/>
              </a:ln>
              <a:effectLst/>
            </c:spPr>
            <c:txPr>
              <a:bodyPr/>
              <a:lstStyle/>
              <a:p>
                <a:pPr>
                  <a:defRPr sz="700" b="1"/>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25'!$D$28:$O$28</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25'!$D$31:$O$31</c:f>
              <c:numCache>
                <c:formatCode>0.0%</c:formatCode>
                <c:ptCount val="12"/>
                <c:pt idx="0">
                  <c:v>5.3696579100964793E-2</c:v>
                </c:pt>
                <c:pt idx="1">
                  <c:v>0.10777707453217089</c:v>
                </c:pt>
                <c:pt idx="2">
                  <c:v>0.19898350215564234</c:v>
                </c:pt>
                <c:pt idx="3">
                  <c:v>0.26648467363945477</c:v>
                </c:pt>
                <c:pt idx="4">
                  <c:v>0.24247706466890712</c:v>
                </c:pt>
                <c:pt idx="5">
                  <c:v>0.47613008732696305</c:v>
                </c:pt>
                <c:pt idx="6">
                  <c:v>0.5116913489043915</c:v>
                </c:pt>
                <c:pt idx="7">
                  <c:v>0.56660274795050858</c:v>
                </c:pt>
                <c:pt idx="8">
                  <c:v>0.67460958852506581</c:v>
                </c:pt>
                <c:pt idx="9">
                  <c:v>0.78218339949468119</c:v>
                </c:pt>
                <c:pt idx="10">
                  <c:v>0.86965021411443399</c:v>
                </c:pt>
                <c:pt idx="11">
                  <c:v>0.99145128569402918</c:v>
                </c:pt>
              </c:numCache>
            </c:numRef>
          </c:val>
          <c:smooth val="0"/>
          <c:extLst>
            <c:ext xmlns:c16="http://schemas.microsoft.com/office/drawing/2014/chart" uri="{C3380CC4-5D6E-409C-BE32-E72D297353CC}">
              <c16:uniqueId val="{0000000B-0006-4F8F-BF90-36FB7CFF012D}"/>
            </c:ext>
          </c:extLst>
        </c:ser>
        <c:dLbls>
          <c:showLegendKey val="0"/>
          <c:showVal val="0"/>
          <c:showCatName val="0"/>
          <c:showSerName val="0"/>
          <c:showPercent val="0"/>
          <c:showBubbleSize val="0"/>
        </c:dLbls>
        <c:smooth val="0"/>
        <c:axId val="140554624"/>
        <c:axId val="140556160"/>
      </c:lineChart>
      <c:catAx>
        <c:axId val="140554624"/>
        <c:scaling>
          <c:orientation val="minMax"/>
        </c:scaling>
        <c:delete val="0"/>
        <c:axPos val="b"/>
        <c:numFmt formatCode="General" sourceLinked="1"/>
        <c:majorTickMark val="none"/>
        <c:minorTickMark val="none"/>
        <c:tickLblPos val="low"/>
        <c:txPr>
          <a:bodyPr rot="-1620000" vert="horz"/>
          <a:lstStyle/>
          <a:p>
            <a:pPr>
              <a:defRPr sz="800" b="0" i="0" u="none" strike="noStrike" baseline="0">
                <a:ln>
                  <a:noFill/>
                  <a:headEnd type="none"/>
                </a:ln>
                <a:solidFill>
                  <a:srgbClr val="000000">
                    <a:alpha val="90000"/>
                  </a:srgbClr>
                </a:solidFill>
                <a:latin typeface="Calibri"/>
                <a:ea typeface="Calibri"/>
                <a:cs typeface="Calibri"/>
              </a:defRPr>
            </a:pPr>
            <a:endParaRPr lang="es-CL"/>
          </a:p>
        </c:txPr>
        <c:crossAx val="140556160"/>
        <c:crosses val="autoZero"/>
        <c:auto val="1"/>
        <c:lblAlgn val="ctr"/>
        <c:lblOffset val="100"/>
        <c:tickLblSkip val="1"/>
        <c:noMultiLvlLbl val="0"/>
      </c:catAx>
      <c:valAx>
        <c:axId val="140556160"/>
        <c:scaling>
          <c:orientation val="minMax"/>
        </c:scaling>
        <c:delete val="0"/>
        <c:axPos val="l"/>
        <c:majorGridlines/>
        <c:numFmt formatCode="0.0%" sourceLinked="1"/>
        <c:majorTickMark val="none"/>
        <c:minorTickMark val="none"/>
        <c:tickLblPos val="nextTo"/>
        <c:txPr>
          <a:bodyPr rot="0" vert="horz"/>
          <a:lstStyle/>
          <a:p>
            <a:pPr>
              <a:defRPr sz="800" b="0" i="0" u="none" strike="noStrike" baseline="0">
                <a:solidFill>
                  <a:srgbClr val="000000"/>
                </a:solidFill>
                <a:latin typeface="Calibri"/>
                <a:ea typeface="Calibri"/>
                <a:cs typeface="Calibri"/>
              </a:defRPr>
            </a:pPr>
            <a:endParaRPr lang="es-CL"/>
          </a:p>
        </c:txPr>
        <c:crossAx val="140554624"/>
        <c:crosses val="autoZero"/>
        <c:crossBetween val="between"/>
      </c:valAx>
    </c:plotArea>
    <c:legend>
      <c:legendPos val="b"/>
      <c:overlay val="0"/>
      <c:txPr>
        <a:bodyPr/>
        <a:lstStyle/>
        <a:p>
          <a:pPr>
            <a:defRPr sz="800"/>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66733" cy="468154"/>
          </a:xfrm>
          <a:prstGeom prst="rect">
            <a:avLst/>
          </a:prstGeom>
        </p:spPr>
        <p:txBody>
          <a:bodyPr vert="horz" lIns="92851" tIns="46425" rIns="92851" bIns="46425" rtlCol="0"/>
          <a:lstStyle>
            <a:lvl1pPr algn="l">
              <a:defRPr sz="1200"/>
            </a:lvl1pPr>
          </a:lstStyle>
          <a:p>
            <a:endParaRPr lang="es-CL"/>
          </a:p>
        </p:txBody>
      </p:sp>
      <p:sp>
        <p:nvSpPr>
          <p:cNvPr id="3" name="2 Marcador de fecha"/>
          <p:cNvSpPr>
            <a:spLocks noGrp="1"/>
          </p:cNvSpPr>
          <p:nvPr>
            <p:ph type="dt" sz="quarter" idx="1"/>
          </p:nvPr>
        </p:nvSpPr>
        <p:spPr>
          <a:xfrm>
            <a:off x="4008710" y="0"/>
            <a:ext cx="3066733" cy="468154"/>
          </a:xfrm>
          <a:prstGeom prst="rect">
            <a:avLst/>
          </a:prstGeom>
        </p:spPr>
        <p:txBody>
          <a:bodyPr vert="horz" lIns="92851" tIns="46425" rIns="92851" bIns="46425" rtlCol="0"/>
          <a:lstStyle>
            <a:lvl1pPr algn="r">
              <a:defRPr sz="1200"/>
            </a:lvl1pPr>
          </a:lstStyle>
          <a:p>
            <a:fld id="{616FA1BA-8A8E-4023-9C91-FC56F051C6FA}" type="datetimeFigureOut">
              <a:rPr lang="es-CL" smtClean="0"/>
              <a:t>08-04-2020</a:t>
            </a:fld>
            <a:endParaRPr lang="es-CL"/>
          </a:p>
        </p:txBody>
      </p:sp>
      <p:sp>
        <p:nvSpPr>
          <p:cNvPr id="4" name="3 Marcador de pie de página"/>
          <p:cNvSpPr>
            <a:spLocks noGrp="1"/>
          </p:cNvSpPr>
          <p:nvPr>
            <p:ph type="ftr" sz="quarter" idx="2"/>
          </p:nvPr>
        </p:nvSpPr>
        <p:spPr>
          <a:xfrm>
            <a:off x="5" y="8893296"/>
            <a:ext cx="3066733" cy="468154"/>
          </a:xfrm>
          <a:prstGeom prst="rect">
            <a:avLst/>
          </a:prstGeom>
        </p:spPr>
        <p:txBody>
          <a:bodyPr vert="horz" lIns="92851" tIns="46425" rIns="92851" bIns="46425"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08710" y="8893296"/>
            <a:ext cx="3066733" cy="468154"/>
          </a:xfrm>
          <a:prstGeom prst="rect">
            <a:avLst/>
          </a:prstGeom>
        </p:spPr>
        <p:txBody>
          <a:bodyPr vert="horz" lIns="92851" tIns="46425" rIns="92851" bIns="46425"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66733" cy="468154"/>
          </a:xfrm>
          <a:prstGeom prst="rect">
            <a:avLst/>
          </a:prstGeom>
        </p:spPr>
        <p:txBody>
          <a:bodyPr vert="horz" lIns="92851" tIns="46425" rIns="92851" bIns="46425" rtlCol="0"/>
          <a:lstStyle>
            <a:lvl1pPr algn="l">
              <a:defRPr sz="1200"/>
            </a:lvl1pPr>
          </a:lstStyle>
          <a:p>
            <a:endParaRPr lang="es-CL"/>
          </a:p>
        </p:txBody>
      </p:sp>
      <p:sp>
        <p:nvSpPr>
          <p:cNvPr id="3" name="2 Marcador de fecha"/>
          <p:cNvSpPr>
            <a:spLocks noGrp="1"/>
          </p:cNvSpPr>
          <p:nvPr>
            <p:ph type="dt" idx="1"/>
          </p:nvPr>
        </p:nvSpPr>
        <p:spPr>
          <a:xfrm>
            <a:off x="4008710" y="0"/>
            <a:ext cx="3066733" cy="468154"/>
          </a:xfrm>
          <a:prstGeom prst="rect">
            <a:avLst/>
          </a:prstGeom>
        </p:spPr>
        <p:txBody>
          <a:bodyPr vert="horz" lIns="92851" tIns="46425" rIns="92851" bIns="46425" rtlCol="0"/>
          <a:lstStyle>
            <a:lvl1pPr algn="r">
              <a:defRPr sz="1200"/>
            </a:lvl1pPr>
          </a:lstStyle>
          <a:p>
            <a:fld id="{E2B5B10E-871D-42A9-AFA9-7078BA467708}" type="datetimeFigureOut">
              <a:rPr lang="es-CL" smtClean="0"/>
              <a:t>08-04-2020</a:t>
            </a:fld>
            <a:endParaRPr lang="es-CL"/>
          </a:p>
        </p:txBody>
      </p:sp>
      <p:sp>
        <p:nvSpPr>
          <p:cNvPr id="4" name="3 Marcador de imagen de diapositiva"/>
          <p:cNvSpPr>
            <a:spLocks noGrp="1" noRot="1" noChangeAspect="1"/>
          </p:cNvSpPr>
          <p:nvPr>
            <p:ph type="sldImg" idx="2"/>
          </p:nvPr>
        </p:nvSpPr>
        <p:spPr>
          <a:xfrm>
            <a:off x="1198563" y="701675"/>
            <a:ext cx="4679950" cy="3511550"/>
          </a:xfrm>
          <a:prstGeom prst="rect">
            <a:avLst/>
          </a:prstGeom>
          <a:noFill/>
          <a:ln w="12700">
            <a:solidFill>
              <a:prstClr val="black"/>
            </a:solidFill>
          </a:ln>
        </p:spPr>
        <p:txBody>
          <a:bodyPr vert="horz" lIns="92851" tIns="46425" rIns="92851" bIns="46425"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2851" tIns="46425" rIns="92851" bIns="46425"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5" y="8893296"/>
            <a:ext cx="3066733" cy="468154"/>
          </a:xfrm>
          <a:prstGeom prst="rect">
            <a:avLst/>
          </a:prstGeom>
        </p:spPr>
        <p:txBody>
          <a:bodyPr vert="horz" lIns="92851" tIns="46425" rIns="92851" bIns="46425"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10" y="8893296"/>
            <a:ext cx="3066733" cy="468154"/>
          </a:xfrm>
          <a:prstGeom prst="rect">
            <a:avLst/>
          </a:prstGeom>
        </p:spPr>
        <p:txBody>
          <a:bodyPr vert="horz" lIns="92851" tIns="46425" rIns="92851" bIns="46425"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8</a:t>
            </a:fld>
            <a:endParaRPr lang="es-CL"/>
          </a:p>
        </p:txBody>
      </p:sp>
    </p:spTree>
    <p:extLst>
      <p:ext uri="{BB962C8B-B14F-4D97-AF65-F5344CB8AC3E}">
        <p14:creationId xmlns:p14="http://schemas.microsoft.com/office/powerpoint/2010/main" val="291297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15CC87D2-554F-43C8-B789-DB86F48C67F4}" type="slidenum">
              <a:rPr lang="es-CL" smtClean="0"/>
              <a:t>9</a:t>
            </a:fld>
            <a:endParaRPr lang="es-CL"/>
          </a:p>
        </p:txBody>
      </p:sp>
    </p:spTree>
    <p:extLst>
      <p:ext uri="{BB962C8B-B14F-4D97-AF65-F5344CB8AC3E}">
        <p14:creationId xmlns:p14="http://schemas.microsoft.com/office/powerpoint/2010/main" val="835399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08-04-2020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08-04-2020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08-04-2020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08-04-2020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08-04-2020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08-04-2020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08-04-2020</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08-04-2020</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08-04-2020</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08-04-2020</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08-04-2020</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08-04-2020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08-04-2020</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08-04-2020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08-04-2020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08-04-2020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08-04-2020</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08-04-2020</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08-04-2020</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08-04-2020</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08-04-2020</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08-04-2020</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08-04-2020</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413"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08-04-2020</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pic>
        <p:nvPicPr>
          <p:cNvPr id="2247" name="Picture 19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08104" y="44624"/>
            <a:ext cx="36703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6529"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latin typeface="+mn-lt"/>
              </a:rPr>
              <a:t>EJECUCIÓN ACUMULADA DE GASTOS PRESUPUESTARIOS</a:t>
            </a:r>
            <a:br>
              <a:rPr lang="es-CL" sz="2000" b="1" dirty="0">
                <a:latin typeface="+mn-lt"/>
              </a:rPr>
            </a:br>
            <a:r>
              <a:rPr lang="es-CL" sz="2000" b="1" dirty="0">
                <a:latin typeface="+mn-lt"/>
              </a:rPr>
              <a:t>DICIEMBRE 2019</a:t>
            </a:r>
            <a:br>
              <a:rPr lang="es-CL" sz="2000" b="1" dirty="0">
                <a:latin typeface="+mn-lt"/>
              </a:rPr>
            </a:br>
            <a:r>
              <a:rPr lang="es-CL" sz="2000" b="1" dirty="0">
                <a:latin typeface="+mn-lt"/>
              </a:rPr>
              <a:t>PARTIDA 25:</a:t>
            </a:r>
            <a:br>
              <a:rPr lang="es-CL" sz="2000" b="1" dirty="0">
                <a:latin typeface="+mn-lt"/>
              </a:rPr>
            </a:br>
            <a:r>
              <a:rPr lang="es-CL" sz="2000" b="1" dirty="0">
                <a:latin typeface="+mn-lt"/>
              </a:rPr>
              <a:t>MINISTERIO DE MEDIO AMBIENTE</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abril 2020</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336" name="Picture 16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548680"/>
            <a:ext cx="4219602"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28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80298" y="6373336"/>
            <a:ext cx="7545752"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580298" y="764704"/>
            <a:ext cx="786024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DICIEMBRE</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02. PROGRAMA 01:  SERVICIO DE EVALUACIÓN AMBIENTAL  </a:t>
            </a:r>
          </a:p>
        </p:txBody>
      </p:sp>
      <p:sp>
        <p:nvSpPr>
          <p:cNvPr id="8" name="1 Título"/>
          <p:cNvSpPr txBox="1">
            <a:spLocks/>
          </p:cNvSpPr>
          <p:nvPr/>
        </p:nvSpPr>
        <p:spPr>
          <a:xfrm>
            <a:off x="525504" y="1653975"/>
            <a:ext cx="7860248" cy="20240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A32B0DF1-B8B8-4BAF-B06E-17BC0240CBDB}"/>
              </a:ext>
            </a:extLst>
          </p:cNvPr>
          <p:cNvGraphicFramePr>
            <a:graphicFrameLocks noGrp="1"/>
          </p:cNvGraphicFramePr>
          <p:nvPr/>
        </p:nvGraphicFramePr>
        <p:xfrm>
          <a:off x="806450" y="1962944"/>
          <a:ext cx="7531100" cy="4076700"/>
        </p:xfrm>
        <a:graphic>
          <a:graphicData uri="http://schemas.openxmlformats.org/drawingml/2006/table">
            <a:tbl>
              <a:tblPr/>
              <a:tblGrid>
                <a:gridCol w="666258">
                  <a:extLst>
                    <a:ext uri="{9D8B030D-6E8A-4147-A177-3AD203B41FA5}">
                      <a16:colId xmlns:a16="http://schemas.microsoft.com/office/drawing/2014/main" val="1244553858"/>
                    </a:ext>
                  </a:extLst>
                </a:gridCol>
                <a:gridCol w="294462">
                  <a:extLst>
                    <a:ext uri="{9D8B030D-6E8A-4147-A177-3AD203B41FA5}">
                      <a16:colId xmlns:a16="http://schemas.microsoft.com/office/drawing/2014/main" val="4251765877"/>
                    </a:ext>
                  </a:extLst>
                </a:gridCol>
                <a:gridCol w="294462">
                  <a:extLst>
                    <a:ext uri="{9D8B030D-6E8A-4147-A177-3AD203B41FA5}">
                      <a16:colId xmlns:a16="http://schemas.microsoft.com/office/drawing/2014/main" val="122658928"/>
                    </a:ext>
                  </a:extLst>
                </a:gridCol>
                <a:gridCol w="2189135">
                  <a:extLst>
                    <a:ext uri="{9D8B030D-6E8A-4147-A177-3AD203B41FA5}">
                      <a16:colId xmlns:a16="http://schemas.microsoft.com/office/drawing/2014/main" val="966379393"/>
                    </a:ext>
                  </a:extLst>
                </a:gridCol>
                <a:gridCol w="660310">
                  <a:extLst>
                    <a:ext uri="{9D8B030D-6E8A-4147-A177-3AD203B41FA5}">
                      <a16:colId xmlns:a16="http://schemas.microsoft.com/office/drawing/2014/main" val="169461632"/>
                    </a:ext>
                  </a:extLst>
                </a:gridCol>
                <a:gridCol w="642464">
                  <a:extLst>
                    <a:ext uri="{9D8B030D-6E8A-4147-A177-3AD203B41FA5}">
                      <a16:colId xmlns:a16="http://schemas.microsoft.com/office/drawing/2014/main" val="1737297493"/>
                    </a:ext>
                  </a:extLst>
                </a:gridCol>
                <a:gridCol w="606771">
                  <a:extLst>
                    <a:ext uri="{9D8B030D-6E8A-4147-A177-3AD203B41FA5}">
                      <a16:colId xmlns:a16="http://schemas.microsoft.com/office/drawing/2014/main" val="1361529559"/>
                    </a:ext>
                  </a:extLst>
                </a:gridCol>
                <a:gridCol w="725746">
                  <a:extLst>
                    <a:ext uri="{9D8B030D-6E8A-4147-A177-3AD203B41FA5}">
                      <a16:colId xmlns:a16="http://schemas.microsoft.com/office/drawing/2014/main" val="1799604119"/>
                    </a:ext>
                  </a:extLst>
                </a:gridCol>
                <a:gridCol w="725746">
                  <a:extLst>
                    <a:ext uri="{9D8B030D-6E8A-4147-A177-3AD203B41FA5}">
                      <a16:colId xmlns:a16="http://schemas.microsoft.com/office/drawing/2014/main" val="3335337212"/>
                    </a:ext>
                  </a:extLst>
                </a:gridCol>
                <a:gridCol w="725746">
                  <a:extLst>
                    <a:ext uri="{9D8B030D-6E8A-4147-A177-3AD203B41FA5}">
                      <a16:colId xmlns:a16="http://schemas.microsoft.com/office/drawing/2014/main" val="306596495"/>
                    </a:ext>
                  </a:extLst>
                </a:gridCol>
              </a:tblGrid>
              <a:tr h="152400">
                <a:tc rowSpan="2" gridSpan="4">
                  <a:txBody>
                    <a:bodyPr/>
                    <a:lstStyle/>
                    <a:p>
                      <a:pPr algn="ctr" fontAlgn="ctr"/>
                      <a:r>
                        <a:rPr lang="es-CL" sz="900" b="1" i="0" u="none" strike="noStrike">
                          <a:solidFill>
                            <a:srgbClr val="FFFFFF"/>
                          </a:solidFill>
                          <a:effectLst/>
                          <a:latin typeface="Calibri" panose="020F0502020204030204" pitchFamily="34" charset="0"/>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897785365"/>
                  </a:ext>
                </a:extLst>
              </a:tr>
              <a:tr h="466725">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3907763877"/>
                  </a:ext>
                </a:extLst>
              </a:tr>
              <a:tr h="200025">
                <a:tc>
                  <a:txBody>
                    <a:bodyPr/>
                    <a:lstStyle/>
                    <a:p>
                      <a:pPr algn="l" fontAlgn="ctr"/>
                      <a:r>
                        <a:rPr lang="es-CL"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14.660.758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15.510.679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849.921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15.459.724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105,4%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99,7%</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12376561"/>
                  </a:ext>
                </a:extLst>
              </a:tr>
              <a:tr h="152400">
                <a:tc>
                  <a:txBody>
                    <a:bodyPr/>
                    <a:lstStyle/>
                    <a:p>
                      <a:pPr algn="ctr" fontAlgn="ctr"/>
                      <a:r>
                        <a:rPr lang="es-CL" sz="900" b="1"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10.262.691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10.816.978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554.287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10.785.765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105,1%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99,7%</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33639080"/>
                  </a:ext>
                </a:extLst>
              </a:tr>
              <a:tr h="152400">
                <a:tc>
                  <a:txBody>
                    <a:bodyPr/>
                    <a:lstStyle/>
                    <a:p>
                      <a:pPr algn="ctr" fontAlgn="ctr"/>
                      <a:r>
                        <a:rPr lang="es-CL" sz="900" b="1"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2.105.636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2.103.136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-2.500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2.103.137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99,9%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60334870"/>
                  </a:ext>
                </a:extLst>
              </a:tr>
              <a:tr h="152400">
                <a:tc>
                  <a:txBody>
                    <a:bodyPr/>
                    <a:lstStyle/>
                    <a:p>
                      <a:pPr algn="ctr" fontAlgn="ctr"/>
                      <a:r>
                        <a:rPr lang="es-CL" sz="900" b="1"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73.319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73.319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73.318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90289116"/>
                  </a:ext>
                </a:extLst>
              </a:tr>
              <a:tr h="152400">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Prestaciones Sociales del Empleador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73.319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73.319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73.318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20654256"/>
                  </a:ext>
                </a:extLst>
              </a:tr>
              <a:tr h="152400">
                <a:tc>
                  <a:txBody>
                    <a:bodyPr/>
                    <a:lstStyle/>
                    <a:p>
                      <a:pPr algn="ctr" fontAlgn="ctr"/>
                      <a:r>
                        <a:rPr lang="es-CL" sz="900" b="1"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1.941.304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1.929.815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-11.489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1.912.805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98,5%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99,1%</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86491184"/>
                  </a:ext>
                </a:extLst>
              </a:tr>
              <a:tr h="15240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 Otras Entidades Públicas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1.941.304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1.929.815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-11.489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1.912.805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98,5%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99,1%</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90620160"/>
                  </a:ext>
                </a:extLst>
              </a:tr>
              <a:tr h="36195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200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Administración de Procesos de Evaluación de Impacto Ambiental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1.231.521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1.229.121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-2.400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1.213.851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98,6%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98,8%</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26333567"/>
                  </a:ext>
                </a:extLst>
              </a:tr>
              <a:tr h="152400">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300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Administración Sistema SEIA Electrónico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709.783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700.694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-9.089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698.954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98,5%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99,8%</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5048665"/>
                  </a:ext>
                </a:extLst>
              </a:tr>
              <a:tr h="152400">
                <a:tc>
                  <a:txBody>
                    <a:bodyPr/>
                    <a:lstStyle/>
                    <a:p>
                      <a:pPr algn="ctr" fontAlgn="ctr"/>
                      <a:r>
                        <a:rPr lang="es-CL" sz="900" b="1" i="0" u="none" strike="noStrike">
                          <a:solidFill>
                            <a:srgbClr val="000000"/>
                          </a:solidFill>
                          <a:effectLst/>
                          <a:latin typeface="Calibri" panose="020F0502020204030204" pitchFamily="34" charset="0"/>
                        </a:rPr>
                        <a:t>26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OTROS GASTOS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16.000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16.000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16.000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93179125"/>
                  </a:ext>
                </a:extLst>
              </a:tr>
              <a:tr h="304800">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Compensaciones por Daños a Terceros y/o a la Propiedad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16.000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16.000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16.000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8560435"/>
                  </a:ext>
                </a:extLst>
              </a:tr>
              <a:tr h="152400">
                <a:tc>
                  <a:txBody>
                    <a:bodyPr/>
                    <a:lstStyle/>
                    <a:p>
                      <a:pPr algn="ctr" fontAlgn="ctr"/>
                      <a:r>
                        <a:rPr lang="es-CL" sz="900" b="1"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350.127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350.127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348.395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99,5%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99,5%</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6450607"/>
                  </a:ext>
                </a:extLst>
              </a:tr>
              <a:tr h="15240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35.020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17.647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-17.373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17.616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50,3%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99,8%</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1221479"/>
                  </a:ext>
                </a:extLst>
              </a:tr>
              <a:tr h="15240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7.725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7.725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7.638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98,9%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98,9%</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73369492"/>
                  </a:ext>
                </a:extLst>
              </a:tr>
              <a:tr h="152400">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10.070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24.743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14.673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24.743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245,7%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42373205"/>
                  </a:ext>
                </a:extLst>
              </a:tr>
              <a:tr h="15240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119.769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119.769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119.595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99,9%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99,9%</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21068798"/>
                  </a:ext>
                </a:extLst>
              </a:tr>
              <a:tr h="152400">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177.543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180.243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2.700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178.803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100,7%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99,2%</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89983319"/>
                  </a:ext>
                </a:extLst>
              </a:tr>
              <a:tr h="152400">
                <a:tc>
                  <a:txBody>
                    <a:bodyPr/>
                    <a:lstStyle/>
                    <a:p>
                      <a:pPr algn="ctr" fontAlgn="ctr"/>
                      <a:r>
                        <a:rPr lang="es-CL" sz="900" b="1"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220.304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219.304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220.304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22030,4%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38611989"/>
                  </a:ext>
                </a:extLst>
              </a:tr>
              <a:tr h="152400">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220.304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219.304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220.304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22030,4%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86008890"/>
                  </a:ext>
                </a:extLst>
              </a:tr>
              <a:tr h="152400">
                <a:tc>
                  <a:txBody>
                    <a:bodyPr/>
                    <a:lstStyle/>
                    <a:p>
                      <a:pPr algn="ctr" fontAlgn="ctr"/>
                      <a:r>
                        <a:rPr lang="es-CL" sz="900" b="1" i="0" u="none" strike="noStrike">
                          <a:solidFill>
                            <a:srgbClr val="000000"/>
                          </a:solidFill>
                          <a:effectLst/>
                          <a:latin typeface="Calibri" panose="020F0502020204030204" pitchFamily="34" charset="0"/>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1.000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1.000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dirty="0">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710879741"/>
                  </a:ext>
                </a:extLst>
              </a:tr>
            </a:tbl>
          </a:graphicData>
        </a:graphic>
      </p:graphicFrame>
    </p:spTree>
    <p:extLst>
      <p:ext uri="{BB962C8B-B14F-4D97-AF65-F5344CB8AC3E}">
        <p14:creationId xmlns:p14="http://schemas.microsoft.com/office/powerpoint/2010/main" val="4196751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90106" y="5800846"/>
            <a:ext cx="7848872"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590872" y="829312"/>
            <a:ext cx="7869560"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t>
            </a:r>
            <a:r>
              <a:rPr lang="es-CL" sz="1600" b="1" dirty="0">
                <a:solidFill>
                  <a:prstClr val="black"/>
                </a:solidFill>
                <a:ea typeface="Verdana" pitchFamily="34" charset="0"/>
                <a:cs typeface="Verdana" pitchFamily="34" charset="0"/>
              </a:rPr>
              <a:t>DICIEMBRE</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03. PROGRAMA 01: SUPERINTENDENCIA DEL MEDIO AMBIENTE  </a:t>
            </a:r>
          </a:p>
        </p:txBody>
      </p:sp>
      <p:sp>
        <p:nvSpPr>
          <p:cNvPr id="8" name="1 Título"/>
          <p:cNvSpPr txBox="1">
            <a:spLocks/>
          </p:cNvSpPr>
          <p:nvPr/>
        </p:nvSpPr>
        <p:spPr>
          <a:xfrm>
            <a:off x="518864" y="1661035"/>
            <a:ext cx="786956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2019</a:t>
            </a:r>
          </a:p>
        </p:txBody>
      </p:sp>
      <p:graphicFrame>
        <p:nvGraphicFramePr>
          <p:cNvPr id="2" name="Tabla 1">
            <a:extLst>
              <a:ext uri="{FF2B5EF4-FFF2-40B4-BE49-F238E27FC236}">
                <a16:creationId xmlns:a16="http://schemas.microsoft.com/office/drawing/2014/main" id="{EFE57D29-5C3F-4EB5-A02B-823AC267665D}"/>
              </a:ext>
            </a:extLst>
          </p:cNvPr>
          <p:cNvGraphicFramePr>
            <a:graphicFrameLocks noGrp="1"/>
          </p:cNvGraphicFramePr>
          <p:nvPr>
            <p:extLst>
              <p:ext uri="{D42A27DB-BD31-4B8C-83A1-F6EECF244321}">
                <p14:modId xmlns:p14="http://schemas.microsoft.com/office/powerpoint/2010/main" val="3685388307"/>
              </p:ext>
            </p:extLst>
          </p:nvPr>
        </p:nvGraphicFramePr>
        <p:xfrm>
          <a:off x="590872" y="2079084"/>
          <a:ext cx="7746676" cy="3616707"/>
        </p:xfrm>
        <a:graphic>
          <a:graphicData uri="http://schemas.openxmlformats.org/drawingml/2006/table">
            <a:tbl>
              <a:tblPr/>
              <a:tblGrid>
                <a:gridCol w="709526">
                  <a:extLst>
                    <a:ext uri="{9D8B030D-6E8A-4147-A177-3AD203B41FA5}">
                      <a16:colId xmlns:a16="http://schemas.microsoft.com/office/drawing/2014/main" val="841448929"/>
                    </a:ext>
                  </a:extLst>
                </a:gridCol>
                <a:gridCol w="302772">
                  <a:extLst>
                    <a:ext uri="{9D8B030D-6E8A-4147-A177-3AD203B41FA5}">
                      <a16:colId xmlns:a16="http://schemas.microsoft.com/office/drawing/2014/main" val="1687207739"/>
                    </a:ext>
                  </a:extLst>
                </a:gridCol>
                <a:gridCol w="302772">
                  <a:extLst>
                    <a:ext uri="{9D8B030D-6E8A-4147-A177-3AD203B41FA5}">
                      <a16:colId xmlns:a16="http://schemas.microsoft.com/office/drawing/2014/main" val="2082154554"/>
                    </a:ext>
                  </a:extLst>
                </a:gridCol>
                <a:gridCol w="2104111">
                  <a:extLst>
                    <a:ext uri="{9D8B030D-6E8A-4147-A177-3AD203B41FA5}">
                      <a16:colId xmlns:a16="http://schemas.microsoft.com/office/drawing/2014/main" val="915865828"/>
                    </a:ext>
                  </a:extLst>
                </a:gridCol>
                <a:gridCol w="706468">
                  <a:extLst>
                    <a:ext uri="{9D8B030D-6E8A-4147-A177-3AD203B41FA5}">
                      <a16:colId xmlns:a16="http://schemas.microsoft.com/office/drawing/2014/main" val="2702247923"/>
                    </a:ext>
                  </a:extLst>
                </a:gridCol>
                <a:gridCol w="685059">
                  <a:extLst>
                    <a:ext uri="{9D8B030D-6E8A-4147-A177-3AD203B41FA5}">
                      <a16:colId xmlns:a16="http://schemas.microsoft.com/office/drawing/2014/main" val="3149179911"/>
                    </a:ext>
                  </a:extLst>
                </a:gridCol>
                <a:gridCol w="697293">
                  <a:extLst>
                    <a:ext uri="{9D8B030D-6E8A-4147-A177-3AD203B41FA5}">
                      <a16:colId xmlns:a16="http://schemas.microsoft.com/office/drawing/2014/main" val="717822549"/>
                    </a:ext>
                  </a:extLst>
                </a:gridCol>
                <a:gridCol w="746225">
                  <a:extLst>
                    <a:ext uri="{9D8B030D-6E8A-4147-A177-3AD203B41FA5}">
                      <a16:colId xmlns:a16="http://schemas.microsoft.com/office/drawing/2014/main" val="53452465"/>
                    </a:ext>
                  </a:extLst>
                </a:gridCol>
                <a:gridCol w="746225">
                  <a:extLst>
                    <a:ext uri="{9D8B030D-6E8A-4147-A177-3AD203B41FA5}">
                      <a16:colId xmlns:a16="http://schemas.microsoft.com/office/drawing/2014/main" val="2436379923"/>
                    </a:ext>
                  </a:extLst>
                </a:gridCol>
                <a:gridCol w="746225">
                  <a:extLst>
                    <a:ext uri="{9D8B030D-6E8A-4147-A177-3AD203B41FA5}">
                      <a16:colId xmlns:a16="http://schemas.microsoft.com/office/drawing/2014/main" val="3122495035"/>
                    </a:ext>
                  </a:extLst>
                </a:gridCol>
              </a:tblGrid>
              <a:tr h="162640">
                <a:tc rowSpan="2" gridSpan="4">
                  <a:txBody>
                    <a:bodyPr/>
                    <a:lstStyle/>
                    <a:p>
                      <a:pPr algn="ctr" fontAlgn="ctr"/>
                      <a:r>
                        <a:rPr lang="es-CL" sz="900" b="1" i="0" u="none" strike="noStrike">
                          <a:solidFill>
                            <a:srgbClr val="FFFFFF"/>
                          </a:solidFill>
                          <a:effectLst/>
                          <a:latin typeface="Calibri" panose="020F0502020204030204" pitchFamily="34" charset="0"/>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240836106"/>
                  </a:ext>
                </a:extLst>
              </a:tr>
              <a:tr h="498085">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2284774921"/>
                  </a:ext>
                </a:extLst>
              </a:tr>
              <a:tr h="213465">
                <a:tc>
                  <a:txBody>
                    <a:bodyPr/>
                    <a:lstStyle/>
                    <a:p>
                      <a:pPr algn="l" fontAlgn="ctr"/>
                      <a:r>
                        <a:rPr lang="es-CL"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11.188.796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12.418.662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1.229.866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12.045.019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107,7%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97,0%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6173019"/>
                  </a:ext>
                </a:extLst>
              </a:tr>
              <a:tr h="162640">
                <a:tc>
                  <a:txBody>
                    <a:bodyPr/>
                    <a:lstStyle/>
                    <a:p>
                      <a:pPr algn="ctr" fontAlgn="ctr"/>
                      <a:r>
                        <a:rPr lang="es-CL" sz="900" b="1"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8.067.738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8.601.854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534.116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8.500.490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105,4%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98,8%</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80952347"/>
                  </a:ext>
                </a:extLst>
              </a:tr>
              <a:tr h="162640">
                <a:tc>
                  <a:txBody>
                    <a:bodyPr/>
                    <a:lstStyle/>
                    <a:p>
                      <a:pPr algn="ctr" fontAlgn="ctr"/>
                      <a:r>
                        <a:rPr lang="es-CL" sz="900" b="1"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1.994.349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1.944.779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-49.570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1.905.725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95,6%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98,0%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45474916"/>
                  </a:ext>
                </a:extLst>
              </a:tr>
              <a:tr h="162640">
                <a:tc>
                  <a:txBody>
                    <a:bodyPr/>
                    <a:lstStyle/>
                    <a:p>
                      <a:pPr algn="ctr" fontAlgn="ctr"/>
                      <a:r>
                        <a:rPr lang="es-CL" sz="900" b="1"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25.265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25.265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25.264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25520147"/>
                  </a:ext>
                </a:extLst>
              </a:tr>
              <a:tr h="16264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Prestaciones Previsionales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25.265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25.265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25.264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51259078"/>
                  </a:ext>
                </a:extLst>
              </a:tr>
              <a:tr h="162640">
                <a:tc>
                  <a:txBody>
                    <a:bodyPr/>
                    <a:lstStyle/>
                    <a:p>
                      <a:pPr algn="ctr" fontAlgn="ctr"/>
                      <a:r>
                        <a:rPr lang="es-CL" sz="900" b="1"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873.084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1.395.585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522.501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1.162.846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133,2%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83,3%</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1783991"/>
                  </a:ext>
                </a:extLst>
              </a:tr>
              <a:tr h="16264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 Otras Entidades Públicas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873.084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1.395.585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522.501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1.162.846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133,2%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83,3%</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30771035"/>
                  </a:ext>
                </a:extLst>
              </a:tr>
              <a:tr h="16264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Programas de Fiscalización Ambiental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873.084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877.249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4.165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858.024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98,3%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97,8%</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93293917"/>
                  </a:ext>
                </a:extLst>
              </a:tr>
              <a:tr h="16264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002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Laboratorio de Alta Complejidad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518.336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518.336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304.822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58,8%</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54840283"/>
                  </a:ext>
                </a:extLst>
              </a:tr>
              <a:tr h="302917">
                <a:tc>
                  <a:txBody>
                    <a:bodyPr/>
                    <a:lstStyle/>
                    <a:p>
                      <a:pPr algn="ctr" fontAlgn="ctr"/>
                      <a:r>
                        <a:rPr lang="es-CL" sz="900" b="1"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252.625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297.195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44.570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296.756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117,5%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99,9%</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84511815"/>
                  </a:ext>
                </a:extLst>
              </a:tr>
              <a:tr h="16264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47.283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31.853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-15.430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31.853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67,4%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48966645"/>
                  </a:ext>
                </a:extLst>
              </a:tr>
              <a:tr h="16264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7.823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42.823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35.000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42.813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547,3%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63351765"/>
                  </a:ext>
                </a:extLst>
              </a:tr>
              <a:tr h="16264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2.760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12.760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10.000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12.760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462,3%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31164332"/>
                  </a:ext>
                </a:extLst>
              </a:tr>
              <a:tr h="16264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62.372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77.372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15.000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77.372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124,0%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28456774"/>
                  </a:ext>
                </a:extLst>
              </a:tr>
              <a:tr h="16264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132.387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132.387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131.958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99,7%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99,7%</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10612619"/>
                  </a:ext>
                </a:extLst>
              </a:tr>
              <a:tr h="162640">
                <a:tc>
                  <a:txBody>
                    <a:bodyPr/>
                    <a:lstStyle/>
                    <a:p>
                      <a:pPr algn="ctr" fontAlgn="ctr"/>
                      <a:r>
                        <a:rPr lang="es-CL" sz="900" b="1"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153.984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152.984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153.938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15393,8%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32128143"/>
                  </a:ext>
                </a:extLst>
              </a:tr>
              <a:tr h="16264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153.984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152.984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153.938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15393,8%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dirty="0">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876643288"/>
                  </a:ext>
                </a:extLst>
              </a:tr>
            </a:tbl>
          </a:graphicData>
        </a:graphic>
      </p:graphicFrame>
    </p:spTree>
    <p:extLst>
      <p:ext uri="{BB962C8B-B14F-4D97-AF65-F5344CB8AC3E}">
        <p14:creationId xmlns:p14="http://schemas.microsoft.com/office/powerpoint/2010/main" val="1619528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DICIEMBRE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a:latin typeface="+mn-lt"/>
            </a:endParaRPr>
          </a:p>
        </p:txBody>
      </p:sp>
      <p:sp>
        <p:nvSpPr>
          <p:cNvPr id="7" name="2 Marcador de contenido"/>
          <p:cNvSpPr>
            <a:spLocks noGrp="1"/>
          </p:cNvSpPr>
          <p:nvPr>
            <p:ph idx="1"/>
          </p:nvPr>
        </p:nvSpPr>
        <p:spPr>
          <a:xfrm>
            <a:off x="409073" y="1170550"/>
            <a:ext cx="8234865" cy="5138770"/>
          </a:xfrm>
        </p:spPr>
        <p:txBody>
          <a:bodyPr/>
          <a:lstStyle/>
          <a:p>
            <a:pPr marL="0" lvl="0" indent="0" algn="just">
              <a:spcBef>
                <a:spcPts val="0"/>
              </a:spcBef>
              <a:buNone/>
            </a:pPr>
            <a:r>
              <a:rPr lang="es-MX" sz="1200" b="1" dirty="0">
                <a:solidFill>
                  <a:prstClr val="black"/>
                </a:solidFill>
              </a:rPr>
              <a:t>Principales hallazgos</a:t>
            </a:r>
            <a:endParaRPr lang="es-CL" sz="1200" b="1" dirty="0">
              <a:solidFill>
                <a:prstClr val="black"/>
              </a:solidFill>
            </a:endParaRPr>
          </a:p>
          <a:p>
            <a:pPr marL="285750" lvl="0" indent="-285750" algn="just">
              <a:spcBef>
                <a:spcPts val="0"/>
              </a:spcBef>
            </a:pPr>
            <a:endParaRPr lang="es-CL" sz="1200" dirty="0">
              <a:solidFill>
                <a:prstClr val="black"/>
              </a:solidFill>
            </a:endParaRPr>
          </a:p>
          <a:p>
            <a:pPr algn="just">
              <a:spcBef>
                <a:spcPts val="0"/>
              </a:spcBef>
            </a:pPr>
            <a:r>
              <a:rPr lang="es-CL" sz="1200" dirty="0">
                <a:solidFill>
                  <a:prstClr val="black"/>
                </a:solidFill>
              </a:rPr>
              <a:t>El presupuesto 2019 de la Partida ascendió a $57.496 millones.  </a:t>
            </a:r>
            <a:r>
              <a:rPr lang="es-MX" sz="1200" dirty="0">
                <a:solidFill>
                  <a:prstClr val="black"/>
                </a:solidFill>
              </a:rPr>
              <a:t>Este Presupuesto se distribuye, por Subtítulos de gastos en: 59% Gastos en Personal, 20% Bienes y Servicios de Consumo, Transferencias Corrientes con 18% y 3% Adquisición de Activos No Financieros. </a:t>
            </a:r>
          </a:p>
          <a:p>
            <a:pPr algn="just">
              <a:spcBef>
                <a:spcPts val="0"/>
              </a:spcBef>
            </a:pPr>
            <a:endParaRPr lang="es-MX" sz="1200" dirty="0">
              <a:solidFill>
                <a:prstClr val="black"/>
              </a:solidFill>
            </a:endParaRPr>
          </a:p>
          <a:p>
            <a:pPr algn="just">
              <a:spcBef>
                <a:spcPts val="0"/>
              </a:spcBef>
            </a:pPr>
            <a:r>
              <a:rPr lang="es-MX" sz="1200" dirty="0">
                <a:solidFill>
                  <a:prstClr val="black"/>
                </a:solidFill>
              </a:rPr>
              <a:t>En cuanto a los Programas, el que concentra mayores recursos (72% del total ministerial) es la </a:t>
            </a:r>
            <a:r>
              <a:rPr lang="es-MX" sz="1200" b="1" dirty="0">
                <a:solidFill>
                  <a:prstClr val="black"/>
                </a:solidFill>
              </a:rPr>
              <a:t>Subsecretaría de Medio Ambiente (SMA) </a:t>
            </a:r>
            <a:r>
              <a:rPr lang="es-MX" sz="1200" dirty="0">
                <a:solidFill>
                  <a:prstClr val="black"/>
                </a:solidFill>
              </a:rPr>
              <a:t>con $31.647 millones, seguido por el </a:t>
            </a:r>
            <a:r>
              <a:rPr lang="es-MX" sz="1200" b="1" dirty="0">
                <a:solidFill>
                  <a:prstClr val="black"/>
                </a:solidFill>
              </a:rPr>
              <a:t>Servicio de Evaluación Ambiental (SEA) </a:t>
            </a:r>
            <a:r>
              <a:rPr lang="es-MX" sz="1200" dirty="0">
                <a:solidFill>
                  <a:prstClr val="black"/>
                </a:solidFill>
              </a:rPr>
              <a:t>con $14.660 millones (19%), y la </a:t>
            </a:r>
            <a:r>
              <a:rPr lang="es-MX" sz="1200" b="1" dirty="0">
                <a:solidFill>
                  <a:prstClr val="black"/>
                </a:solidFill>
              </a:rPr>
              <a:t>Superintendencia del Medio Ambiente (SME)</a:t>
            </a:r>
            <a:r>
              <a:rPr lang="es-MX" sz="1200" dirty="0">
                <a:solidFill>
                  <a:prstClr val="black"/>
                </a:solidFill>
              </a:rPr>
              <a:t>  con $11.688 millones (9%).</a:t>
            </a:r>
          </a:p>
          <a:p>
            <a:pPr lvl="0" algn="just">
              <a:spcBef>
                <a:spcPts val="0"/>
              </a:spcBef>
              <a:buFont typeface="+mj-lt"/>
              <a:buAutoNum type="arabicPeriod"/>
            </a:pPr>
            <a:endParaRPr lang="es-MX" sz="1050" dirty="0">
              <a:solidFill>
                <a:prstClr val="black"/>
              </a:solidFill>
            </a:endParaRPr>
          </a:p>
          <a:p>
            <a:pPr lvl="0" algn="just">
              <a:spcBef>
                <a:spcPts val="0"/>
              </a:spcBef>
              <a:buFont typeface="+mj-lt"/>
              <a:buAutoNum type="arabicPeriod"/>
            </a:pPr>
            <a:endParaRPr lang="es-MX" sz="1400" dirty="0">
              <a:solidFill>
                <a:prstClr val="black"/>
              </a:solidFill>
            </a:endParaRPr>
          </a:p>
          <a:p>
            <a:pPr marL="0" lvl="0" indent="0" algn="just">
              <a:spcBef>
                <a:spcPts val="0"/>
              </a:spcBef>
              <a:buNone/>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CL" sz="1400" dirty="0">
              <a:solidFill>
                <a:prstClr val="black"/>
              </a:solidFill>
            </a:endParaRPr>
          </a:p>
        </p:txBody>
      </p:sp>
      <p:pic>
        <p:nvPicPr>
          <p:cNvPr id="8" name="Imagen 7">
            <a:extLst>
              <a:ext uri="{FF2B5EF4-FFF2-40B4-BE49-F238E27FC236}">
                <a16:creationId xmlns:a16="http://schemas.microsoft.com/office/drawing/2014/main" id="{B2E831DD-BA71-4832-8DEA-1CB4A70C14C1}"/>
              </a:ext>
            </a:extLst>
          </p:cNvPr>
          <p:cNvPicPr>
            <a:picLocks noChangeAspect="1"/>
          </p:cNvPicPr>
          <p:nvPr/>
        </p:nvPicPr>
        <p:blipFill>
          <a:blip r:embed="rId2"/>
          <a:stretch>
            <a:fillRect/>
          </a:stretch>
        </p:blipFill>
        <p:spPr>
          <a:xfrm>
            <a:off x="500062" y="3457480"/>
            <a:ext cx="3910387" cy="2893016"/>
          </a:xfrm>
          <a:prstGeom prst="rect">
            <a:avLst/>
          </a:prstGeom>
        </p:spPr>
      </p:pic>
      <p:pic>
        <p:nvPicPr>
          <p:cNvPr id="9" name="Imagen 8">
            <a:extLst>
              <a:ext uri="{FF2B5EF4-FFF2-40B4-BE49-F238E27FC236}">
                <a16:creationId xmlns:a16="http://schemas.microsoft.com/office/drawing/2014/main" id="{79321A73-7FAE-42EF-8FF4-D7F9BB8906DD}"/>
              </a:ext>
            </a:extLst>
          </p:cNvPr>
          <p:cNvPicPr>
            <a:picLocks noChangeAspect="1"/>
          </p:cNvPicPr>
          <p:nvPr/>
        </p:nvPicPr>
        <p:blipFill>
          <a:blip r:embed="rId3"/>
          <a:stretch>
            <a:fillRect/>
          </a:stretch>
        </p:blipFill>
        <p:spPr>
          <a:xfrm>
            <a:off x="4733552" y="3460709"/>
            <a:ext cx="3882272" cy="2889787"/>
          </a:xfrm>
          <a:prstGeom prst="rect">
            <a:avLst/>
          </a:prstGeom>
        </p:spPr>
      </p:pic>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3</a:t>
            </a:fld>
            <a:endParaRPr lang="es-CL"/>
          </a:p>
        </p:txBody>
      </p:sp>
      <p:sp>
        <p:nvSpPr>
          <p:cNvPr id="6"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a:t>
            </a:r>
            <a:r>
              <a:rPr lang="es-CL" sz="1600" b="1" dirty="0">
                <a:solidFill>
                  <a:prstClr val="black"/>
                </a:solidFill>
                <a:ea typeface="Verdana" pitchFamily="34" charset="0"/>
                <a:cs typeface="Verdana" pitchFamily="34" charset="0"/>
              </a:rPr>
              <a:t>DICIEMBRE</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
        <p:nvSpPr>
          <p:cNvPr id="7" name="6 Rectángulo"/>
          <p:cNvSpPr/>
          <p:nvPr/>
        </p:nvSpPr>
        <p:spPr>
          <a:xfrm>
            <a:off x="457200" y="1375307"/>
            <a:ext cx="8198768" cy="5332229"/>
          </a:xfrm>
          <a:prstGeom prst="rect">
            <a:avLst/>
          </a:prstGeom>
        </p:spPr>
        <p:txBody>
          <a:bodyPr wrap="square">
            <a:spAutoFit/>
          </a:bodyPr>
          <a:lstStyle/>
          <a:p>
            <a:pPr lvl="0" algn="just"/>
            <a:r>
              <a:rPr lang="es-MX" sz="1200" b="1" dirty="0">
                <a:solidFill>
                  <a:prstClr val="black"/>
                </a:solidFill>
              </a:rPr>
              <a:t>Principales hallazgos</a:t>
            </a:r>
            <a:endParaRPr lang="es-CL" sz="1200" b="1" dirty="0">
              <a:solidFill>
                <a:prstClr val="black"/>
              </a:solidFill>
            </a:endParaRPr>
          </a:p>
          <a:p>
            <a:pPr algn="just"/>
            <a:endParaRPr lang="es-CL" sz="1200" b="1" dirty="0"/>
          </a:p>
          <a:p>
            <a:pPr marL="342900" lvl="0" indent="-342900" algn="just">
              <a:buFont typeface="+mj-lt"/>
              <a:buAutoNum type="arabicPeriod"/>
            </a:pPr>
            <a:r>
              <a:rPr lang="es-CL" sz="1200" dirty="0">
                <a:solidFill>
                  <a:prstClr val="black"/>
                </a:solidFill>
              </a:rPr>
              <a:t>La ejecución presupuestaria de diciembre fue de </a:t>
            </a:r>
            <a:r>
              <a:rPr lang="es-CL" sz="1200" b="1" dirty="0">
                <a:solidFill>
                  <a:prstClr val="black"/>
                </a:solidFill>
              </a:rPr>
              <a:t>$9.506 millones, equivalente a un 11,5%, superior al 8,7% ejecutado el mes anterior pero menor que el 18% ejecutado en el mismo mes del año 2018. </a:t>
            </a:r>
            <a:r>
              <a:rPr lang="es-CL" sz="1200" dirty="0">
                <a:solidFill>
                  <a:prstClr val="black"/>
                </a:solidFill>
              </a:rPr>
              <a:t>En el siguiente cuadro, se muestra la evolución del gasto mensual de la Partida.</a:t>
            </a:r>
          </a:p>
          <a:p>
            <a:pPr marL="342900" lvl="0" indent="-342900" algn="just">
              <a:buFont typeface="+mj-lt"/>
              <a:buAutoNum type="arabicPeriod"/>
            </a:pPr>
            <a:endParaRPr lang="es-CL" sz="1200" b="1" dirty="0">
              <a:solidFill>
                <a:prstClr val="black"/>
              </a:solidFill>
            </a:endParaRPr>
          </a:p>
          <a:p>
            <a:pPr marL="342900" lvl="0" indent="-342900" algn="just">
              <a:buFont typeface="+mj-lt"/>
              <a:buAutoNum type="arabicPeriod"/>
            </a:pPr>
            <a:r>
              <a:rPr lang="es-CL" sz="1200" dirty="0">
                <a:solidFill>
                  <a:prstClr val="black"/>
                </a:solidFill>
              </a:rPr>
              <a:t>La ejecución presupuestaria mensual de la Partida para el año 2019 tiene un comportamiento en línea a la otros períodos, cuya característica  está dada por una alta ejecución en el mes de diciembre, que más que duplica a la el promedio de los meses previos.  Sin embargo, en el mes de julio crecen las transferencias corrientes para la COP25 de la Subsecretaría de Medio Ambiente, lo que explica esta alta ejecución de dicho mes.</a:t>
            </a:r>
          </a:p>
          <a:p>
            <a:pPr marL="342900" lvl="0" indent="-342900" algn="just">
              <a:buFont typeface="+mj-lt"/>
              <a:buAutoNum type="arabicPeriod"/>
            </a:pPr>
            <a:endParaRPr lang="es-CL" sz="1050" dirty="0">
              <a:solidFill>
                <a:prstClr val="black"/>
              </a:solidFill>
            </a:endParaRPr>
          </a:p>
          <a:p>
            <a:pPr algn="just"/>
            <a:endParaRPr lang="es-CL" sz="1400" dirty="0"/>
          </a:p>
          <a:p>
            <a:pPr marL="285750" indent="-285750" algn="just">
              <a:buFont typeface="Arial" pitchFamily="34" charset="0"/>
              <a:buChar char="•"/>
            </a:pPr>
            <a:endParaRPr lang="es-CL"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CL" sz="1400" dirty="0"/>
          </a:p>
          <a:p>
            <a:pPr marL="285750" indent="-285750" algn="just">
              <a:buFont typeface="Arial" pitchFamily="34" charset="0"/>
              <a:buChar char="•"/>
            </a:pPr>
            <a:endParaRPr lang="es-CL" sz="1400" dirty="0"/>
          </a:p>
        </p:txBody>
      </p:sp>
      <p:graphicFrame>
        <p:nvGraphicFramePr>
          <p:cNvPr id="8" name="2 Gráfico">
            <a:extLst>
              <a:ext uri="{FF2B5EF4-FFF2-40B4-BE49-F238E27FC236}">
                <a16:creationId xmlns:a16="http://schemas.microsoft.com/office/drawing/2014/main" id="{07E64580-E7A6-4D61-803A-558CCE8D2DC5}"/>
              </a:ext>
            </a:extLst>
          </p:cNvPr>
          <p:cNvGraphicFramePr>
            <a:graphicFrameLocks/>
          </p:cNvGraphicFramePr>
          <p:nvPr>
            <p:extLst>
              <p:ext uri="{D42A27DB-BD31-4B8C-83A1-F6EECF244321}">
                <p14:modId xmlns:p14="http://schemas.microsoft.com/office/powerpoint/2010/main" val="2382767698"/>
              </p:ext>
            </p:extLst>
          </p:nvPr>
        </p:nvGraphicFramePr>
        <p:xfrm>
          <a:off x="414338" y="3222625"/>
          <a:ext cx="8210798" cy="3133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64794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a:t>
            </a:fld>
            <a:endParaRPr lang="es-CL"/>
          </a:p>
        </p:txBody>
      </p:sp>
      <p:sp>
        <p:nvSpPr>
          <p:cNvPr id="6" name="1 Título"/>
          <p:cNvSpPr>
            <a:spLocks noGrp="1"/>
          </p:cNvSpPr>
          <p:nvPr>
            <p:ph type="title"/>
          </p:nvPr>
        </p:nvSpPr>
        <p:spPr>
          <a:xfrm>
            <a:off x="457200" y="550591"/>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a:t>
            </a:r>
            <a:r>
              <a:rPr lang="es-CL" sz="1600" b="1" dirty="0">
                <a:solidFill>
                  <a:prstClr val="black"/>
                </a:solidFill>
                <a:ea typeface="Verdana" pitchFamily="34" charset="0"/>
                <a:cs typeface="Verdana" pitchFamily="34" charset="0"/>
              </a:rPr>
              <a:t>DICIEMBRE</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25 MINISTERIO DE MEDIO AMBIENTE</a:t>
            </a:r>
          </a:p>
        </p:txBody>
      </p:sp>
      <p:sp>
        <p:nvSpPr>
          <p:cNvPr id="3" name="Marcador de contenido 2">
            <a:extLst>
              <a:ext uri="{FF2B5EF4-FFF2-40B4-BE49-F238E27FC236}">
                <a16:creationId xmlns:a16="http://schemas.microsoft.com/office/drawing/2014/main" id="{946060A3-156B-436C-9D13-EA2910C4D6CA}"/>
              </a:ext>
            </a:extLst>
          </p:cNvPr>
          <p:cNvSpPr>
            <a:spLocks noGrp="1"/>
          </p:cNvSpPr>
          <p:nvPr>
            <p:ph idx="1"/>
          </p:nvPr>
        </p:nvSpPr>
        <p:spPr/>
        <p:txBody>
          <a:bodyPr/>
          <a:lstStyle/>
          <a:p>
            <a:pPr marL="0" lvl="0" indent="0" algn="just">
              <a:spcBef>
                <a:spcPts val="0"/>
              </a:spcBef>
              <a:buNone/>
            </a:pPr>
            <a:r>
              <a:rPr lang="es-MX" sz="1200" b="1" dirty="0">
                <a:solidFill>
                  <a:prstClr val="black"/>
                </a:solidFill>
              </a:rPr>
              <a:t>Principales hallazgos</a:t>
            </a:r>
            <a:endParaRPr lang="es-CL" sz="1200" b="1" dirty="0">
              <a:solidFill>
                <a:prstClr val="black"/>
              </a:solidFill>
            </a:endParaRPr>
          </a:p>
          <a:p>
            <a:pPr marL="0" lvl="0" indent="0" algn="just">
              <a:spcBef>
                <a:spcPts val="0"/>
              </a:spcBef>
              <a:buNone/>
            </a:pPr>
            <a:endParaRPr lang="es-CL" sz="1200" dirty="0">
              <a:solidFill>
                <a:prstClr val="black"/>
              </a:solidFill>
            </a:endParaRPr>
          </a:p>
          <a:p>
            <a:pPr marL="0" lvl="0" indent="0" algn="just">
              <a:spcBef>
                <a:spcPts val="0"/>
              </a:spcBef>
              <a:buNone/>
            </a:pPr>
            <a:r>
              <a:rPr lang="es-CL" sz="1200" dirty="0">
                <a:solidFill>
                  <a:prstClr val="black"/>
                </a:solidFill>
              </a:rPr>
              <a:t>4.- Con ello, </a:t>
            </a:r>
            <a:r>
              <a:rPr lang="es-CL" sz="1200" b="1" dirty="0">
                <a:solidFill>
                  <a:prstClr val="black"/>
                </a:solidFill>
              </a:rPr>
              <a:t>la ejecución acumulada al mes de diciembre del Ministerio de Medio Ambiente totalizó en $81.730 millones, equivalente a un 99,1%</a:t>
            </a:r>
            <a:r>
              <a:rPr lang="es-CL" sz="1200" dirty="0">
                <a:solidFill>
                  <a:prstClr val="black"/>
                </a:solidFill>
              </a:rPr>
              <a:t>. </a:t>
            </a:r>
          </a:p>
          <a:p>
            <a:pPr marL="0" lvl="0" indent="0" algn="just">
              <a:spcBef>
                <a:spcPts val="0"/>
              </a:spcBef>
              <a:buNone/>
            </a:pPr>
            <a:endParaRPr lang="es-CL" sz="1050" dirty="0">
              <a:solidFill>
                <a:prstClr val="black"/>
              </a:solidFill>
            </a:endParaRPr>
          </a:p>
        </p:txBody>
      </p:sp>
      <p:graphicFrame>
        <p:nvGraphicFramePr>
          <p:cNvPr id="8" name="1 Gráfico">
            <a:extLst>
              <a:ext uri="{FF2B5EF4-FFF2-40B4-BE49-F238E27FC236}">
                <a16:creationId xmlns:a16="http://schemas.microsoft.com/office/drawing/2014/main" id="{5DEE9E19-4B2C-479D-89DB-FF54FBE7F2B2}"/>
              </a:ext>
            </a:extLst>
          </p:cNvPr>
          <p:cNvGraphicFramePr>
            <a:graphicFrameLocks/>
          </p:cNvGraphicFramePr>
          <p:nvPr>
            <p:extLst>
              <p:ext uri="{D42A27DB-BD31-4B8C-83A1-F6EECF244321}">
                <p14:modId xmlns:p14="http://schemas.microsoft.com/office/powerpoint/2010/main" val="3648124271"/>
              </p:ext>
            </p:extLst>
          </p:nvPr>
        </p:nvGraphicFramePr>
        <p:xfrm>
          <a:off x="457200" y="2492896"/>
          <a:ext cx="8229600" cy="38145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17598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92282" y="618054"/>
            <a:ext cx="72008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DICIEMBRE</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25 MINISTERIO DEL MEDIO AMBIENTE</a:t>
            </a:r>
          </a:p>
        </p:txBody>
      </p:sp>
      <p:sp>
        <p:nvSpPr>
          <p:cNvPr id="4" name="3 Marcador de pie de página"/>
          <p:cNvSpPr>
            <a:spLocks noGrp="1"/>
          </p:cNvSpPr>
          <p:nvPr>
            <p:ph type="ftr" sz="quarter" idx="11"/>
          </p:nvPr>
        </p:nvSpPr>
        <p:spPr>
          <a:xfrm>
            <a:off x="1106660" y="6242397"/>
            <a:ext cx="6572044" cy="432048"/>
          </a:xfrm>
        </p:spPr>
        <p:txBody>
          <a:bodyPr/>
          <a:lstStyle/>
          <a:p>
            <a:pPr lvl="0"/>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1124357" y="3482532"/>
            <a:ext cx="7128792"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Ejecución Mes de diciembre. Partida 25 Ministerio de Medio Ambiente. En miles de pesos de 2019</a:t>
            </a:r>
          </a:p>
        </p:txBody>
      </p:sp>
      <p:sp>
        <p:nvSpPr>
          <p:cNvPr id="8" name="Rectángulo 7">
            <a:extLst>
              <a:ext uri="{FF2B5EF4-FFF2-40B4-BE49-F238E27FC236}">
                <a16:creationId xmlns:a16="http://schemas.microsoft.com/office/drawing/2014/main" id="{4F32AC7F-0A8D-41A6-A90F-C07585731B1D}"/>
              </a:ext>
            </a:extLst>
          </p:cNvPr>
          <p:cNvSpPr/>
          <p:nvPr/>
        </p:nvSpPr>
        <p:spPr>
          <a:xfrm>
            <a:off x="843814" y="1197291"/>
            <a:ext cx="7200800" cy="2285241"/>
          </a:xfrm>
          <a:prstGeom prst="rect">
            <a:avLst/>
          </a:prstGeom>
        </p:spPr>
        <p:txBody>
          <a:bodyPr wrap="square">
            <a:spAutoFit/>
          </a:bodyPr>
          <a:lstStyle/>
          <a:p>
            <a:pPr lvl="0" algn="just"/>
            <a:r>
              <a:rPr lang="es-MX" sz="1200" b="1" dirty="0">
                <a:solidFill>
                  <a:prstClr val="black"/>
                </a:solidFill>
              </a:rPr>
              <a:t>Principales hallazgos</a:t>
            </a:r>
          </a:p>
          <a:p>
            <a:pPr lvl="0" algn="just"/>
            <a:endParaRPr lang="es-MX" sz="1200" b="1" dirty="0">
              <a:solidFill>
                <a:prstClr val="black"/>
              </a:solidFill>
            </a:endParaRPr>
          </a:p>
          <a:p>
            <a:pPr lvl="0" algn="just"/>
            <a:r>
              <a:rPr lang="es-CL" sz="1200" dirty="0">
                <a:solidFill>
                  <a:prstClr val="black"/>
                </a:solidFill>
              </a:rPr>
              <a:t>5.- Al mes de diciembre, vía decretos de modificación presupuestaria, la autorización inicial de gastos durante el transcurso del año se vio incrementada en $24.938 millones, lo que fue destinado a: Gastos en Personal por $2.022 millones, Prestaciones de Seguridad Social $150 millones, Transferencias Corrientes en Subsecretaría de Medio Ambiente para COP25 por $22.560 millones, Adquisición de Activos No Financieros por $44 millones; y $430 millones en Servicio de la Deuda, correspondiente a deuda flotante que se relaciona con operaciones del año anterior. </a:t>
            </a:r>
          </a:p>
          <a:p>
            <a:pPr lvl="0" algn="just"/>
            <a:endParaRPr lang="es-CL" sz="1200" dirty="0">
              <a:solidFill>
                <a:prstClr val="black"/>
              </a:solidFill>
            </a:endParaRPr>
          </a:p>
          <a:p>
            <a:pPr lvl="0" algn="just"/>
            <a:r>
              <a:rPr lang="es-CL" sz="1200" dirty="0">
                <a:solidFill>
                  <a:prstClr val="black"/>
                </a:solidFill>
              </a:rPr>
              <a:t>Así, el Presupuesto inicial de $57.496 millones pasa a ser el presupuesto vigente de diciembre por $81.730 millones</a:t>
            </a:r>
            <a:r>
              <a:rPr lang="es-CL" sz="1100" dirty="0">
                <a:solidFill>
                  <a:prstClr val="black"/>
                </a:solidFill>
              </a:rPr>
              <a:t>. </a:t>
            </a:r>
          </a:p>
          <a:p>
            <a:pPr lvl="0" algn="just"/>
            <a:endParaRPr lang="es-CL" sz="1050" b="1" dirty="0">
              <a:solidFill>
                <a:prstClr val="black"/>
              </a:solidFill>
            </a:endParaRPr>
          </a:p>
        </p:txBody>
      </p:sp>
      <p:graphicFrame>
        <p:nvGraphicFramePr>
          <p:cNvPr id="3" name="Tabla 2">
            <a:extLst>
              <a:ext uri="{FF2B5EF4-FFF2-40B4-BE49-F238E27FC236}">
                <a16:creationId xmlns:a16="http://schemas.microsoft.com/office/drawing/2014/main" id="{DED4BFC8-40F1-4C4A-9415-E89C17608934}"/>
              </a:ext>
            </a:extLst>
          </p:cNvPr>
          <p:cNvGraphicFramePr>
            <a:graphicFrameLocks noGrp="1"/>
          </p:cNvGraphicFramePr>
          <p:nvPr>
            <p:extLst>
              <p:ext uri="{D42A27DB-BD31-4B8C-83A1-F6EECF244321}">
                <p14:modId xmlns:p14="http://schemas.microsoft.com/office/powerpoint/2010/main" val="3185723830"/>
              </p:ext>
            </p:extLst>
          </p:nvPr>
        </p:nvGraphicFramePr>
        <p:xfrm>
          <a:off x="1145096" y="3762935"/>
          <a:ext cx="6899518" cy="2512923"/>
        </p:xfrm>
        <a:graphic>
          <a:graphicData uri="http://schemas.openxmlformats.org/drawingml/2006/table">
            <a:tbl>
              <a:tblPr/>
              <a:tblGrid>
                <a:gridCol w="664286">
                  <a:extLst>
                    <a:ext uri="{9D8B030D-6E8A-4147-A177-3AD203B41FA5}">
                      <a16:colId xmlns:a16="http://schemas.microsoft.com/office/drawing/2014/main" val="1751305313"/>
                    </a:ext>
                  </a:extLst>
                </a:gridCol>
                <a:gridCol w="2246495">
                  <a:extLst>
                    <a:ext uri="{9D8B030D-6E8A-4147-A177-3AD203B41FA5}">
                      <a16:colId xmlns:a16="http://schemas.microsoft.com/office/drawing/2014/main" val="665867828"/>
                    </a:ext>
                  </a:extLst>
                </a:gridCol>
                <a:gridCol w="676364">
                  <a:extLst>
                    <a:ext uri="{9D8B030D-6E8A-4147-A177-3AD203B41FA5}">
                      <a16:colId xmlns:a16="http://schemas.microsoft.com/office/drawing/2014/main" val="936588648"/>
                    </a:ext>
                  </a:extLst>
                </a:gridCol>
                <a:gridCol w="679383">
                  <a:extLst>
                    <a:ext uri="{9D8B030D-6E8A-4147-A177-3AD203B41FA5}">
                      <a16:colId xmlns:a16="http://schemas.microsoft.com/office/drawing/2014/main" val="3932551773"/>
                    </a:ext>
                  </a:extLst>
                </a:gridCol>
                <a:gridCol w="688442">
                  <a:extLst>
                    <a:ext uri="{9D8B030D-6E8A-4147-A177-3AD203B41FA5}">
                      <a16:colId xmlns:a16="http://schemas.microsoft.com/office/drawing/2014/main" val="1143202187"/>
                    </a:ext>
                  </a:extLst>
                </a:gridCol>
                <a:gridCol w="688442">
                  <a:extLst>
                    <a:ext uri="{9D8B030D-6E8A-4147-A177-3AD203B41FA5}">
                      <a16:colId xmlns:a16="http://schemas.microsoft.com/office/drawing/2014/main" val="3384686041"/>
                    </a:ext>
                  </a:extLst>
                </a:gridCol>
                <a:gridCol w="628053">
                  <a:extLst>
                    <a:ext uri="{9D8B030D-6E8A-4147-A177-3AD203B41FA5}">
                      <a16:colId xmlns:a16="http://schemas.microsoft.com/office/drawing/2014/main" val="1687278882"/>
                    </a:ext>
                  </a:extLst>
                </a:gridCol>
                <a:gridCol w="628053">
                  <a:extLst>
                    <a:ext uri="{9D8B030D-6E8A-4147-A177-3AD203B41FA5}">
                      <a16:colId xmlns:a16="http://schemas.microsoft.com/office/drawing/2014/main" val="280717090"/>
                    </a:ext>
                  </a:extLst>
                </a:gridCol>
              </a:tblGrid>
              <a:tr h="202655">
                <a:tc rowSpan="2" gridSpan="2">
                  <a:txBody>
                    <a:bodyPr/>
                    <a:lstStyle/>
                    <a:p>
                      <a:pPr algn="ctr" fontAlgn="ctr"/>
                      <a:r>
                        <a:rPr lang="es-CL" sz="900" b="1" i="0" u="none" strike="noStrike" dirty="0">
                          <a:solidFill>
                            <a:srgbClr val="FFFFFF"/>
                          </a:solidFill>
                          <a:effectLst/>
                          <a:latin typeface="Calibri" panose="020F0502020204030204" pitchFamily="34" charset="0"/>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974297283"/>
                  </a:ext>
                </a:extLst>
              </a:tr>
              <a:tr h="496505">
                <a:tc gridSpan="2"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1374779320"/>
                  </a:ext>
                </a:extLst>
              </a:tr>
              <a:tr h="172257">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57.496.903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82.435.671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24.938.768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81.730.952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142,1%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99,1%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58432893"/>
                  </a:ext>
                </a:extLst>
              </a:tr>
              <a:tr h="202655">
                <a:tc>
                  <a:txBody>
                    <a:bodyPr/>
                    <a:lstStyle/>
                    <a:p>
                      <a:pPr algn="ctr" fontAlgn="ctr"/>
                      <a:r>
                        <a:rPr lang="es-CL" sz="900" b="0"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GASTOS EN PERSONAL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34.243.167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36.265.179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2.022.012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36.097.803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105,4%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99,5%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06093700"/>
                  </a:ext>
                </a:extLst>
              </a:tr>
              <a:tr h="202655">
                <a:tc>
                  <a:txBody>
                    <a:bodyPr/>
                    <a:lstStyle/>
                    <a:p>
                      <a:pPr algn="ctr" fontAlgn="ctr"/>
                      <a:r>
                        <a:rPr lang="es-CL" sz="900" b="0"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BIENES Y SERVICIOS DE CONSUMO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11.479.319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11.189.128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-290.191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11.122.676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96,9%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99,4%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22960546"/>
                  </a:ext>
                </a:extLst>
              </a:tr>
              <a:tr h="202655">
                <a:tc>
                  <a:txBody>
                    <a:bodyPr/>
                    <a:lstStyle/>
                    <a:p>
                      <a:pPr algn="ctr" fontAlgn="ctr"/>
                      <a:r>
                        <a:rPr lang="es-CL" sz="900" b="0"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PRESTACIONES DE SEGURIDAD SOCIAL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150.926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150.926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150.923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49658002"/>
                  </a:ext>
                </a:extLst>
              </a:tr>
              <a:tr h="202655">
                <a:tc>
                  <a:txBody>
                    <a:bodyPr/>
                    <a:lstStyle/>
                    <a:p>
                      <a:pPr algn="ctr" fontAlgn="ctr"/>
                      <a:r>
                        <a:rPr lang="es-CL" sz="900" b="0"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dirty="0">
                          <a:solidFill>
                            <a:srgbClr val="000000"/>
                          </a:solidFill>
                          <a:effectLst/>
                          <a:latin typeface="Calibri" panose="020F0502020204030204" pitchFamily="34" charset="0"/>
                        </a:rPr>
                        <a:t>TRANSFERENCIAS CORRIENTES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10.170.630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32.731.001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22.560.371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32.280.319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317,4%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98,6%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8186014"/>
                  </a:ext>
                </a:extLst>
              </a:tr>
              <a:tr h="162124">
                <a:tc>
                  <a:txBody>
                    <a:bodyPr/>
                    <a:lstStyle/>
                    <a:p>
                      <a:pPr algn="ctr" fontAlgn="ctr"/>
                      <a:r>
                        <a:rPr lang="es-CL" sz="900" b="0" i="0" u="none" strike="noStrike">
                          <a:solidFill>
                            <a:srgbClr val="000000"/>
                          </a:solidFill>
                          <a:effectLst/>
                          <a:latin typeface="Calibri" panose="020F0502020204030204" pitchFamily="34" charset="0"/>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OTROS GASTOS CORRIENTES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16.000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16.000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16.000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96663612"/>
                  </a:ext>
                </a:extLst>
              </a:tr>
              <a:tr h="263452">
                <a:tc>
                  <a:txBody>
                    <a:bodyPr/>
                    <a:lstStyle/>
                    <a:p>
                      <a:pPr algn="ctr" fontAlgn="ctr"/>
                      <a:r>
                        <a:rPr lang="es-CL" sz="900" b="0"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ADQUISICIÓN DE ACTIVOS NO FINANCIEROS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1.600.787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1.645.357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44.570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1.631.171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101,9%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99,1%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61475579"/>
                  </a:ext>
                </a:extLst>
              </a:tr>
              <a:tr h="202655">
                <a:tc>
                  <a:txBody>
                    <a:bodyPr/>
                    <a:lstStyle/>
                    <a:p>
                      <a:pPr algn="ctr" fontAlgn="ctr"/>
                      <a:r>
                        <a:rPr lang="es-CL" sz="900" b="0"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SERVICIO DE LA DEUDA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433.153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430.153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432.060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14402,0%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99,7%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1144882445"/>
                  </a:ext>
                </a:extLst>
              </a:tr>
              <a:tr h="202655">
                <a:tc>
                  <a:txBody>
                    <a:bodyPr/>
                    <a:lstStyle/>
                    <a:p>
                      <a:pPr algn="ctr" fontAlgn="ctr"/>
                      <a:r>
                        <a:rPr lang="es-CL" sz="900" b="0" i="0" u="none" strike="noStrike">
                          <a:solidFill>
                            <a:srgbClr val="000000"/>
                          </a:solidFill>
                          <a:effectLst/>
                          <a:latin typeface="Calibri" panose="020F0502020204030204" pitchFamily="34" charset="0"/>
                        </a:rPr>
                        <a:t>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dirty="0">
                          <a:solidFill>
                            <a:srgbClr val="000000"/>
                          </a:solidFill>
                          <a:effectLst/>
                          <a:latin typeface="Calibri" panose="020F0502020204030204" pitchFamily="34" charset="0"/>
                        </a:rPr>
                        <a:t>SALDO FINAL DE CAJA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4.927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4.927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dirty="0">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414853465"/>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5B24FBA-48EE-4C07-8AFB-67EF6C4A9BB3}"/>
              </a:ext>
            </a:extLst>
          </p:cNvPr>
          <p:cNvSpPr>
            <a:spLocks noGrp="1"/>
          </p:cNvSpPr>
          <p:nvPr>
            <p:ph idx="1"/>
          </p:nvPr>
        </p:nvSpPr>
        <p:spPr>
          <a:xfrm>
            <a:off x="457200" y="1340768"/>
            <a:ext cx="8229600" cy="4785395"/>
          </a:xfrm>
        </p:spPr>
        <p:txBody>
          <a:bodyPr/>
          <a:lstStyle/>
          <a:p>
            <a:pPr marL="0" lvl="0" indent="0" algn="just">
              <a:spcBef>
                <a:spcPts val="0"/>
              </a:spcBef>
              <a:buNone/>
            </a:pPr>
            <a:r>
              <a:rPr lang="es-MX" sz="1200" b="1" dirty="0">
                <a:solidFill>
                  <a:prstClr val="black"/>
                </a:solidFill>
              </a:rPr>
              <a:t>Gastos por Programas:</a:t>
            </a:r>
          </a:p>
          <a:p>
            <a:pPr marL="0" lvl="0" indent="0" algn="just">
              <a:spcBef>
                <a:spcPts val="0"/>
              </a:spcBef>
              <a:buNone/>
            </a:pPr>
            <a:endParaRPr lang="es-MX" sz="1200" b="1" dirty="0">
              <a:solidFill>
                <a:prstClr val="black"/>
              </a:solidFill>
            </a:endParaRPr>
          </a:p>
          <a:p>
            <a:pPr marL="0" lvl="0" indent="0" algn="just">
              <a:spcBef>
                <a:spcPts val="0"/>
              </a:spcBef>
              <a:buNone/>
            </a:pPr>
            <a:endParaRPr lang="es-MX" sz="1200" b="1" dirty="0">
              <a:solidFill>
                <a:prstClr val="black"/>
              </a:solidFill>
            </a:endParaRPr>
          </a:p>
          <a:p>
            <a:pPr marL="0" lvl="0" indent="0" algn="just">
              <a:spcBef>
                <a:spcPts val="0"/>
              </a:spcBef>
              <a:buNone/>
            </a:pPr>
            <a:endParaRPr lang="es-MX" sz="1200" b="1" dirty="0">
              <a:solidFill>
                <a:prstClr val="black"/>
              </a:solidFill>
            </a:endParaRPr>
          </a:p>
          <a:p>
            <a:pPr marL="0" lvl="0" indent="0" algn="just">
              <a:spcBef>
                <a:spcPts val="0"/>
              </a:spcBef>
              <a:buNone/>
            </a:pPr>
            <a:endParaRPr lang="es-MX" sz="1200" b="1" dirty="0">
              <a:solidFill>
                <a:prstClr val="black"/>
              </a:solidFill>
            </a:endParaRPr>
          </a:p>
          <a:p>
            <a:pPr marL="0" lvl="0" indent="0" algn="just">
              <a:spcBef>
                <a:spcPts val="0"/>
              </a:spcBef>
              <a:buNone/>
            </a:pPr>
            <a:endParaRPr lang="es-MX" sz="1200" b="1" dirty="0">
              <a:solidFill>
                <a:prstClr val="black"/>
              </a:solidFill>
            </a:endParaRPr>
          </a:p>
          <a:p>
            <a:pPr marL="0" lvl="0" indent="0" algn="just">
              <a:spcBef>
                <a:spcPts val="0"/>
              </a:spcBef>
              <a:buNone/>
            </a:pPr>
            <a:endParaRPr lang="es-MX" sz="1200" b="1" dirty="0">
              <a:solidFill>
                <a:prstClr val="black"/>
              </a:solidFill>
            </a:endParaRPr>
          </a:p>
          <a:p>
            <a:pPr marL="0" lvl="0" indent="0" algn="just">
              <a:spcBef>
                <a:spcPts val="0"/>
              </a:spcBef>
              <a:buNone/>
            </a:pPr>
            <a:endParaRPr lang="es-MX" sz="1200" b="1" dirty="0">
              <a:solidFill>
                <a:prstClr val="black"/>
              </a:solidFill>
            </a:endParaRPr>
          </a:p>
          <a:p>
            <a:pPr marL="0" lvl="0" indent="0" algn="just">
              <a:spcBef>
                <a:spcPts val="0"/>
              </a:spcBef>
              <a:buNone/>
            </a:pPr>
            <a:endParaRPr lang="es-CL" sz="1200" b="1" dirty="0">
              <a:solidFill>
                <a:prstClr val="black"/>
              </a:solidFill>
            </a:endParaRPr>
          </a:p>
          <a:p>
            <a:pPr lvl="0" algn="just">
              <a:spcBef>
                <a:spcPts val="0"/>
              </a:spcBef>
            </a:pPr>
            <a:endParaRPr lang="es-MX" sz="1200" dirty="0">
              <a:solidFill>
                <a:prstClr val="black"/>
              </a:solidFill>
            </a:endParaRPr>
          </a:p>
          <a:p>
            <a:pPr lvl="0" algn="just">
              <a:spcBef>
                <a:spcPts val="0"/>
              </a:spcBef>
            </a:pPr>
            <a:endParaRPr lang="es-MX" sz="1200" b="1" dirty="0">
              <a:solidFill>
                <a:prstClr val="black"/>
              </a:solidFill>
            </a:endParaRPr>
          </a:p>
          <a:p>
            <a:pPr lvl="0" algn="just">
              <a:spcBef>
                <a:spcPts val="0"/>
              </a:spcBef>
            </a:pPr>
            <a:endParaRPr lang="es-MX" sz="1200" b="1" dirty="0">
              <a:solidFill>
                <a:prstClr val="black"/>
              </a:solidFill>
            </a:endParaRPr>
          </a:p>
          <a:p>
            <a:pPr lvl="0" algn="just">
              <a:spcBef>
                <a:spcPts val="0"/>
              </a:spcBef>
            </a:pPr>
            <a:r>
              <a:rPr lang="es-MX" sz="1200" b="1" dirty="0">
                <a:solidFill>
                  <a:prstClr val="black"/>
                </a:solidFill>
              </a:rPr>
              <a:t>   </a:t>
            </a:r>
          </a:p>
          <a:p>
            <a:pPr marL="0" lvl="0" indent="0" algn="just">
              <a:spcBef>
                <a:spcPts val="0"/>
              </a:spcBef>
              <a:buNone/>
            </a:pPr>
            <a:endParaRPr lang="es-MX" sz="1200" b="1" dirty="0">
              <a:solidFill>
                <a:prstClr val="black"/>
              </a:solidFill>
            </a:endParaRPr>
          </a:p>
          <a:p>
            <a:pPr marL="0" lvl="0" indent="0" algn="just">
              <a:spcBef>
                <a:spcPts val="0"/>
              </a:spcBef>
              <a:buNone/>
            </a:pPr>
            <a:r>
              <a:rPr lang="es-MX" sz="1200" b="1" dirty="0">
                <a:solidFill>
                  <a:prstClr val="black"/>
                </a:solidFill>
              </a:rPr>
              <a:t>Capítulo 01 Programa 01 Subsecretaría de Medio Ambiente:</a:t>
            </a:r>
            <a:r>
              <a:rPr lang="es-MX" sz="1200" dirty="0">
                <a:solidFill>
                  <a:prstClr val="black"/>
                </a:solidFill>
              </a:rPr>
              <a:t> </a:t>
            </a:r>
          </a:p>
          <a:p>
            <a:pPr marL="0" lvl="0" indent="0" algn="just">
              <a:spcBef>
                <a:spcPts val="0"/>
              </a:spcBef>
              <a:buNone/>
            </a:pPr>
            <a:endParaRPr lang="es-MX" sz="1200" dirty="0">
              <a:solidFill>
                <a:prstClr val="black"/>
              </a:solidFill>
            </a:endParaRPr>
          </a:p>
          <a:p>
            <a:pPr lvl="0" algn="just">
              <a:spcBef>
                <a:spcPts val="0"/>
              </a:spcBef>
            </a:pPr>
            <a:r>
              <a:rPr lang="es-CL" sz="1200" dirty="0">
                <a:solidFill>
                  <a:prstClr val="black"/>
                </a:solidFill>
              </a:rPr>
              <a:t>En Presupuesto 2019 se incorporaron recursos adicionales para 34 funcionarios, de los cuales 9 corresponden al traspaso de honorarios a contrata por $51 millones, más 25 nuevos funcionarios que reforzarán la implementación de la Ley de Responsabilidad Extendida del Productor (Ley REP), PDL de Cambio Climático y la Ley de Impuestos Verdes ($192 millones). </a:t>
            </a:r>
            <a:r>
              <a:rPr lang="es-CL" sz="1200" b="1" dirty="0">
                <a:solidFill>
                  <a:prstClr val="black"/>
                </a:solidFill>
              </a:rPr>
              <a:t>Al mes de diciembre, su ejecución alcanzó al 99,5% sobre el presupuesto vigente.</a:t>
            </a:r>
          </a:p>
          <a:p>
            <a:pPr lvl="0" algn="just">
              <a:spcBef>
                <a:spcPts val="0"/>
              </a:spcBef>
            </a:pPr>
            <a:endParaRPr lang="es-CL" sz="1200" dirty="0">
              <a:solidFill>
                <a:prstClr val="black"/>
              </a:solidFill>
            </a:endParaRPr>
          </a:p>
          <a:p>
            <a:pPr lvl="0" algn="just">
              <a:spcBef>
                <a:spcPts val="0"/>
              </a:spcBef>
            </a:pPr>
            <a:r>
              <a:rPr lang="es-CL" sz="1200" dirty="0">
                <a:solidFill>
                  <a:prstClr val="black"/>
                </a:solidFill>
              </a:rPr>
              <a:t> Además, se financia la consulta indígena a nivel nacional para la elaboración del PDL de Cambio Climático por M$309.000. Se agregan recursos para el Sistema Nacional de Declaración de Residuos (SINADER) y RETC (Registro de Emisiones y Transferencias de Contaminantes) por M$47.895.</a:t>
            </a:r>
          </a:p>
          <a:p>
            <a:pPr lvl="0" algn="just">
              <a:spcBef>
                <a:spcPts val="0"/>
              </a:spcBef>
              <a:buFont typeface="+mj-lt"/>
              <a:buAutoNum type="arabicPeriod"/>
            </a:pPr>
            <a:endParaRPr lang="es-CL" sz="1050" dirty="0">
              <a:solidFill>
                <a:prstClr val="black"/>
              </a:solidFill>
            </a:endParaRPr>
          </a:p>
        </p:txBody>
      </p:sp>
      <p:sp>
        <p:nvSpPr>
          <p:cNvPr id="5" name="Marcador de número de diapositiva 4">
            <a:extLst>
              <a:ext uri="{FF2B5EF4-FFF2-40B4-BE49-F238E27FC236}">
                <a16:creationId xmlns:a16="http://schemas.microsoft.com/office/drawing/2014/main" id="{52880FB2-7839-47EF-BE13-732654BCA5EA}"/>
              </a:ext>
            </a:extLst>
          </p:cNvPr>
          <p:cNvSpPr>
            <a:spLocks noGrp="1"/>
          </p:cNvSpPr>
          <p:nvPr>
            <p:ph type="sldNum" sz="quarter" idx="12"/>
          </p:nvPr>
        </p:nvSpPr>
        <p:spPr/>
        <p:txBody>
          <a:bodyPr/>
          <a:lstStyle/>
          <a:p>
            <a:fld id="{66452F03-F775-4AB4-A3E9-A5A78C748C69}" type="slidenum">
              <a:rPr lang="es-CL" smtClean="0"/>
              <a:t>6</a:t>
            </a:fld>
            <a:endParaRPr lang="es-CL"/>
          </a:p>
        </p:txBody>
      </p:sp>
      <p:sp>
        <p:nvSpPr>
          <p:cNvPr id="6" name="1 Título">
            <a:extLst>
              <a:ext uri="{FF2B5EF4-FFF2-40B4-BE49-F238E27FC236}">
                <a16:creationId xmlns:a16="http://schemas.microsoft.com/office/drawing/2014/main" id="{68FF750B-B5A9-47F9-9557-734126935F2B}"/>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DICIEMBRE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
        <p:nvSpPr>
          <p:cNvPr id="7" name="1 Título">
            <a:extLst>
              <a:ext uri="{FF2B5EF4-FFF2-40B4-BE49-F238E27FC236}">
                <a16:creationId xmlns:a16="http://schemas.microsoft.com/office/drawing/2014/main" id="{A73469C5-B268-4785-B6D8-BA98857CA98E}"/>
              </a:ext>
            </a:extLst>
          </p:cNvPr>
          <p:cNvSpPr txBox="1">
            <a:spLocks/>
          </p:cNvSpPr>
          <p:nvPr/>
        </p:nvSpPr>
        <p:spPr>
          <a:xfrm>
            <a:off x="997732" y="1617663"/>
            <a:ext cx="7498704" cy="3058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Ejecución mes de diciembre. Programas Partida 25 Ministerio Medio Ambiente. en miles de pesos de 2019</a:t>
            </a:r>
          </a:p>
        </p:txBody>
      </p:sp>
      <p:sp>
        <p:nvSpPr>
          <p:cNvPr id="10" name="3 Marcador de pie de página">
            <a:extLst>
              <a:ext uri="{FF2B5EF4-FFF2-40B4-BE49-F238E27FC236}">
                <a16:creationId xmlns:a16="http://schemas.microsoft.com/office/drawing/2014/main" id="{AA7C9EA1-DA68-4ECE-B4BE-D79D84290E29}"/>
              </a:ext>
            </a:extLst>
          </p:cNvPr>
          <p:cNvSpPr txBox="1">
            <a:spLocks/>
          </p:cNvSpPr>
          <p:nvPr/>
        </p:nvSpPr>
        <p:spPr>
          <a:xfrm>
            <a:off x="997732" y="3306489"/>
            <a:ext cx="7848872"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800" b="1" dirty="0">
                <a:solidFill>
                  <a:prstClr val="black"/>
                </a:solidFill>
              </a:rPr>
              <a:t>Fuente</a:t>
            </a:r>
            <a:r>
              <a:rPr lang="es-CL" sz="800" dirty="0">
                <a:solidFill>
                  <a:prstClr val="black"/>
                </a:solidFill>
              </a:rPr>
              <a:t>: Elaboración propia en base  a informes de ejecución presupuestaria mensual de DIPRES</a:t>
            </a:r>
          </a:p>
        </p:txBody>
      </p:sp>
      <p:graphicFrame>
        <p:nvGraphicFramePr>
          <p:cNvPr id="2" name="Tabla 1">
            <a:extLst>
              <a:ext uri="{FF2B5EF4-FFF2-40B4-BE49-F238E27FC236}">
                <a16:creationId xmlns:a16="http://schemas.microsoft.com/office/drawing/2014/main" id="{5EB0437A-C36C-4546-BE3B-C7F43675A76D}"/>
              </a:ext>
            </a:extLst>
          </p:cNvPr>
          <p:cNvGraphicFramePr>
            <a:graphicFrameLocks noGrp="1"/>
          </p:cNvGraphicFramePr>
          <p:nvPr>
            <p:extLst>
              <p:ext uri="{D42A27DB-BD31-4B8C-83A1-F6EECF244321}">
                <p14:modId xmlns:p14="http://schemas.microsoft.com/office/powerpoint/2010/main" val="1559863413"/>
              </p:ext>
            </p:extLst>
          </p:nvPr>
        </p:nvGraphicFramePr>
        <p:xfrm>
          <a:off x="1073148" y="1923488"/>
          <a:ext cx="7248202" cy="1335377"/>
        </p:xfrm>
        <a:graphic>
          <a:graphicData uri="http://schemas.openxmlformats.org/drawingml/2006/table">
            <a:tbl>
              <a:tblPr/>
              <a:tblGrid>
                <a:gridCol w="676253">
                  <a:extLst>
                    <a:ext uri="{9D8B030D-6E8A-4147-A177-3AD203B41FA5}">
                      <a16:colId xmlns:a16="http://schemas.microsoft.com/office/drawing/2014/main" val="3305047726"/>
                    </a:ext>
                  </a:extLst>
                </a:gridCol>
                <a:gridCol w="304314">
                  <a:extLst>
                    <a:ext uri="{9D8B030D-6E8A-4147-A177-3AD203B41FA5}">
                      <a16:colId xmlns:a16="http://schemas.microsoft.com/office/drawing/2014/main" val="2072423218"/>
                    </a:ext>
                  </a:extLst>
                </a:gridCol>
                <a:gridCol w="1954985">
                  <a:extLst>
                    <a:ext uri="{9D8B030D-6E8A-4147-A177-3AD203B41FA5}">
                      <a16:colId xmlns:a16="http://schemas.microsoft.com/office/drawing/2014/main" val="1905922173"/>
                    </a:ext>
                  </a:extLst>
                </a:gridCol>
                <a:gridCol w="673179">
                  <a:extLst>
                    <a:ext uri="{9D8B030D-6E8A-4147-A177-3AD203B41FA5}">
                      <a16:colId xmlns:a16="http://schemas.microsoft.com/office/drawing/2014/main" val="2493035660"/>
                    </a:ext>
                  </a:extLst>
                </a:gridCol>
                <a:gridCol w="663958">
                  <a:extLst>
                    <a:ext uri="{9D8B030D-6E8A-4147-A177-3AD203B41FA5}">
                      <a16:colId xmlns:a16="http://schemas.microsoft.com/office/drawing/2014/main" val="1705303473"/>
                    </a:ext>
                  </a:extLst>
                </a:gridCol>
                <a:gridCol w="725435">
                  <a:extLst>
                    <a:ext uri="{9D8B030D-6E8A-4147-A177-3AD203B41FA5}">
                      <a16:colId xmlns:a16="http://schemas.microsoft.com/office/drawing/2014/main" val="2658315321"/>
                    </a:ext>
                  </a:extLst>
                </a:gridCol>
                <a:gridCol w="750026">
                  <a:extLst>
                    <a:ext uri="{9D8B030D-6E8A-4147-A177-3AD203B41FA5}">
                      <a16:colId xmlns:a16="http://schemas.microsoft.com/office/drawing/2014/main" val="1062431527"/>
                    </a:ext>
                  </a:extLst>
                </a:gridCol>
                <a:gridCol w="750026">
                  <a:extLst>
                    <a:ext uri="{9D8B030D-6E8A-4147-A177-3AD203B41FA5}">
                      <a16:colId xmlns:a16="http://schemas.microsoft.com/office/drawing/2014/main" val="2266135876"/>
                    </a:ext>
                  </a:extLst>
                </a:gridCol>
                <a:gridCol w="750026">
                  <a:extLst>
                    <a:ext uri="{9D8B030D-6E8A-4147-A177-3AD203B41FA5}">
                      <a16:colId xmlns:a16="http://schemas.microsoft.com/office/drawing/2014/main" val="3524453606"/>
                    </a:ext>
                  </a:extLst>
                </a:gridCol>
              </a:tblGrid>
              <a:tr h="184190">
                <a:tc rowSpan="2" gridSpan="3">
                  <a:txBody>
                    <a:bodyPr/>
                    <a:lstStyle/>
                    <a:p>
                      <a:pPr algn="ctr" fontAlgn="ctr"/>
                      <a:r>
                        <a:rPr lang="es-CL" sz="900" b="1" i="0" u="none" strike="noStrike">
                          <a:solidFill>
                            <a:srgbClr val="FFFFFF"/>
                          </a:solidFill>
                          <a:effectLst/>
                          <a:latin typeface="Calibri" panose="020F0502020204030204" pitchFamily="34" charset="0"/>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983189323"/>
                  </a:ext>
                </a:extLst>
              </a:tr>
              <a:tr h="564081">
                <a:tc gridSpan="3"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4007912278"/>
                  </a:ext>
                </a:extLst>
              </a:tr>
              <a:tr h="195702">
                <a:tc>
                  <a:txBody>
                    <a:bodyPr/>
                    <a:lstStyle/>
                    <a:p>
                      <a:pPr algn="ctr" fontAlgn="ctr"/>
                      <a:r>
                        <a:rPr lang="es-CL" sz="900" b="1" i="0" u="none" strike="noStrike">
                          <a:solidFill>
                            <a:srgbClr val="000000"/>
                          </a:solidFill>
                          <a:effectLst/>
                          <a:latin typeface="Calibri" panose="020F0502020204030204" pitchFamily="34" charset="0"/>
                        </a:rPr>
                        <a:t>01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Subsecretaría del Medio Ambiente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31.647.349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54.506.330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22.858.981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54.226.209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171,3%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99,5%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39740054"/>
                  </a:ext>
                </a:extLst>
              </a:tr>
              <a:tr h="184190">
                <a:tc>
                  <a:txBody>
                    <a:bodyPr/>
                    <a:lstStyle/>
                    <a:p>
                      <a:pPr algn="ctr" fontAlgn="ctr"/>
                      <a:r>
                        <a:rPr lang="es-CL" sz="900" b="1" i="0" u="none" strike="noStrike">
                          <a:solidFill>
                            <a:srgbClr val="000000"/>
                          </a:solidFill>
                          <a:effectLst/>
                          <a:latin typeface="Calibri" panose="020F0502020204030204" pitchFamily="34" charset="0"/>
                        </a:rPr>
                        <a:t>02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Servicio de Evaluación Ambiental</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14.660.758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15.510.679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849.921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15.459.724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105,4%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99,7%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60671859"/>
                  </a:ext>
                </a:extLst>
              </a:tr>
              <a:tr h="207214">
                <a:tc>
                  <a:txBody>
                    <a:bodyPr/>
                    <a:lstStyle/>
                    <a:p>
                      <a:pPr algn="ctr" fontAlgn="ctr"/>
                      <a:r>
                        <a:rPr lang="es-CL" sz="900" b="1" i="0" u="none" strike="noStrike" dirty="0">
                          <a:solidFill>
                            <a:srgbClr val="000000"/>
                          </a:solidFill>
                          <a:effectLst/>
                          <a:latin typeface="Calibri" panose="020F0502020204030204" pitchFamily="34" charset="0"/>
                        </a:rPr>
                        <a:t>03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dirty="0">
                          <a:solidFill>
                            <a:srgbClr val="000000"/>
                          </a:solidFill>
                          <a:effectLst/>
                          <a:latin typeface="Calibri" panose="020F0502020204030204" pitchFamily="34" charset="0"/>
                        </a:rPr>
                        <a:t>Superintendencia del Medio Ambiente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11.188.796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12.418.662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1.229.866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12.045.019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107,7%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dirty="0">
                          <a:solidFill>
                            <a:srgbClr val="000000"/>
                          </a:solidFill>
                          <a:effectLst/>
                          <a:latin typeface="Calibri" panose="020F0502020204030204" pitchFamily="34" charset="0"/>
                        </a:rPr>
                        <a:t>97,0%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84815912"/>
                  </a:ext>
                </a:extLst>
              </a:tr>
            </a:tbl>
          </a:graphicData>
        </a:graphic>
      </p:graphicFrame>
    </p:spTree>
    <p:extLst>
      <p:ext uri="{BB962C8B-B14F-4D97-AF65-F5344CB8AC3E}">
        <p14:creationId xmlns:p14="http://schemas.microsoft.com/office/powerpoint/2010/main" val="2220511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AD41CC9-49D3-4C78-9451-A104542358DE}"/>
              </a:ext>
            </a:extLst>
          </p:cNvPr>
          <p:cNvSpPr>
            <a:spLocks noGrp="1"/>
          </p:cNvSpPr>
          <p:nvPr>
            <p:ph idx="1"/>
          </p:nvPr>
        </p:nvSpPr>
        <p:spPr>
          <a:xfrm>
            <a:off x="457200" y="1268759"/>
            <a:ext cx="8229600" cy="5452715"/>
          </a:xfrm>
        </p:spPr>
        <p:txBody>
          <a:bodyPr/>
          <a:lstStyle/>
          <a:p>
            <a:pPr marL="0" indent="0">
              <a:buNone/>
            </a:pPr>
            <a:r>
              <a:rPr lang="es-CL" sz="1200" dirty="0"/>
              <a:t>En </a:t>
            </a:r>
            <a:r>
              <a:rPr lang="es-CL" sz="1200" b="1" dirty="0"/>
              <a:t>Subsecretaría</a:t>
            </a:r>
            <a:r>
              <a:rPr lang="es-CL" sz="1200" dirty="0"/>
              <a:t> se observan transferencias destinadas a:</a:t>
            </a:r>
          </a:p>
          <a:p>
            <a:endParaRPr lang="es-CL" sz="1200" dirty="0"/>
          </a:p>
          <a:p>
            <a:pPr algn="just"/>
            <a:r>
              <a:rPr lang="es-CL" sz="1200" b="1" dirty="0"/>
              <a:t>Instituciones Colaboradoras:</a:t>
            </a:r>
            <a:r>
              <a:rPr lang="es-CL" sz="1200" dirty="0"/>
              <a:t> $173 millones. proyectos, y actividades orientados a la protección del medio ambiente, desarrollo sustentable, preservación de la naturaleza, educación ambiental. </a:t>
            </a:r>
            <a:r>
              <a:rPr lang="es-CL" sz="1200" b="1" dirty="0"/>
              <a:t>Ejecución al mes de diciembre de 99,8.</a:t>
            </a:r>
          </a:p>
          <a:p>
            <a:pPr algn="just"/>
            <a:endParaRPr lang="es-CL" sz="1200" b="1" dirty="0"/>
          </a:p>
          <a:p>
            <a:pPr algn="just"/>
            <a:r>
              <a:rPr lang="es-CL" sz="1200" b="1" dirty="0"/>
              <a:t>Calefacción Sustentable  </a:t>
            </a:r>
            <a:r>
              <a:rPr lang="es-CL" sz="1200" dirty="0"/>
              <a:t>$4.178 millones para recambio de calefactores a leña con altos niveles de emisión, por otros modernos que cumplan con estándares más eficientes y menos contaminantes. Permitirán beneficiar a 3.460 hogares para el año 2019. </a:t>
            </a:r>
            <a:r>
              <a:rPr lang="es-CL" sz="1200" b="1" dirty="0"/>
              <a:t>A diciembre presentó un avance de 97,7% en su ejecución.</a:t>
            </a:r>
          </a:p>
          <a:p>
            <a:pPr algn="just"/>
            <a:endParaRPr lang="es-CL" sz="1200" dirty="0"/>
          </a:p>
          <a:p>
            <a:pPr algn="just"/>
            <a:r>
              <a:rPr lang="es-CL" sz="1200" b="1" dirty="0"/>
              <a:t>Fondo de Protección Ambiental: </a:t>
            </a:r>
            <a:r>
              <a:rPr lang="es-CL" sz="1200" dirty="0"/>
              <a:t>$963 millones en Fondo concursable para apoyar iniciativas ciudadanas de protección o reparación ambiental.  Está dirigido a organizaciones de derecho privado sin fines de lucro y comunidades territoriales como juntas de vecinos, asociaciones indígenas, ambientales, etc. Se financian 140 proyectos. </a:t>
            </a:r>
            <a:r>
              <a:rPr lang="es-CL" sz="1200" b="1" dirty="0"/>
              <a:t>Alcanzó un 98,9% de gasto efectuado a diciembre de 2019.</a:t>
            </a:r>
          </a:p>
          <a:p>
            <a:pPr algn="just"/>
            <a:endParaRPr lang="es-CL" sz="1200" dirty="0"/>
          </a:p>
          <a:p>
            <a:pPr lvl="0" algn="just"/>
            <a:r>
              <a:rPr lang="es-CL" sz="1200" b="1" dirty="0"/>
              <a:t>Fondo del Reciclaje</a:t>
            </a:r>
            <a:r>
              <a:rPr lang="es-CL" sz="1200" dirty="0"/>
              <a:t> $739 millones para Fondo destinado a financiar proyectos, programas y acciones para prevenir la generación de residuos y fomentar su reutilización, reciclaje, ejecutados por municipalidades o asociación de estas (345 comunas y 53 asociaciones). Se espera financiar 50 proyectos.</a:t>
            </a:r>
            <a:r>
              <a:rPr lang="es-CL" sz="1200" b="1" dirty="0">
                <a:solidFill>
                  <a:prstClr val="black"/>
                </a:solidFill>
              </a:rPr>
              <a:t> A diciembre presentó un avance de 99% en su ejecución.</a:t>
            </a:r>
          </a:p>
          <a:p>
            <a:pPr algn="just"/>
            <a:endParaRPr lang="es-CL" sz="1200" dirty="0"/>
          </a:p>
          <a:p>
            <a:pPr algn="just"/>
            <a:r>
              <a:rPr lang="es-CL" sz="1200" b="1" dirty="0"/>
              <a:t>Estudios Medioambientales </a:t>
            </a:r>
            <a:r>
              <a:rPr lang="es-CL" sz="1200" dirty="0"/>
              <a:t>$2.341 millones para realización de estudios en las áreas de Gestión de Calidad del Aire, Recursos Hídricos, Residuos Sólidos, Pasivos Ambientales, Recursos Naturales, y así desarrollar Planes de descontaminación, las normas de emisión y las normas de calidad. Incluye $657 millones en estudios para elaboración del PDL de cambio climático, Planes de Recuperación, Conservación y Gestión de Especies (RECOGE), humedales, planes de manejo de áreas protegidas, y Ley de </a:t>
            </a:r>
            <a:r>
              <a:rPr lang="es-CL" sz="1200" dirty="0" err="1"/>
              <a:t>polimetales</a:t>
            </a:r>
            <a:r>
              <a:rPr lang="es-CL" sz="1200" dirty="0"/>
              <a:t> de Arica.</a:t>
            </a:r>
          </a:p>
          <a:p>
            <a:pPr algn="just"/>
            <a:endParaRPr lang="es-CL" sz="1200" dirty="0"/>
          </a:p>
          <a:p>
            <a:pPr algn="just"/>
            <a:r>
              <a:rPr lang="es-CL" sz="1200" b="1" dirty="0"/>
              <a:t>Planes de Descontaminación </a:t>
            </a:r>
            <a:r>
              <a:rPr lang="es-CL" sz="1200" dirty="0"/>
              <a:t>$1.262 millones para Programas que permiten la implementación de medidas para disminuir los niveles de contaminación atmosférica, donde las concentraciones máximas de los contaminantes del aire nocivos para la salud, respecto a material particulado, son MP10, y MP2,5, y episodios críticos en zonas saturadas.</a:t>
            </a:r>
          </a:p>
        </p:txBody>
      </p:sp>
      <p:sp>
        <p:nvSpPr>
          <p:cNvPr id="5" name="Marcador de número de diapositiva 4">
            <a:extLst>
              <a:ext uri="{FF2B5EF4-FFF2-40B4-BE49-F238E27FC236}">
                <a16:creationId xmlns:a16="http://schemas.microsoft.com/office/drawing/2014/main" id="{0C914FE7-085C-4CF8-B58A-1AE4DCA0A2B3}"/>
              </a:ext>
            </a:extLst>
          </p:cNvPr>
          <p:cNvSpPr>
            <a:spLocks noGrp="1"/>
          </p:cNvSpPr>
          <p:nvPr>
            <p:ph type="sldNum" sz="quarter" idx="12"/>
          </p:nvPr>
        </p:nvSpPr>
        <p:spPr/>
        <p:txBody>
          <a:bodyPr/>
          <a:lstStyle/>
          <a:p>
            <a:fld id="{66452F03-F775-4AB4-A3E9-A5A78C748C69}" type="slidenum">
              <a:rPr lang="es-CL" smtClean="0"/>
              <a:t>7</a:t>
            </a:fld>
            <a:endParaRPr lang="es-CL"/>
          </a:p>
        </p:txBody>
      </p:sp>
      <p:sp>
        <p:nvSpPr>
          <p:cNvPr id="6" name="1 Título">
            <a:extLst>
              <a:ext uri="{FF2B5EF4-FFF2-40B4-BE49-F238E27FC236}">
                <a16:creationId xmlns:a16="http://schemas.microsoft.com/office/drawing/2014/main" id="{A34693A6-6889-4718-8F50-CEB127C1682C}"/>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a:t>
            </a:r>
            <a:r>
              <a:rPr lang="es-CL" sz="1600" b="1" dirty="0">
                <a:solidFill>
                  <a:prstClr val="black"/>
                </a:solidFill>
                <a:ea typeface="Verdana" pitchFamily="34" charset="0"/>
                <a:cs typeface="Verdana" pitchFamily="34" charset="0"/>
              </a:rPr>
              <a:t>DICIEMBRE</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Tree>
    <p:extLst>
      <p:ext uri="{BB962C8B-B14F-4D97-AF65-F5344CB8AC3E}">
        <p14:creationId xmlns:p14="http://schemas.microsoft.com/office/powerpoint/2010/main" val="226425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7" y="548680"/>
            <a:ext cx="7776865"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DICIEMBRE</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a:t>
            </a:r>
            <a:r>
              <a:rPr lang="es-CL" sz="1600" b="1" dirty="0">
                <a:solidFill>
                  <a:schemeClr val="tx1"/>
                </a:solidFill>
                <a:ea typeface="Verdana" pitchFamily="34" charset="0"/>
                <a:cs typeface="Verdana" pitchFamily="34" charset="0"/>
              </a:rPr>
              <a:t> RESUMEN POR CAPÍTULOS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dirty="0"/>
          </a:p>
        </p:txBody>
      </p:sp>
      <p:sp>
        <p:nvSpPr>
          <p:cNvPr id="4" name="Rectángulo 3">
            <a:extLst>
              <a:ext uri="{FF2B5EF4-FFF2-40B4-BE49-F238E27FC236}">
                <a16:creationId xmlns:a16="http://schemas.microsoft.com/office/drawing/2014/main" id="{580352CC-1570-44CF-8B45-066A7AB24B7C}"/>
              </a:ext>
            </a:extLst>
          </p:cNvPr>
          <p:cNvSpPr/>
          <p:nvPr/>
        </p:nvSpPr>
        <p:spPr>
          <a:xfrm>
            <a:off x="683567" y="2147880"/>
            <a:ext cx="7776865" cy="3046988"/>
          </a:xfrm>
          <a:prstGeom prst="rect">
            <a:avLst/>
          </a:prstGeom>
        </p:spPr>
        <p:txBody>
          <a:bodyPr wrap="square">
            <a:spAutoFit/>
          </a:bodyPr>
          <a:lstStyle/>
          <a:p>
            <a:pPr lvl="0" algn="just"/>
            <a:r>
              <a:rPr lang="es-CL" sz="1200" b="1" dirty="0">
                <a:solidFill>
                  <a:prstClr val="black"/>
                </a:solidFill>
              </a:rPr>
              <a:t>Capítulo 02 Programa 01 Servicio de Evaluación Ambiental:</a:t>
            </a:r>
          </a:p>
          <a:p>
            <a:pPr lvl="0" algn="just"/>
            <a:endParaRPr lang="es-CL" sz="1200" b="1" dirty="0">
              <a:solidFill>
                <a:prstClr val="black"/>
              </a:solidFill>
            </a:endParaRPr>
          </a:p>
          <a:p>
            <a:pPr marL="171450" lvl="0" indent="-171450" algn="just">
              <a:buFont typeface="Arial" panose="020B0604020202020204" pitchFamily="34" charset="0"/>
              <a:buChar char="•"/>
            </a:pPr>
            <a:r>
              <a:rPr lang="es-CL" sz="1200" dirty="0">
                <a:solidFill>
                  <a:prstClr val="black"/>
                </a:solidFill>
              </a:rPr>
              <a:t>Incorpora en 2019 a 12 funcionarios (3 contratas destinados a Valparaíso, RM y O’Higgins, por $76 millones). Para la oficina en la región de Ñuble, se consideró presupuesto para el Director Regional y un técnico, además del traspaso de 7 honorarios a contrata. Se considera financiar el servicio de comunicaciones de red MPLS (</a:t>
            </a:r>
            <a:r>
              <a:rPr lang="es-CL" sz="1200" dirty="0" err="1">
                <a:solidFill>
                  <a:prstClr val="black"/>
                </a:solidFill>
              </a:rPr>
              <a:t>Multiprotocol</a:t>
            </a:r>
            <a:r>
              <a:rPr lang="es-CL" sz="1200" dirty="0">
                <a:solidFill>
                  <a:prstClr val="black"/>
                </a:solidFill>
              </a:rPr>
              <a:t> </a:t>
            </a:r>
            <a:r>
              <a:rPr lang="es-CL" sz="1200" dirty="0" err="1">
                <a:solidFill>
                  <a:prstClr val="black"/>
                </a:solidFill>
              </a:rPr>
              <a:t>Label</a:t>
            </a:r>
            <a:r>
              <a:rPr lang="es-CL" sz="1200" dirty="0">
                <a:solidFill>
                  <a:prstClr val="black"/>
                </a:solidFill>
              </a:rPr>
              <a:t> </a:t>
            </a:r>
            <a:r>
              <a:rPr lang="es-CL" sz="1200" dirty="0" err="1">
                <a:solidFill>
                  <a:prstClr val="black"/>
                </a:solidFill>
              </a:rPr>
              <a:t>Switching</a:t>
            </a:r>
            <a:r>
              <a:rPr lang="es-CL" sz="1200" dirty="0">
                <a:solidFill>
                  <a:prstClr val="black"/>
                </a:solidFill>
              </a:rPr>
              <a:t>), que incluye plataforma tecnológica, ancho de banda de la red MPLS, enlace de datos  y operatividad del SEIA, para el Ñuble.</a:t>
            </a:r>
          </a:p>
          <a:p>
            <a:pPr marL="171450" lvl="0" indent="-171450" algn="just">
              <a:buFont typeface="Arial" panose="020B0604020202020204" pitchFamily="34" charset="0"/>
              <a:buChar char="•"/>
            </a:pPr>
            <a:endParaRPr lang="es-CL" sz="1200" dirty="0">
              <a:solidFill>
                <a:prstClr val="black"/>
              </a:solidFill>
            </a:endParaRPr>
          </a:p>
          <a:p>
            <a:pPr marL="171450" lvl="0" indent="-171450" algn="just">
              <a:buFont typeface="Arial" panose="020B0604020202020204" pitchFamily="34" charset="0"/>
              <a:buChar char="•"/>
            </a:pPr>
            <a:endParaRPr lang="es-CL" sz="1200" dirty="0">
              <a:solidFill>
                <a:prstClr val="black"/>
              </a:solidFill>
            </a:endParaRPr>
          </a:p>
          <a:p>
            <a:pPr marL="171450" lvl="0" indent="-171450" algn="just">
              <a:buFont typeface="Arial" panose="020B0604020202020204" pitchFamily="34" charset="0"/>
              <a:buChar char="•"/>
            </a:pPr>
            <a:endParaRPr lang="es-CL" sz="1200" dirty="0">
              <a:solidFill>
                <a:prstClr val="black"/>
              </a:solidFill>
            </a:endParaRPr>
          </a:p>
          <a:p>
            <a:pPr marL="171450" lvl="0" indent="-171450" algn="just">
              <a:buFont typeface="Arial" panose="020B0604020202020204" pitchFamily="34" charset="0"/>
              <a:buChar char="•"/>
            </a:pPr>
            <a:endParaRPr lang="es-CL" sz="1200" dirty="0">
              <a:solidFill>
                <a:prstClr val="black"/>
              </a:solidFill>
            </a:endParaRPr>
          </a:p>
          <a:p>
            <a:pPr lvl="0" algn="just"/>
            <a:r>
              <a:rPr lang="es-CL" sz="1200" b="1" dirty="0">
                <a:solidFill>
                  <a:prstClr val="black"/>
                </a:solidFill>
              </a:rPr>
              <a:t>Capítulo 03 Programa 01 Superintendencia del Medio Ambiente:</a:t>
            </a:r>
          </a:p>
          <a:p>
            <a:pPr lvl="0" algn="just"/>
            <a:endParaRPr lang="es-CL" sz="1200" b="1" dirty="0">
              <a:solidFill>
                <a:prstClr val="black"/>
              </a:solidFill>
            </a:endParaRPr>
          </a:p>
          <a:p>
            <a:pPr marL="171450" lvl="0" indent="-171450" algn="just">
              <a:buFont typeface="Arial" panose="020B0604020202020204" pitchFamily="34" charset="0"/>
              <a:buChar char="•"/>
            </a:pPr>
            <a:r>
              <a:rPr lang="es-CL" sz="1200" dirty="0">
                <a:solidFill>
                  <a:prstClr val="black"/>
                </a:solidFill>
              </a:rPr>
              <a:t>Se informa que se otorgan recursos para gasto en personal adicional de 14 personas, de los cuales  6 son profesionales para la plataforma tecnológica (proyecto TIC). También contempla gasto operacional para las 3 últimas oficinas de la SMA </a:t>
            </a:r>
            <a:r>
              <a:rPr lang="es-CL" sz="1200" dirty="0" err="1">
                <a:solidFill>
                  <a:prstClr val="black"/>
                </a:solidFill>
              </a:rPr>
              <a:t>aperturadas</a:t>
            </a:r>
            <a:r>
              <a:rPr lang="es-CL" sz="1200" dirty="0">
                <a:solidFill>
                  <a:prstClr val="black"/>
                </a:solidFill>
              </a:rPr>
              <a:t> en 2018 en las regiones de: Arica y </a:t>
            </a:r>
            <a:r>
              <a:rPr lang="es-CL" sz="1200" dirty="0" err="1">
                <a:solidFill>
                  <a:prstClr val="black"/>
                </a:solidFill>
              </a:rPr>
              <a:t>Paricanota</a:t>
            </a:r>
            <a:r>
              <a:rPr lang="es-CL" sz="1200" dirty="0">
                <a:solidFill>
                  <a:prstClr val="black"/>
                </a:solidFill>
              </a:rPr>
              <a:t>, Araucanía, y Magallanes.</a:t>
            </a:r>
            <a:endParaRPr lang="es-MX" sz="1200" dirty="0">
              <a:solidFill>
                <a:prstClr val="black"/>
              </a:solidFill>
            </a:endParaRPr>
          </a:p>
        </p:txBody>
      </p:sp>
    </p:spTree>
    <p:extLst>
      <p:ext uri="{BB962C8B-B14F-4D97-AF65-F5344CB8AC3E}">
        <p14:creationId xmlns:p14="http://schemas.microsoft.com/office/powerpoint/2010/main" val="178714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82633" y="6309320"/>
            <a:ext cx="7617760"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05024" y="592044"/>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DICIEMBRE</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01. PROGRAMA 01: SUBSECRETARÍA DEL MEDIO AMBIENTE   </a:t>
            </a:r>
          </a:p>
        </p:txBody>
      </p:sp>
      <p:sp>
        <p:nvSpPr>
          <p:cNvPr id="8" name="1 Título"/>
          <p:cNvSpPr txBox="1">
            <a:spLocks/>
          </p:cNvSpPr>
          <p:nvPr/>
        </p:nvSpPr>
        <p:spPr>
          <a:xfrm>
            <a:off x="500835" y="1230167"/>
            <a:ext cx="7860248" cy="20240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2019</a:t>
            </a:r>
          </a:p>
        </p:txBody>
      </p:sp>
      <p:graphicFrame>
        <p:nvGraphicFramePr>
          <p:cNvPr id="2" name="Tabla 1">
            <a:extLst>
              <a:ext uri="{FF2B5EF4-FFF2-40B4-BE49-F238E27FC236}">
                <a16:creationId xmlns:a16="http://schemas.microsoft.com/office/drawing/2014/main" id="{A84D7E18-E9DD-4B8F-A82A-C58141130FF3}"/>
              </a:ext>
            </a:extLst>
          </p:cNvPr>
          <p:cNvGraphicFramePr>
            <a:graphicFrameLocks noGrp="1"/>
          </p:cNvGraphicFramePr>
          <p:nvPr>
            <p:extLst>
              <p:ext uri="{D42A27DB-BD31-4B8C-83A1-F6EECF244321}">
                <p14:modId xmlns:p14="http://schemas.microsoft.com/office/powerpoint/2010/main" val="2229795304"/>
              </p:ext>
            </p:extLst>
          </p:nvPr>
        </p:nvGraphicFramePr>
        <p:xfrm>
          <a:off x="666068" y="1479606"/>
          <a:ext cx="7617759" cy="4697361"/>
        </p:xfrm>
        <a:graphic>
          <a:graphicData uri="http://schemas.openxmlformats.org/drawingml/2006/table">
            <a:tbl>
              <a:tblPr/>
              <a:tblGrid>
                <a:gridCol w="647292">
                  <a:extLst>
                    <a:ext uri="{9D8B030D-6E8A-4147-A177-3AD203B41FA5}">
                      <a16:colId xmlns:a16="http://schemas.microsoft.com/office/drawing/2014/main" val="2826871969"/>
                    </a:ext>
                  </a:extLst>
                </a:gridCol>
                <a:gridCol w="239112">
                  <a:extLst>
                    <a:ext uri="{9D8B030D-6E8A-4147-A177-3AD203B41FA5}">
                      <a16:colId xmlns:a16="http://schemas.microsoft.com/office/drawing/2014/main" val="3117522415"/>
                    </a:ext>
                  </a:extLst>
                </a:gridCol>
                <a:gridCol w="239112">
                  <a:extLst>
                    <a:ext uri="{9D8B030D-6E8A-4147-A177-3AD203B41FA5}">
                      <a16:colId xmlns:a16="http://schemas.microsoft.com/office/drawing/2014/main" val="864934998"/>
                    </a:ext>
                  </a:extLst>
                </a:gridCol>
                <a:gridCol w="2724425">
                  <a:extLst>
                    <a:ext uri="{9D8B030D-6E8A-4147-A177-3AD203B41FA5}">
                      <a16:colId xmlns:a16="http://schemas.microsoft.com/office/drawing/2014/main" val="1072074416"/>
                    </a:ext>
                  </a:extLst>
                </a:gridCol>
                <a:gridCol w="647292">
                  <a:extLst>
                    <a:ext uri="{9D8B030D-6E8A-4147-A177-3AD203B41FA5}">
                      <a16:colId xmlns:a16="http://schemas.microsoft.com/office/drawing/2014/main" val="2077923134"/>
                    </a:ext>
                  </a:extLst>
                </a:gridCol>
                <a:gridCol w="647292">
                  <a:extLst>
                    <a:ext uri="{9D8B030D-6E8A-4147-A177-3AD203B41FA5}">
                      <a16:colId xmlns:a16="http://schemas.microsoft.com/office/drawing/2014/main" val="2893570758"/>
                    </a:ext>
                  </a:extLst>
                </a:gridCol>
                <a:gridCol w="647292">
                  <a:extLst>
                    <a:ext uri="{9D8B030D-6E8A-4147-A177-3AD203B41FA5}">
                      <a16:colId xmlns:a16="http://schemas.microsoft.com/office/drawing/2014/main" val="3491512525"/>
                    </a:ext>
                  </a:extLst>
                </a:gridCol>
                <a:gridCol w="647292">
                  <a:extLst>
                    <a:ext uri="{9D8B030D-6E8A-4147-A177-3AD203B41FA5}">
                      <a16:colId xmlns:a16="http://schemas.microsoft.com/office/drawing/2014/main" val="455783255"/>
                    </a:ext>
                  </a:extLst>
                </a:gridCol>
                <a:gridCol w="589325">
                  <a:extLst>
                    <a:ext uri="{9D8B030D-6E8A-4147-A177-3AD203B41FA5}">
                      <a16:colId xmlns:a16="http://schemas.microsoft.com/office/drawing/2014/main" val="2221428266"/>
                    </a:ext>
                  </a:extLst>
                </a:gridCol>
                <a:gridCol w="589325">
                  <a:extLst>
                    <a:ext uri="{9D8B030D-6E8A-4147-A177-3AD203B41FA5}">
                      <a16:colId xmlns:a16="http://schemas.microsoft.com/office/drawing/2014/main" val="620082379"/>
                    </a:ext>
                  </a:extLst>
                </a:gridCol>
              </a:tblGrid>
              <a:tr h="128739">
                <a:tc rowSpan="2" gridSpan="4">
                  <a:txBody>
                    <a:bodyPr/>
                    <a:lstStyle/>
                    <a:p>
                      <a:pPr algn="ctr" fontAlgn="ctr"/>
                      <a:r>
                        <a:rPr lang="es-CL" sz="700" b="1" i="0" u="none" strike="noStrike">
                          <a:solidFill>
                            <a:srgbClr val="FFFFFF"/>
                          </a:solidFill>
                          <a:effectLst/>
                          <a:latin typeface="Calibri" panose="020F0502020204030204" pitchFamily="34" charset="0"/>
                        </a:rPr>
                        <a:t>Subtítulo</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Presupuesto 2019</a:t>
                      </a:r>
                    </a:p>
                  </a:txBody>
                  <a:tcPr marL="7453" marR="7453" marT="74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Ejecución</a:t>
                      </a:r>
                    </a:p>
                  </a:txBody>
                  <a:tcPr marL="7453" marR="7453" marT="74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425162409"/>
                  </a:ext>
                </a:extLst>
              </a:tr>
              <a:tr h="394262">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700" b="1" i="0" u="none" strike="noStrike">
                          <a:solidFill>
                            <a:srgbClr val="FFFFFF"/>
                          </a:solidFill>
                          <a:effectLst/>
                          <a:latin typeface="Calibri" panose="020F0502020204030204" pitchFamily="34" charset="0"/>
                        </a:rPr>
                        <a:t>Ley 2019</a:t>
                      </a:r>
                    </a:p>
                  </a:txBody>
                  <a:tcPr marL="7453" marR="7453" marT="7453"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453" marR="7453" marT="745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453" marR="7453" marT="745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453" marR="7453" marT="745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Ley 2019 </a:t>
                      </a:r>
                    </a:p>
                  </a:txBody>
                  <a:tcPr marL="7453" marR="7453" marT="745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Ppto. Vigente </a:t>
                      </a:r>
                    </a:p>
                  </a:txBody>
                  <a:tcPr marL="7453" marR="7453" marT="7453"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3993394868"/>
                  </a:ext>
                </a:extLst>
              </a:tr>
              <a:tr h="168970">
                <a:tc>
                  <a:txBody>
                    <a:bodyPr/>
                    <a:lstStyle/>
                    <a:p>
                      <a:pPr algn="l" fontAlgn="ctr"/>
                      <a:r>
                        <a:rPr lang="es-CL" sz="9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31.647.349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54.506.330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22.858.981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54.226.209 </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171,3%</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99,5%</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81519892"/>
                  </a:ext>
                </a:extLst>
              </a:tr>
              <a:tr h="128739">
                <a:tc>
                  <a:txBody>
                    <a:bodyPr/>
                    <a:lstStyle/>
                    <a:p>
                      <a:pPr algn="ctr" fontAlgn="ctr"/>
                      <a:r>
                        <a:rPr lang="es-CL" sz="700" b="1" i="0" u="none" strike="noStrike">
                          <a:solidFill>
                            <a:srgbClr val="000000"/>
                          </a:solidFill>
                          <a:effectLst/>
                          <a:latin typeface="Calibri" panose="020F0502020204030204" pitchFamily="34" charset="0"/>
                        </a:rPr>
                        <a:t>21</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 EN PERSONAL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15.912.738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16.846.347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933.609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16.811.548</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105,6%</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99,8%</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70241807"/>
                  </a:ext>
                </a:extLst>
              </a:tr>
              <a:tr h="128739">
                <a:tc>
                  <a:txBody>
                    <a:bodyPr/>
                    <a:lstStyle/>
                    <a:p>
                      <a:pPr algn="ctr" fontAlgn="ctr"/>
                      <a:r>
                        <a:rPr lang="es-CL" sz="700" b="1" i="0" u="none" strike="noStrike">
                          <a:solidFill>
                            <a:srgbClr val="000000"/>
                          </a:solidFill>
                          <a:effectLst/>
                          <a:latin typeface="Calibri" panose="020F0502020204030204" pitchFamily="34" charset="0"/>
                        </a:rPr>
                        <a:t>22</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BIENES Y SERVICIOS DE CONSUMO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7.379.334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7.141.213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-238.121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7.113.814</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96,4%</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99,6%</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79071212"/>
                  </a:ext>
                </a:extLst>
              </a:tr>
              <a:tr h="128739">
                <a:tc>
                  <a:txBody>
                    <a:bodyPr/>
                    <a:lstStyle/>
                    <a:p>
                      <a:pPr algn="ctr" fontAlgn="ctr"/>
                      <a:r>
                        <a:rPr lang="es-CL" sz="700" b="1" i="0" u="none" strike="noStrike">
                          <a:solidFill>
                            <a:srgbClr val="000000"/>
                          </a:solidFill>
                          <a:effectLst/>
                          <a:latin typeface="Calibri" panose="020F0502020204030204" pitchFamily="34" charset="0"/>
                        </a:rPr>
                        <a:t>23</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PRESTACIONES DE SEGURIDAD SOCIAL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0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52.342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52.342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52.341</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100,0%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68428152"/>
                  </a:ext>
                </a:extLst>
              </a:tr>
              <a:tr h="128739">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Prestaciones Sociales del Empleador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52.342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52.342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52.341</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100,0%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77996759"/>
                  </a:ext>
                </a:extLst>
              </a:tr>
              <a:tr h="128739">
                <a:tc>
                  <a:txBody>
                    <a:bodyPr/>
                    <a:lstStyle/>
                    <a:p>
                      <a:pPr algn="ctr" fontAlgn="ctr"/>
                      <a:r>
                        <a:rPr lang="es-CL" sz="700" b="1" i="0" u="none" strike="noStrike">
                          <a:solidFill>
                            <a:srgbClr val="000000"/>
                          </a:solidFill>
                          <a:effectLst/>
                          <a:latin typeface="Calibri" panose="020F0502020204030204" pitchFamily="34" charset="0"/>
                        </a:rPr>
                        <a:t>24</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TRANSFERENCIAS CORRIENTES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7.356.242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29.405.601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22.049.359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29.204.668</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397,0%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99,3%</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44828798"/>
                  </a:ext>
                </a:extLst>
              </a:tr>
              <a:tr h="128739">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Al Sector Privado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173.182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173.182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172.842</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99,8%</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99,8%</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24096152"/>
                  </a:ext>
                </a:extLst>
              </a:tr>
              <a:tr h="128739">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001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Instituciones Colaboradoras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173.182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173.182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172.842</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99,8%</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99,8%</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10228836"/>
                  </a:ext>
                </a:extLst>
              </a:tr>
              <a:tr h="128739">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Otras Entidades Públicas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7.126.051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29.176.530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22.050.479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28.975.990</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406,6%</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99,3%</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6013596"/>
                  </a:ext>
                </a:extLst>
              </a:tr>
              <a:tr h="128739">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001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Fondo de Protección Ambiental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963.463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963.463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952.952</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98,9%</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98,9%</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76742407"/>
                  </a:ext>
                </a:extLst>
              </a:tr>
              <a:tr h="128739">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004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Certificación Ambiental Municipal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155.624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155.624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155.401</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99,9%</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99,9%</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25318768"/>
                  </a:ext>
                </a:extLst>
              </a:tr>
              <a:tr h="128739">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009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Modelo de Pronóstico de Calidad del Aire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88.676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86.092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-2.584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86.092</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97,1%</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100,0%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46038455"/>
                  </a:ext>
                </a:extLst>
              </a:tr>
              <a:tr h="128739">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011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Calefacción Sustentable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4.178.542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4.173.051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-5.491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4.078.989</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97,6%</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97,7%</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32193605"/>
                  </a:ext>
                </a:extLst>
              </a:tr>
              <a:tr h="128739">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017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Fondo del Reciclaje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739.746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849.746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110.000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846.125</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114,4%</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99,6%</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63462050"/>
                  </a:ext>
                </a:extLst>
              </a:tr>
              <a:tr h="128739">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018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de Recuperación Ambiental y Social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1.000.000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980.000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-20.000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963.795</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96,4%</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98,3%</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31326412"/>
                  </a:ext>
                </a:extLst>
              </a:tr>
              <a:tr h="257477">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020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COP 25, Conferencia de las Partes N° 25 de la Convención Marco de las Naciones Unidas sobre Cambio Climático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21.968.554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21.968.554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21.892.636</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99,7%</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22986749"/>
                  </a:ext>
                </a:extLst>
              </a:tr>
              <a:tr h="128739">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Organismos Internacionales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57.009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55.889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-1.120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55.836</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97,9%</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99,9%</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38114914"/>
                  </a:ext>
                </a:extLst>
              </a:tr>
              <a:tr h="128739">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001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Infraestructura Mundial de Información en Biodiversidad (GBIF)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30.516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30.516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30.485</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99,9%</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99,9%</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65905965"/>
                  </a:ext>
                </a:extLst>
              </a:tr>
              <a:tr h="239776">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002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Plataforma Intergubernamental sobre Biodiversidad y Servicios de los Ecosistemas (IPBES)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8.994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8.994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8.972</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99,8%</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99,8%</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58891266"/>
                  </a:ext>
                </a:extLst>
              </a:tr>
              <a:tr h="128739">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003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 de las Naciones Unidas para el Medio Ambiente (PNUMA)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7.923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6.986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-937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6.986</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88,2%</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100,0%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5651146"/>
                  </a:ext>
                </a:extLst>
              </a:tr>
              <a:tr h="160923">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004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Organización para la Cooperación y el Desarrollo Económico (OCDE)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9.576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9.393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-183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9.393</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98,1%</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100,0%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79425300"/>
                  </a:ext>
                </a:extLst>
              </a:tr>
              <a:tr h="128739">
                <a:tc>
                  <a:txBody>
                    <a:bodyPr/>
                    <a:lstStyle/>
                    <a:p>
                      <a:pPr algn="ctr" fontAlgn="ctr"/>
                      <a:r>
                        <a:rPr lang="es-CL" sz="700" b="1" i="0" u="none" strike="noStrike">
                          <a:solidFill>
                            <a:srgbClr val="000000"/>
                          </a:solidFill>
                          <a:effectLst/>
                          <a:latin typeface="Calibri" panose="020F0502020204030204" pitchFamily="34" charset="0"/>
                        </a:rPr>
                        <a:t>29</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ADQUISICIÓN DE ACTIVOS NO FINANCIEROS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998.035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998.035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986.020</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98,8%</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98,8%</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91634791"/>
                  </a:ext>
                </a:extLst>
              </a:tr>
              <a:tr h="128739">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Vehículos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55.620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47.321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-8.299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47.321</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85,1%</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100,0%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58434327"/>
                  </a:ext>
                </a:extLst>
              </a:tr>
              <a:tr h="128739">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04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Mobiliario y Otros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27.295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34.295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7.000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34.249</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125,5%</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99,9%</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3331443"/>
                  </a:ext>
                </a:extLst>
              </a:tr>
              <a:tr h="128739">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05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Máquinas y Equipos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433.595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415.712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-17.883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404.344</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93,3%</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97,3%</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82956790"/>
                  </a:ext>
                </a:extLst>
              </a:tr>
              <a:tr h="128739">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06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Equipos Informáticos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136.475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136.475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135.998</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99,7%</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99,7%</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5013643"/>
                  </a:ext>
                </a:extLst>
              </a:tr>
              <a:tr h="128739">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Informáticos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345.050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364.232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19.182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364.108</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105,5%</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100,0%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63259825"/>
                  </a:ext>
                </a:extLst>
              </a:tr>
              <a:tr h="128739">
                <a:tc>
                  <a:txBody>
                    <a:bodyPr/>
                    <a:lstStyle/>
                    <a:p>
                      <a:pPr algn="ctr" fontAlgn="ctr"/>
                      <a:r>
                        <a:rPr lang="es-CL" sz="700" b="1" i="0" u="none" strike="noStrike">
                          <a:solidFill>
                            <a:srgbClr val="000000"/>
                          </a:solidFill>
                          <a:effectLst/>
                          <a:latin typeface="Calibri" panose="020F0502020204030204" pitchFamily="34" charset="0"/>
                        </a:rPr>
                        <a:t>34</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DE LA DEUDA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1.000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58.865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57.865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57.818</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5781,8%</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98,2%</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1339292"/>
                  </a:ext>
                </a:extLst>
              </a:tr>
              <a:tr h="128739">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Deuda Flotante                                                                  </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1.000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58.865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57.865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57.818</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5781,8%</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98,2%</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3009311"/>
                  </a:ext>
                </a:extLst>
              </a:tr>
              <a:tr h="128739">
                <a:tc>
                  <a:txBody>
                    <a:bodyPr/>
                    <a:lstStyle/>
                    <a:p>
                      <a:pPr algn="ctr" fontAlgn="ctr"/>
                      <a:r>
                        <a:rPr lang="es-CL" sz="700" b="1" i="0" u="none" strike="noStrike">
                          <a:solidFill>
                            <a:srgbClr val="000000"/>
                          </a:solidFill>
                          <a:effectLst/>
                          <a:latin typeface="Calibri" panose="020F0502020204030204" pitchFamily="34" charset="0"/>
                        </a:rPr>
                        <a:t>35</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3" marR="7453" marT="74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Saldo Final de Caja</a:t>
                      </a:r>
                    </a:p>
                  </a:txBody>
                  <a:tcPr marL="7453" marR="7453" marT="74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0 </a:t>
                      </a:r>
                    </a:p>
                  </a:txBody>
                  <a:tcPr marL="7453" marR="7453" marT="74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3.927 </a:t>
                      </a:r>
                    </a:p>
                  </a:txBody>
                  <a:tcPr marL="7453" marR="7453" marT="745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3.927 </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a:t>
                      </a:r>
                    </a:p>
                  </a:txBody>
                  <a:tcPr marL="7453" marR="7453" marT="74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dirty="0">
                          <a:solidFill>
                            <a:srgbClr val="000000"/>
                          </a:solidFill>
                          <a:effectLst/>
                          <a:latin typeface="Calibri" panose="020F0502020204030204" pitchFamily="34" charset="0"/>
                        </a:rPr>
                        <a:t>0,0%</a:t>
                      </a:r>
                    </a:p>
                  </a:txBody>
                  <a:tcPr marL="7453" marR="7453" marT="7453"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052048127"/>
                  </a:ext>
                </a:extLst>
              </a:tr>
            </a:tbl>
          </a:graphicData>
        </a:graphic>
      </p:graphicFrame>
    </p:spTree>
    <p:extLst>
      <p:ext uri="{BB962C8B-B14F-4D97-AF65-F5344CB8AC3E}">
        <p14:creationId xmlns:p14="http://schemas.microsoft.com/office/powerpoint/2010/main" val="4266054793"/>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2577</TotalTime>
  <Words>2726</Words>
  <Application>Microsoft Office PowerPoint</Application>
  <PresentationFormat>Presentación en pantalla (4:3)</PresentationFormat>
  <Paragraphs>945</Paragraphs>
  <Slides>11</Slides>
  <Notes>2</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11</vt:i4>
      </vt:variant>
    </vt:vector>
  </HeadingPairs>
  <TitlesOfParts>
    <vt:vector size="18" baseType="lpstr">
      <vt:lpstr>Andalus</vt:lpstr>
      <vt:lpstr>Arial</vt:lpstr>
      <vt:lpstr>Calibri</vt:lpstr>
      <vt:lpstr>Times New Roman</vt:lpstr>
      <vt:lpstr>1_Tema de Office</vt:lpstr>
      <vt:lpstr>Tema de Office</vt:lpstr>
      <vt:lpstr>Imagen de mapa de bits</vt:lpstr>
      <vt:lpstr>EJECUCIÓN ACUMULADA DE GASTOS PRESUPUESTARIOS DICIEMBRE 2019 PARTIDA 25: MINISTERIO DE MEDIO AMBIENTE</vt:lpstr>
      <vt:lpstr>EJECUCIÓN PRESUPUESTARIA DE GASTOS ACUMULADA A DICIEMBRE 2019 PARTIDA 25 MINISTERIO DEL MEDIO AMBIENTE</vt:lpstr>
      <vt:lpstr>EJECUCIÓN PRESUPUESTARIA DE GASTOS ACUMULADA A DICIEMBRE 2019 PARTIDA 25 MINISTERIO DEL MEDIO AMBIENTE</vt:lpstr>
      <vt:lpstr>COMPORTAMIENTO DE LA EJECUCIÓN ACUMULADA DE GASTOS A DICIEMBRE 2019 PARTIDA 25 MINISTERIO DE MEDIO AMBIENTE</vt:lpstr>
      <vt:lpstr>EJECUCIÓN ACUMULADA DE GASTOS A DICIEMBRE 2019 PARTIDA 25 MINISTERIO DEL MEDIO AMBIENTE</vt:lpstr>
      <vt:lpstr>EJECUCIÓN PRESUPUESTARIA DE GASTOS ACUMULADA A DICIEMBRE 2019 PARTIDA 25 MINISTERIO DEL MEDIO AMBIENTE</vt:lpstr>
      <vt:lpstr>EJECUCIÓN PRESUPUESTARIA DE GASTOS ACUMULADA A DICIEMBRE 2019 PARTIDA 25 MINISTERIO DEL MEDIO AMBIENTE</vt:lpstr>
      <vt:lpstr>EJECUCIÓN ACUMULADA DE GASTOS A DICIEMBRE 2019 PARTIDA 25  RESUMEN POR CAPÍTULOS</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RCATALAN</cp:lastModifiedBy>
  <cp:revision>258</cp:revision>
  <cp:lastPrinted>2019-06-06T21:54:24Z</cp:lastPrinted>
  <dcterms:created xsi:type="dcterms:W3CDTF">2016-06-23T13:38:47Z</dcterms:created>
  <dcterms:modified xsi:type="dcterms:W3CDTF">2020-04-09T03:01:20Z</dcterms:modified>
</cp:coreProperties>
</file>