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6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22'!$D$34:$O$34</c:f>
              <c:numCache>
                <c:formatCode>0.0%</c:formatCode>
                <c:ptCount val="12"/>
                <c:pt idx="0">
                  <c:v>0.05</c:v>
                </c:pt>
                <c:pt idx="1">
                  <c:v>5.8999999999999997E-2</c:v>
                </c:pt>
                <c:pt idx="2">
                  <c:v>7.5999999999999998E-2</c:v>
                </c:pt>
                <c:pt idx="3">
                  <c:v>0.09</c:v>
                </c:pt>
                <c:pt idx="4">
                  <c:v>6.4000000000000001E-2</c:v>
                </c:pt>
                <c:pt idx="5">
                  <c:v>8.5000000000000006E-2</c:v>
                </c:pt>
                <c:pt idx="6">
                  <c:v>6.5000000000000002E-2</c:v>
                </c:pt>
                <c:pt idx="7">
                  <c:v>7.0000000000000007E-2</c:v>
                </c:pt>
                <c:pt idx="8">
                  <c:v>7.2999999999999995E-2</c:v>
                </c:pt>
                <c:pt idx="9">
                  <c:v>0.08</c:v>
                </c:pt>
                <c:pt idx="10">
                  <c:v>0.09</c:v>
                </c:pt>
                <c:pt idx="11">
                  <c:v>0.17299999999999999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7-4DE2-8241-0270B89F4A57}"/>
            </c:ext>
          </c:extLst>
        </c:ser>
        <c:ser>
          <c:idx val="1"/>
          <c:order val="1"/>
          <c:tx>
            <c:strRef>
              <c:f>'Partida 22'!$C$35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22'!$D$35:$O$35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7-4DE2-8241-0270B89F4A57}"/>
            </c:ext>
          </c:extLst>
        </c:ser>
        <c:ser>
          <c:idx val="2"/>
          <c:order val="2"/>
          <c:tx>
            <c:strRef>
              <c:f>'Partida 22'!$C$36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22'!$D$36:$O$36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87-4DE2-8241-0270B89F4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80163328"/>
        <c:axId val="180164864"/>
      </c:barChart>
      <c:catAx>
        <c:axId val="18016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80164864"/>
        <c:crosses val="autoZero"/>
        <c:auto val="0"/>
        <c:lblAlgn val="ctr"/>
        <c:lblOffset val="100"/>
        <c:noMultiLvlLbl val="0"/>
      </c:catAx>
      <c:valAx>
        <c:axId val="1801648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801633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22'!$C$30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22'!$D$30:$O$30</c:f>
              <c:numCache>
                <c:formatCode>0.0%</c:formatCode>
                <c:ptCount val="12"/>
                <c:pt idx="0">
                  <c:v>0.05</c:v>
                </c:pt>
                <c:pt idx="1">
                  <c:v>0.108</c:v>
                </c:pt>
                <c:pt idx="2">
                  <c:v>0.184</c:v>
                </c:pt>
                <c:pt idx="3">
                  <c:v>0.27400000000000002</c:v>
                </c:pt>
                <c:pt idx="4">
                  <c:v>0.33800000000000002</c:v>
                </c:pt>
                <c:pt idx="5">
                  <c:v>0.42299999999999999</c:v>
                </c:pt>
                <c:pt idx="6">
                  <c:v>0.48799999999999999</c:v>
                </c:pt>
                <c:pt idx="7">
                  <c:v>0.55300000000000005</c:v>
                </c:pt>
                <c:pt idx="8">
                  <c:v>0.626</c:v>
                </c:pt>
                <c:pt idx="9">
                  <c:v>0.70599999999999996</c:v>
                </c:pt>
                <c:pt idx="10">
                  <c:v>0.79500000000000004</c:v>
                </c:pt>
                <c:pt idx="11">
                  <c:v>0.96699999999999997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D0-4C01-B71B-24F347C24426}"/>
            </c:ext>
          </c:extLst>
        </c:ser>
        <c:ser>
          <c:idx val="1"/>
          <c:order val="1"/>
          <c:tx>
            <c:strRef>
              <c:f>'Partida 22'!$C$31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22'!$D$31:$O$31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D0-4C01-B71B-24F347C24426}"/>
            </c:ext>
          </c:extLst>
        </c:ser>
        <c:ser>
          <c:idx val="2"/>
          <c:order val="2"/>
          <c:tx>
            <c:strRef>
              <c:f>'Partida 22'!$C$32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7620841180163214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D0-4C01-B71B-24F347C24426}"/>
                </c:ext>
              </c:extLst>
            </c:dLbl>
            <c:dLbl>
              <c:idx val="1"/>
              <c:layout>
                <c:manualLayout>
                  <c:x val="-4.0175768989328314E-2"/>
                  <c:y val="3.333333333333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D0-4C01-B71B-24F347C24426}"/>
                </c:ext>
              </c:extLst>
            </c:dLbl>
            <c:dLbl>
              <c:idx val="2"/>
              <c:layout>
                <c:manualLayout>
                  <c:x val="-6.0263653483992465E-2"/>
                  <c:y val="3.7500000000000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D0-4C01-B71B-24F347C24426}"/>
                </c:ext>
              </c:extLst>
            </c:dLbl>
            <c:dLbl>
              <c:idx val="3"/>
              <c:layout>
                <c:manualLayout>
                  <c:x val="-6.7796610169491567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D0-4C01-B71B-24F347C24426}"/>
                </c:ext>
              </c:extLst>
            </c:dLbl>
            <c:dLbl>
              <c:idx val="4"/>
              <c:layout>
                <c:manualLayout>
                  <c:x val="-5.0219711236660435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D0-4C01-B71B-24F347C24426}"/>
                </c:ext>
              </c:extLst>
            </c:dLbl>
            <c:dLbl>
              <c:idx val="5"/>
              <c:layout>
                <c:manualLayout>
                  <c:x val="-4.51977401129943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D0-4C01-B71B-24F347C24426}"/>
                </c:ext>
              </c:extLst>
            </c:dLbl>
            <c:dLbl>
              <c:idx val="6"/>
              <c:layout>
                <c:manualLayout>
                  <c:x val="-4.268675455116133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D0-4C01-B71B-24F347C24426}"/>
                </c:ext>
              </c:extLst>
            </c:dLbl>
            <c:dLbl>
              <c:idx val="7"/>
              <c:layout>
                <c:manualLayout>
                  <c:x val="-4.0175768989328314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D0-4C01-B71B-24F347C24426}"/>
                </c:ext>
              </c:extLst>
            </c:dLbl>
            <c:dLbl>
              <c:idx val="8"/>
              <c:layout>
                <c:manualLayout>
                  <c:x val="-3.7664783427495289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2D0-4C01-B71B-24F347C24426}"/>
                </c:ext>
              </c:extLst>
            </c:dLbl>
            <c:dLbl>
              <c:idx val="9"/>
              <c:layout>
                <c:manualLayout>
                  <c:x val="-4.2686754551161422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D0-4C01-B71B-24F347C24426}"/>
                </c:ext>
              </c:extLst>
            </c:dLbl>
            <c:dLbl>
              <c:idx val="10"/>
              <c:layout>
                <c:manualLayout>
                  <c:x val="-4.51977401129943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2D0-4C01-B71B-24F347C244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22'!$D$32:$O$32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2D0-4C01-B71B-24F347C24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315392"/>
        <c:axId val="132333568"/>
      </c:lineChart>
      <c:catAx>
        <c:axId val="13231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333568"/>
        <c:crosses val="autoZero"/>
        <c:auto val="1"/>
        <c:lblAlgn val="ctr"/>
        <c:lblOffset val="100"/>
        <c:tickLblSkip val="1"/>
        <c:noMultiLvlLbl val="0"/>
      </c:catAx>
      <c:valAx>
        <c:axId val="13233356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3153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3193E1-A59B-4CD9-8428-BE499F730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593761"/>
              </p:ext>
            </p:extLst>
          </p:nvPr>
        </p:nvGraphicFramePr>
        <p:xfrm>
          <a:off x="482599" y="2920206"/>
          <a:ext cx="8178802" cy="2164980"/>
        </p:xfrm>
        <a:graphic>
          <a:graphicData uri="http://schemas.openxmlformats.org/drawingml/2006/table">
            <a:tbl>
              <a:tblPr/>
              <a:tblGrid>
                <a:gridCol w="799387">
                  <a:extLst>
                    <a:ext uri="{9D8B030D-6E8A-4147-A177-3AD203B41FA5}">
                      <a16:colId xmlns:a16="http://schemas.microsoft.com/office/drawing/2014/main" val="507005349"/>
                    </a:ext>
                  </a:extLst>
                </a:gridCol>
                <a:gridCol w="295296">
                  <a:extLst>
                    <a:ext uri="{9D8B030D-6E8A-4147-A177-3AD203B41FA5}">
                      <a16:colId xmlns:a16="http://schemas.microsoft.com/office/drawing/2014/main" val="1978917770"/>
                    </a:ext>
                  </a:extLst>
                </a:gridCol>
                <a:gridCol w="295296">
                  <a:extLst>
                    <a:ext uri="{9D8B030D-6E8A-4147-A177-3AD203B41FA5}">
                      <a16:colId xmlns:a16="http://schemas.microsoft.com/office/drawing/2014/main" val="41280254"/>
                    </a:ext>
                  </a:extLst>
                </a:gridCol>
                <a:gridCol w="2147606">
                  <a:extLst>
                    <a:ext uri="{9D8B030D-6E8A-4147-A177-3AD203B41FA5}">
                      <a16:colId xmlns:a16="http://schemas.microsoft.com/office/drawing/2014/main" val="774988302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1133392803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814420076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2854127071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4099764129"/>
                    </a:ext>
                  </a:extLst>
                </a:gridCol>
                <a:gridCol w="727800">
                  <a:extLst>
                    <a:ext uri="{9D8B030D-6E8A-4147-A177-3AD203B41FA5}">
                      <a16:colId xmlns:a16="http://schemas.microsoft.com/office/drawing/2014/main" val="1102059662"/>
                    </a:ext>
                  </a:extLst>
                </a:gridCol>
                <a:gridCol w="715869">
                  <a:extLst>
                    <a:ext uri="{9D8B030D-6E8A-4147-A177-3AD203B41FA5}">
                      <a16:colId xmlns:a16="http://schemas.microsoft.com/office/drawing/2014/main" val="1834851746"/>
                    </a:ext>
                  </a:extLst>
                </a:gridCol>
              </a:tblGrid>
              <a:tr h="1749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129927"/>
                  </a:ext>
                </a:extLst>
              </a:tr>
              <a:tr h="5357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378474"/>
                  </a:ext>
                </a:extLst>
              </a:tr>
              <a:tr h="229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579058"/>
                  </a:ext>
                </a:extLst>
              </a:tr>
              <a:tr h="17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961445"/>
                  </a:ext>
                </a:extLst>
              </a:tr>
              <a:tr h="17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24253"/>
                  </a:ext>
                </a:extLst>
              </a:tr>
              <a:tr h="17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750990"/>
                  </a:ext>
                </a:extLst>
              </a:tr>
              <a:tr h="17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9855"/>
                  </a:ext>
                </a:extLst>
              </a:tr>
              <a:tr h="17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069698"/>
                  </a:ext>
                </a:extLst>
              </a:tr>
              <a:tr h="17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442778"/>
                  </a:ext>
                </a:extLst>
              </a:tr>
              <a:tr h="17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25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9401F-BD0A-4DBF-A2F1-270DF4FDF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7211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ascendió a $13.412 millones y está compuesto por: </a:t>
            </a:r>
            <a:r>
              <a:rPr lang="es-CL" sz="1200" b="1" dirty="0" err="1">
                <a:solidFill>
                  <a:prstClr val="black"/>
                </a:solidFill>
              </a:rPr>
              <a:t>Prog</a:t>
            </a:r>
            <a:r>
              <a:rPr lang="es-CL" sz="1200" b="1" dirty="0">
                <a:solidFill>
                  <a:prstClr val="black"/>
                </a:solidFill>
              </a:rPr>
              <a:t>. 01 </a:t>
            </a:r>
            <a:r>
              <a:rPr lang="es-MX" sz="1200" b="1" dirty="0">
                <a:solidFill>
                  <a:prstClr val="black"/>
                </a:solidFill>
              </a:rPr>
              <a:t>Secretaría Gral. de la Presidencia </a:t>
            </a:r>
            <a:r>
              <a:rPr lang="es-MX" sz="1200" dirty="0">
                <a:solidFill>
                  <a:prstClr val="black"/>
                </a:solidFill>
              </a:rPr>
              <a:t>con 67% de los recursos,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04 Gobierno Digital </a:t>
            </a:r>
            <a:r>
              <a:rPr lang="es-MX" sz="1200" dirty="0">
                <a:solidFill>
                  <a:prstClr val="black"/>
                </a:solidFill>
              </a:rPr>
              <a:t>que concentra el 22,7% y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05 Consejo de Auditoría Interna </a:t>
            </a:r>
            <a:r>
              <a:rPr lang="es-MX" sz="1200" dirty="0">
                <a:solidFill>
                  <a:prstClr val="black"/>
                </a:solidFill>
              </a:rPr>
              <a:t>con un 10% del presupuesto.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 de esta Partida no presentó variación real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distribuyó </a:t>
            </a:r>
            <a:r>
              <a:rPr lang="es-MX" sz="1200" dirty="0">
                <a:solidFill>
                  <a:prstClr val="black"/>
                </a:solidFill>
              </a:rPr>
              <a:t>por Subtítulos de gasto en: Personal un 76%, en Bienes y Servicios de Consumo 17%, un 5% para Transferencias Corrientes y un 2% en Adquisición de Activos No Financieros.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33" y="4195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7D01E51-07C5-4E20-8645-7667C58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3645025"/>
            <a:ext cx="4099033" cy="271132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9893827-D43D-4BA7-AE6A-7B00964E9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232" y="3645025"/>
            <a:ext cx="4130568" cy="271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31640" y="6293929"/>
            <a:ext cx="619268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93912"/>
              </p:ext>
            </p:extLst>
          </p:nvPr>
        </p:nvGraphicFramePr>
        <p:xfrm>
          <a:off x="457200" y="1268760"/>
          <a:ext cx="8229600" cy="4962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670934"/>
              </p:ext>
            </p:extLst>
          </p:nvPr>
        </p:nvGraphicFramePr>
        <p:xfrm>
          <a:off x="467544" y="1095494"/>
          <a:ext cx="8208912" cy="4781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F743D-F4BF-4B55-A8E3-6225A4962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469760"/>
            <a:ext cx="8229600" cy="4808783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OTROS: Corresponde al Servicio de la Deuda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5765F0-38B6-4906-BEE9-AD72390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225F353D-1F5D-457B-82D8-384FCFA2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CDFFF61-D744-4449-8BF8-BFA2657DF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482262"/>
              </p:ext>
            </p:extLst>
          </p:nvPr>
        </p:nvGraphicFramePr>
        <p:xfrm>
          <a:off x="533399" y="2780928"/>
          <a:ext cx="8077202" cy="1466850"/>
        </p:xfrm>
        <a:graphic>
          <a:graphicData uri="http://schemas.openxmlformats.org/drawingml/2006/table">
            <a:tbl>
              <a:tblPr/>
              <a:tblGrid>
                <a:gridCol w="314449">
                  <a:extLst>
                    <a:ext uri="{9D8B030D-6E8A-4147-A177-3AD203B41FA5}">
                      <a16:colId xmlns:a16="http://schemas.microsoft.com/office/drawing/2014/main" val="2463617364"/>
                    </a:ext>
                  </a:extLst>
                </a:gridCol>
                <a:gridCol w="3582808">
                  <a:extLst>
                    <a:ext uri="{9D8B030D-6E8A-4147-A177-3AD203B41FA5}">
                      <a16:colId xmlns:a16="http://schemas.microsoft.com/office/drawing/2014/main" val="489310763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1910228875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1371762570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2288945842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554085859"/>
                    </a:ext>
                  </a:extLst>
                </a:gridCol>
                <a:gridCol w="775005">
                  <a:extLst>
                    <a:ext uri="{9D8B030D-6E8A-4147-A177-3AD203B41FA5}">
                      <a16:colId xmlns:a16="http://schemas.microsoft.com/office/drawing/2014/main" val="736523426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886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GRAL. DE LA PRESIDENCIA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9.033.109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9.953.508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920.399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8.310.813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440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3.039.585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2.970.378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-69.207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2.533.935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5273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AUDITORIA INTERNA GENERAL DE GOBIERNO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1.338.997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1.262.660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308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51732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13.412.731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14.314.135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12.120.364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36005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ESTADO DE OPERACIONES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13.411.691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14.299.783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12.107.408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986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91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8445629-C111-4F3D-A31B-FB49297FE9ED}"/>
              </a:ext>
            </a:extLst>
          </p:cNvPr>
          <p:cNvGraphicFramePr>
            <a:graphicFrameLocks noGrp="1"/>
          </p:cNvGraphicFramePr>
          <p:nvPr/>
        </p:nvGraphicFramePr>
        <p:xfrm>
          <a:off x="742950" y="2786856"/>
          <a:ext cx="7658099" cy="2152650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3395880052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232015033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4280814288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73458813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68552338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503248479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223417102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2900891774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323732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46184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13.412.731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12.120.364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611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10.241.660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10.506.282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420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9519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0949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795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4060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5193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1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04A94E6-239E-4195-8A9F-27ACAACBD885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3110589"/>
          <a:ext cx="8229601" cy="1505184"/>
        </p:xfrm>
        <a:graphic>
          <a:graphicData uri="http://schemas.openxmlformats.org/drawingml/2006/table">
            <a:tbl>
              <a:tblPr/>
              <a:tblGrid>
                <a:gridCol w="794787">
                  <a:extLst>
                    <a:ext uri="{9D8B030D-6E8A-4147-A177-3AD203B41FA5}">
                      <a16:colId xmlns:a16="http://schemas.microsoft.com/office/drawing/2014/main" val="284459493"/>
                    </a:ext>
                  </a:extLst>
                </a:gridCol>
                <a:gridCol w="293597">
                  <a:extLst>
                    <a:ext uri="{9D8B030D-6E8A-4147-A177-3AD203B41FA5}">
                      <a16:colId xmlns:a16="http://schemas.microsoft.com/office/drawing/2014/main" val="3749640467"/>
                    </a:ext>
                  </a:extLst>
                </a:gridCol>
                <a:gridCol w="2526709">
                  <a:extLst>
                    <a:ext uri="{9D8B030D-6E8A-4147-A177-3AD203B41FA5}">
                      <a16:colId xmlns:a16="http://schemas.microsoft.com/office/drawing/2014/main" val="891246846"/>
                    </a:ext>
                  </a:extLst>
                </a:gridCol>
                <a:gridCol w="794787">
                  <a:extLst>
                    <a:ext uri="{9D8B030D-6E8A-4147-A177-3AD203B41FA5}">
                      <a16:colId xmlns:a16="http://schemas.microsoft.com/office/drawing/2014/main" val="2852300369"/>
                    </a:ext>
                  </a:extLst>
                </a:gridCol>
                <a:gridCol w="794787">
                  <a:extLst>
                    <a:ext uri="{9D8B030D-6E8A-4147-A177-3AD203B41FA5}">
                      <a16:colId xmlns:a16="http://schemas.microsoft.com/office/drawing/2014/main" val="1170519465"/>
                    </a:ext>
                  </a:extLst>
                </a:gridCol>
                <a:gridCol w="794787">
                  <a:extLst>
                    <a:ext uri="{9D8B030D-6E8A-4147-A177-3AD203B41FA5}">
                      <a16:colId xmlns:a16="http://schemas.microsoft.com/office/drawing/2014/main" val="303716635"/>
                    </a:ext>
                  </a:extLst>
                </a:gridCol>
                <a:gridCol w="794787">
                  <a:extLst>
                    <a:ext uri="{9D8B030D-6E8A-4147-A177-3AD203B41FA5}">
                      <a16:colId xmlns:a16="http://schemas.microsoft.com/office/drawing/2014/main" val="1105976704"/>
                    </a:ext>
                  </a:extLst>
                </a:gridCol>
                <a:gridCol w="723611">
                  <a:extLst>
                    <a:ext uri="{9D8B030D-6E8A-4147-A177-3AD203B41FA5}">
                      <a16:colId xmlns:a16="http://schemas.microsoft.com/office/drawing/2014/main" val="1279293483"/>
                    </a:ext>
                  </a:extLst>
                </a:gridCol>
                <a:gridCol w="711749">
                  <a:extLst>
                    <a:ext uri="{9D8B030D-6E8A-4147-A177-3AD203B41FA5}">
                      <a16:colId xmlns:a16="http://schemas.microsoft.com/office/drawing/2014/main" val="2231956755"/>
                    </a:ext>
                  </a:extLst>
                </a:gridCol>
              </a:tblGrid>
              <a:tr h="15146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467" marR="9467" marT="9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67" marR="9467" marT="9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956687"/>
                  </a:ext>
                </a:extLst>
              </a:tr>
              <a:tr h="46386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12997"/>
                  </a:ext>
                </a:extLst>
              </a:tr>
              <a:tr h="198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13.412.731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14.314.135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901.404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12.120.364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344463"/>
                  </a:ext>
                </a:extLst>
              </a:tr>
              <a:tr h="255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9.034.139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9.954.737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920.598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8.310.813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694540"/>
                  </a:ext>
                </a:extLst>
              </a:tr>
              <a:tr h="217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3.039.585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2.983.491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-56.094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2.546.891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69048"/>
                  </a:ext>
                </a:extLst>
              </a:tr>
              <a:tr h="217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1.339.007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1.375.907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36.900 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1.262.660 </a:t>
                      </a:r>
                    </a:p>
                  </a:txBody>
                  <a:tcPr marL="9467" marR="9467" marT="9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467" marR="9467" marT="9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363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98A9C1-EA0D-46C0-8CCE-C64CCCDB5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318875"/>
              </p:ext>
            </p:extLst>
          </p:nvPr>
        </p:nvGraphicFramePr>
        <p:xfrm>
          <a:off x="457200" y="2241528"/>
          <a:ext cx="8229600" cy="3749697"/>
        </p:xfrm>
        <a:graphic>
          <a:graphicData uri="http://schemas.openxmlformats.org/drawingml/2006/table">
            <a:tbl>
              <a:tblPr/>
              <a:tblGrid>
                <a:gridCol w="700169">
                  <a:extLst>
                    <a:ext uri="{9D8B030D-6E8A-4147-A177-3AD203B41FA5}">
                      <a16:colId xmlns:a16="http://schemas.microsoft.com/office/drawing/2014/main" val="2531554733"/>
                    </a:ext>
                  </a:extLst>
                </a:gridCol>
                <a:gridCol w="258645">
                  <a:extLst>
                    <a:ext uri="{9D8B030D-6E8A-4147-A177-3AD203B41FA5}">
                      <a16:colId xmlns:a16="http://schemas.microsoft.com/office/drawing/2014/main" val="2350078015"/>
                    </a:ext>
                  </a:extLst>
                </a:gridCol>
                <a:gridCol w="258645">
                  <a:extLst>
                    <a:ext uri="{9D8B030D-6E8A-4147-A177-3AD203B41FA5}">
                      <a16:colId xmlns:a16="http://schemas.microsoft.com/office/drawing/2014/main" val="991441473"/>
                    </a:ext>
                  </a:extLst>
                </a:gridCol>
                <a:gridCol w="2946980">
                  <a:extLst>
                    <a:ext uri="{9D8B030D-6E8A-4147-A177-3AD203B41FA5}">
                      <a16:colId xmlns:a16="http://schemas.microsoft.com/office/drawing/2014/main" val="2066027128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152148818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3406902312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1072698557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359418983"/>
                    </a:ext>
                  </a:extLst>
                </a:gridCol>
                <a:gridCol w="637468">
                  <a:extLst>
                    <a:ext uri="{9D8B030D-6E8A-4147-A177-3AD203B41FA5}">
                      <a16:colId xmlns:a16="http://schemas.microsoft.com/office/drawing/2014/main" val="1241951434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591071680"/>
                    </a:ext>
                  </a:extLst>
                </a:gridCol>
              </a:tblGrid>
              <a:tr h="1530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094010"/>
                  </a:ext>
                </a:extLst>
              </a:tr>
              <a:tr h="4687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08146"/>
                  </a:ext>
                </a:extLst>
              </a:tr>
              <a:tr h="200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9.034.139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9.954.737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920.598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8.310.813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695759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7.729.664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7.949.599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6.825.865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402258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1.232.557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1.192.624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859.316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74779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28474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315898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501.618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774514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501.618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804386"/>
                  </a:ext>
                </a:extLst>
              </a:tr>
              <a:tr h="306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y Aplicación Ciencia, Tecnología, Conocimiento e Innovación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501.618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411589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148794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202075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589290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70.888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683898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404197"/>
                  </a:ext>
                </a:extLst>
              </a:tr>
              <a:tr h="172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1052,2%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579598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76079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1140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35.530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35.530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90732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611424"/>
                  </a:ext>
                </a:extLst>
              </a:tr>
              <a:tr h="153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981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5D396DC-CA79-47F2-A727-3569D289E0FF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38094"/>
          <a:ext cx="8229600" cy="2450175"/>
        </p:xfrm>
        <a:graphic>
          <a:graphicData uri="http://schemas.openxmlformats.org/drawingml/2006/table">
            <a:tbl>
              <a:tblPr/>
              <a:tblGrid>
                <a:gridCol w="786006">
                  <a:extLst>
                    <a:ext uri="{9D8B030D-6E8A-4147-A177-3AD203B41FA5}">
                      <a16:colId xmlns:a16="http://schemas.microsoft.com/office/drawing/2014/main" val="627650536"/>
                    </a:ext>
                  </a:extLst>
                </a:gridCol>
                <a:gridCol w="290353">
                  <a:extLst>
                    <a:ext uri="{9D8B030D-6E8A-4147-A177-3AD203B41FA5}">
                      <a16:colId xmlns:a16="http://schemas.microsoft.com/office/drawing/2014/main" val="2590841116"/>
                    </a:ext>
                  </a:extLst>
                </a:gridCol>
                <a:gridCol w="290353">
                  <a:extLst>
                    <a:ext uri="{9D8B030D-6E8A-4147-A177-3AD203B41FA5}">
                      <a16:colId xmlns:a16="http://schemas.microsoft.com/office/drawing/2014/main" val="1787091152"/>
                    </a:ext>
                  </a:extLst>
                </a:gridCol>
                <a:gridCol w="2299360">
                  <a:extLst>
                    <a:ext uri="{9D8B030D-6E8A-4147-A177-3AD203B41FA5}">
                      <a16:colId xmlns:a16="http://schemas.microsoft.com/office/drawing/2014/main" val="3350435998"/>
                    </a:ext>
                  </a:extLst>
                </a:gridCol>
                <a:gridCol w="786006">
                  <a:extLst>
                    <a:ext uri="{9D8B030D-6E8A-4147-A177-3AD203B41FA5}">
                      <a16:colId xmlns:a16="http://schemas.microsoft.com/office/drawing/2014/main" val="224361853"/>
                    </a:ext>
                  </a:extLst>
                </a:gridCol>
                <a:gridCol w="786006">
                  <a:extLst>
                    <a:ext uri="{9D8B030D-6E8A-4147-A177-3AD203B41FA5}">
                      <a16:colId xmlns:a16="http://schemas.microsoft.com/office/drawing/2014/main" val="1069941174"/>
                    </a:ext>
                  </a:extLst>
                </a:gridCol>
                <a:gridCol w="786006">
                  <a:extLst>
                    <a:ext uri="{9D8B030D-6E8A-4147-A177-3AD203B41FA5}">
                      <a16:colId xmlns:a16="http://schemas.microsoft.com/office/drawing/2014/main" val="3602489051"/>
                    </a:ext>
                  </a:extLst>
                </a:gridCol>
                <a:gridCol w="786006">
                  <a:extLst>
                    <a:ext uri="{9D8B030D-6E8A-4147-A177-3AD203B41FA5}">
                      <a16:colId xmlns:a16="http://schemas.microsoft.com/office/drawing/2014/main" val="2856075760"/>
                    </a:ext>
                  </a:extLst>
                </a:gridCol>
                <a:gridCol w="715618">
                  <a:extLst>
                    <a:ext uri="{9D8B030D-6E8A-4147-A177-3AD203B41FA5}">
                      <a16:colId xmlns:a16="http://schemas.microsoft.com/office/drawing/2014/main" val="2254141721"/>
                    </a:ext>
                  </a:extLst>
                </a:gridCol>
                <a:gridCol w="703886">
                  <a:extLst>
                    <a:ext uri="{9D8B030D-6E8A-4147-A177-3AD203B41FA5}">
                      <a16:colId xmlns:a16="http://schemas.microsoft.com/office/drawing/2014/main" val="589589235"/>
                    </a:ext>
                  </a:extLst>
                </a:gridCol>
              </a:tblGrid>
              <a:tr h="1496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352" marR="9352" marT="9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52" marR="9352" marT="9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79957"/>
                  </a:ext>
                </a:extLst>
              </a:tr>
              <a:tr h="4582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976859"/>
                  </a:ext>
                </a:extLst>
              </a:tr>
              <a:tr h="1963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3.039.585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2.983.491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-56.094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2.546.891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68683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1.299.419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1.307.206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7.787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1.127.620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74715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879.057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879.057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719.012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273085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310.000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-308.000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302.934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839397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310.000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-308.000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302.934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083263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310.000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-308.000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302.934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99565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231.006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231.006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231.006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361432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243.109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243.109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633899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672979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32.582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122333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208.089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208.089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119.987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33270"/>
                  </a:ext>
                </a:extLst>
              </a:tr>
              <a:tr h="149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13.113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13.113 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12.956</a:t>
                      </a:r>
                    </a:p>
                  </a:txBody>
                  <a:tcPr marL="9352" marR="9352" marT="9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352" marR="9352" marT="9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099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1410</Words>
  <Application>Microsoft Office PowerPoint</Application>
  <PresentationFormat>Presentación en pantalla (4:3)</PresentationFormat>
  <Paragraphs>641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AL MES DE DICIEMBRE 2019 PARTIDA 22: MINISTERIO SECRETARÍA DE LA PRESIDENCIA</vt:lpstr>
      <vt:lpstr>EJECUCIÓN ACUMULADA DE GASTOS A DICIEMBRE 2019  PARTIDA 22 MINISTERIO SECRETARÍA GENERAL DE LA PRESIDENCIA</vt:lpstr>
      <vt:lpstr>EJECUCIÓN ACUMULADA DE GASTOS A DICIEMBRE 2019  PARTIDA 22 MINISTERIO SECRETARÍA GENERAL DE LA PRESIDENCIA</vt:lpstr>
      <vt:lpstr>COMPORTAMIENTO DE LA EJECUCIÓN ACUMULADA DE GASTOS A DICIEMBRE 2019  PARTIDA 22 MINISTERIO SECRETARÍA GENERAL DE LA PRESIDENCIA</vt:lpstr>
      <vt:lpstr>EJECUCIÓN ACUMULADA DE GASTOS A DICIEMBRE 2019  PARTIDA 22 MINISTERIO SECRETARÍA GENERAL DE LA PRESIDENCIA</vt:lpstr>
      <vt:lpstr>EJECUCIÓN ACUMULADA DE GASTOS A DICIEMBRE 2019  PARTIDA 22 MINISTERIO SECRETARÍA GENERAL DE LA PRESIDENCIA</vt:lpstr>
      <vt:lpstr>EJECUCIÓN ACUMULADA DE GASTOS A DICIEMBRE 2019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4</cp:revision>
  <dcterms:created xsi:type="dcterms:W3CDTF">2019-11-13T19:07:15Z</dcterms:created>
  <dcterms:modified xsi:type="dcterms:W3CDTF">2020-04-09T02:25:24Z</dcterms:modified>
</cp:coreProperties>
</file>