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6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20'!$D$34:$O$34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4.4999999999999998E-2</c:v>
                </c:pt>
                <c:pt idx="2">
                  <c:v>7.4999999999999997E-2</c:v>
                </c:pt>
                <c:pt idx="3">
                  <c:v>0.06</c:v>
                </c:pt>
                <c:pt idx="4">
                  <c:v>5.2999999999999999E-2</c:v>
                </c:pt>
                <c:pt idx="5">
                  <c:v>6.5000000000000002E-2</c:v>
                </c:pt>
                <c:pt idx="6">
                  <c:v>5.8999999999999997E-2</c:v>
                </c:pt>
                <c:pt idx="7">
                  <c:v>0.32600000000000001</c:v>
                </c:pt>
                <c:pt idx="8">
                  <c:v>7.1999999999999995E-2</c:v>
                </c:pt>
                <c:pt idx="9">
                  <c:v>4.8000000000000001E-2</c:v>
                </c:pt>
                <c:pt idx="10">
                  <c:v>7.2999999999999995E-2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3-434B-B9D8-31045F76D5A3}"/>
            </c:ext>
          </c:extLst>
        </c:ser>
        <c:ser>
          <c:idx val="1"/>
          <c:order val="1"/>
          <c:tx>
            <c:strRef>
              <c:f>'Partida 20'!$C$35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20'!$D$35:$O$35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3-434B-B9D8-31045F76D5A3}"/>
            </c:ext>
          </c:extLst>
        </c:ser>
        <c:ser>
          <c:idx val="2"/>
          <c:order val="2"/>
          <c:tx>
            <c:strRef>
              <c:f>'Partida 20'!$C$36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20'!$D$36:$O$36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03-434B-B9D8-31045F76D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1936128"/>
        <c:axId val="161937664"/>
      </c:barChart>
      <c:catAx>
        <c:axId val="16193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1937664"/>
        <c:crosses val="autoZero"/>
        <c:auto val="0"/>
        <c:lblAlgn val="ctr"/>
        <c:lblOffset val="100"/>
        <c:noMultiLvlLbl val="0"/>
      </c:catAx>
      <c:valAx>
        <c:axId val="1619376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19361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20'!$C$30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20'!$D$30:$O$30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0.09</c:v>
                </c:pt>
                <c:pt idx="2">
                  <c:v>0.16500000000000001</c:v>
                </c:pt>
                <c:pt idx="3">
                  <c:v>0.215</c:v>
                </c:pt>
                <c:pt idx="4">
                  <c:v>0.26700000000000002</c:v>
                </c:pt>
                <c:pt idx="5">
                  <c:v>0.29799999999999999</c:v>
                </c:pt>
                <c:pt idx="6">
                  <c:v>0.35399999999999998</c:v>
                </c:pt>
                <c:pt idx="7">
                  <c:v>0.67900000000000005</c:v>
                </c:pt>
                <c:pt idx="8">
                  <c:v>0.75</c:v>
                </c:pt>
                <c:pt idx="9">
                  <c:v>0.79900000000000004</c:v>
                </c:pt>
                <c:pt idx="10">
                  <c:v>0.86599999999999999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F2-4CBA-9237-772DD0548253}"/>
            </c:ext>
          </c:extLst>
        </c:ser>
        <c:ser>
          <c:idx val="1"/>
          <c:order val="1"/>
          <c:tx>
            <c:strRef>
              <c:f>'Partida 20'!$C$31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20'!$D$31:$O$31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F2-4CBA-9237-772DD0548253}"/>
            </c:ext>
          </c:extLst>
        </c:ser>
        <c:ser>
          <c:idx val="2"/>
          <c:order val="2"/>
          <c:tx>
            <c:strRef>
              <c:f>'Partida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5241682360326429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F2-4CBA-9237-772DD0548253}"/>
                </c:ext>
              </c:extLst>
            </c:dLbl>
            <c:dLbl>
              <c:idx val="1"/>
              <c:layout>
                <c:manualLayout>
                  <c:x val="-4.519774011299435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F2-4CBA-9237-772DD0548253}"/>
                </c:ext>
              </c:extLst>
            </c:dLbl>
            <c:dLbl>
              <c:idx val="2"/>
              <c:layout>
                <c:manualLayout>
                  <c:x val="-4.5197740112994399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F2-4CBA-9237-772DD0548253}"/>
                </c:ext>
              </c:extLst>
            </c:dLbl>
            <c:dLbl>
              <c:idx val="3"/>
              <c:layout>
                <c:manualLayout>
                  <c:x val="-5.7752667922159495E-2"/>
                  <c:y val="5.0000000000000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F2-4CBA-9237-772DD0548253}"/>
                </c:ext>
              </c:extLst>
            </c:dLbl>
            <c:dLbl>
              <c:idx val="4"/>
              <c:layout>
                <c:manualLayout>
                  <c:x val="-4.5216135330154901E-2"/>
                  <c:y val="7.9761876238681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F2-4CBA-9237-772DD0548253}"/>
                </c:ext>
              </c:extLst>
            </c:dLbl>
            <c:dLbl>
              <c:idx val="5"/>
              <c:layout>
                <c:manualLayout>
                  <c:x val="-0.11539148733619303"/>
                  <c:y val="2.3452308599809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F2-4CBA-9237-772DD0548253}"/>
                </c:ext>
              </c:extLst>
            </c:dLbl>
            <c:dLbl>
              <c:idx val="6"/>
              <c:layout>
                <c:manualLayout>
                  <c:x val="-5.0219711236660386E-2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F2-4CBA-9237-772DD0548253}"/>
                </c:ext>
              </c:extLst>
            </c:dLbl>
            <c:dLbl>
              <c:idx val="7"/>
              <c:layout>
                <c:manualLayout>
                  <c:x val="-5.0146263224843106E-2"/>
                  <c:y val="-2.571428860678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F2-4CBA-9237-772DD0548253}"/>
                </c:ext>
              </c:extLst>
            </c:dLbl>
            <c:dLbl>
              <c:idx val="8"/>
              <c:layout>
                <c:manualLayout>
                  <c:x val="-4.2624323741116563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F2-4CBA-9237-772DD0548253}"/>
                </c:ext>
              </c:extLst>
            </c:dLbl>
            <c:dLbl>
              <c:idx val="9"/>
              <c:layout>
                <c:manualLayout>
                  <c:x val="-1.2536565806210752E-2"/>
                  <c:y val="-4.2857147677969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F2-4CBA-9237-772DD0548253}"/>
                </c:ext>
              </c:extLst>
            </c:dLbl>
            <c:dLbl>
              <c:idx val="10"/>
              <c:layout>
                <c:manualLayout>
                  <c:x val="-4.1311726124524703E-2"/>
                  <c:y val="-3.0040058428666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FF2-4CBA-9237-772DD0548253}"/>
                </c:ext>
              </c:extLst>
            </c:dLbl>
            <c:dLbl>
              <c:idx val="11"/>
              <c:layout>
                <c:manualLayout>
                  <c:x val="-2.7580444773663473E-2"/>
                  <c:y val="-3.4285718142375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FF2-4CBA-9237-772DD054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FF2-4CBA-9237-772DD0548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9647232"/>
        <c:axId val="161886208"/>
      </c:lineChart>
      <c:catAx>
        <c:axId val="13964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1886208"/>
        <c:crosses val="autoZero"/>
        <c:auto val="1"/>
        <c:lblAlgn val="ctr"/>
        <c:lblOffset val="100"/>
        <c:tickLblSkip val="1"/>
        <c:noMultiLvlLbl val="0"/>
      </c:catAx>
      <c:valAx>
        <c:axId val="1618862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96472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ascendió a $29.220 millones y está compuesto por: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presentó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distribuyó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:a16="http://schemas.microsoft.com/office/drawing/2014/main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31" y="3224952"/>
            <a:ext cx="4201486" cy="313139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171" y="3224952"/>
            <a:ext cx="3959629" cy="313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435145"/>
              </p:ext>
            </p:extLst>
          </p:nvPr>
        </p:nvGraphicFramePr>
        <p:xfrm>
          <a:off x="414338" y="1773254"/>
          <a:ext cx="8210798" cy="421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317461"/>
              </p:ext>
            </p:extLst>
          </p:nvPr>
        </p:nvGraphicFramePr>
        <p:xfrm>
          <a:off x="539552" y="1340768"/>
          <a:ext cx="7992888" cy="4650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9FC696-9A8F-432A-A105-3EB1348B0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523898"/>
              </p:ext>
            </p:extLst>
          </p:nvPr>
        </p:nvGraphicFramePr>
        <p:xfrm>
          <a:off x="487499" y="2715782"/>
          <a:ext cx="8077202" cy="3429000"/>
        </p:xfrm>
        <a:graphic>
          <a:graphicData uri="http://schemas.openxmlformats.org/drawingml/2006/table">
            <a:tbl>
              <a:tblPr/>
              <a:tblGrid>
                <a:gridCol w="314449">
                  <a:extLst>
                    <a:ext uri="{9D8B030D-6E8A-4147-A177-3AD203B41FA5}">
                      <a16:colId xmlns:a16="http://schemas.microsoft.com/office/drawing/2014/main" val="2253280314"/>
                    </a:ext>
                  </a:extLst>
                </a:gridCol>
                <a:gridCol w="3582808">
                  <a:extLst>
                    <a:ext uri="{9D8B030D-6E8A-4147-A177-3AD203B41FA5}">
                      <a16:colId xmlns:a16="http://schemas.microsoft.com/office/drawing/2014/main" val="4047892945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1810040453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1176305420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3827900885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3758978900"/>
                    </a:ext>
                  </a:extLst>
                </a:gridCol>
                <a:gridCol w="775005">
                  <a:extLst>
                    <a:ext uri="{9D8B030D-6E8A-4147-A177-3AD203B41FA5}">
                      <a16:colId xmlns:a16="http://schemas.microsoft.com/office/drawing/2014/main" val="1203545905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2396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SOPORTE ADMINISTRATIVO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17.609.541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20.322.243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19.953.044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4768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Gral. De Gobierno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13.638.660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16.154.151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16.079.831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9287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3.970.881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4.168.092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197.211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3.873.213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5294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11.307.659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11.187.744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8899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 Secretaría Gral. De Gobierno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7.237.042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7.133.621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5202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organizaciones Sociales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8877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953.704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7603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965.214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702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de Medios de Comunicación Regionales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2.134.550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9371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Fortalecimiento de Organizaciones Sociales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1.609.547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0466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y Participación Ciudadana y No Discriminación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258.590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09134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 Consejo Nacional de Televisión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4.070.617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4.054.123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6033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Apoyo Programas Culturales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3.309.182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607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Televisión Cultural y Educativa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744.941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1929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283.410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8.427.216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8.143.806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8.424.216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287022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40.057.118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10.836.658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39.565.004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817826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MENOS TRANSFERENCIAS CONSOLIDABLES INTRAPARTIDA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17046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40.057.118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10.836.658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39.565.004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918003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29.003.205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39.813.219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10.810.014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39.324.105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9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23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F2EA134-486B-4BAF-8E31-F246E48893BD}"/>
              </a:ext>
            </a:extLst>
          </p:cNvPr>
          <p:cNvGraphicFramePr>
            <a:graphicFrameLocks noGrp="1"/>
          </p:cNvGraphicFramePr>
          <p:nvPr/>
        </p:nvGraphicFramePr>
        <p:xfrm>
          <a:off x="495300" y="2696369"/>
          <a:ext cx="8153400" cy="2333625"/>
        </p:xfrm>
        <a:graphic>
          <a:graphicData uri="http://schemas.openxmlformats.org/drawingml/2006/table">
            <a:tbl>
              <a:tblPr/>
              <a:tblGrid>
                <a:gridCol w="798360">
                  <a:extLst>
                    <a:ext uri="{9D8B030D-6E8A-4147-A177-3AD203B41FA5}">
                      <a16:colId xmlns:a16="http://schemas.microsoft.com/office/drawing/2014/main" val="4225893905"/>
                    </a:ext>
                  </a:extLst>
                </a:gridCol>
                <a:gridCol w="2707870">
                  <a:extLst>
                    <a:ext uri="{9D8B030D-6E8A-4147-A177-3AD203B41FA5}">
                      <a16:colId xmlns:a16="http://schemas.microsoft.com/office/drawing/2014/main" val="2499035249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val="2094598023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val="1356889446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val="587209481"/>
                    </a:ext>
                  </a:extLst>
                </a:gridCol>
                <a:gridCol w="798360">
                  <a:extLst>
                    <a:ext uri="{9D8B030D-6E8A-4147-A177-3AD203B41FA5}">
                      <a16:colId xmlns:a16="http://schemas.microsoft.com/office/drawing/2014/main" val="2295851234"/>
                    </a:ext>
                  </a:extLst>
                </a:gridCol>
                <a:gridCol w="726865">
                  <a:extLst>
                    <a:ext uri="{9D8B030D-6E8A-4147-A177-3AD203B41FA5}">
                      <a16:colId xmlns:a16="http://schemas.microsoft.com/office/drawing/2014/main" val="2712474635"/>
                    </a:ext>
                  </a:extLst>
                </a:gridCol>
                <a:gridCol w="726865">
                  <a:extLst>
                    <a:ext uri="{9D8B030D-6E8A-4147-A177-3AD203B41FA5}">
                      <a16:colId xmlns:a16="http://schemas.microsoft.com/office/drawing/2014/main" val="1148540770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87876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475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10.836.658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39.565.004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71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15.301.132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14.966.076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6807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730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66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11.187.744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860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8439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236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8.143.806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2552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2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84130D3-4390-4393-A377-FE9E2AEE9B90}"/>
              </a:ext>
            </a:extLst>
          </p:cNvPr>
          <p:cNvGraphicFramePr>
            <a:graphicFrameLocks noGrp="1"/>
          </p:cNvGraphicFramePr>
          <p:nvPr/>
        </p:nvGraphicFramePr>
        <p:xfrm>
          <a:off x="666748" y="3358356"/>
          <a:ext cx="7810503" cy="1009650"/>
        </p:xfrm>
        <a:graphic>
          <a:graphicData uri="http://schemas.openxmlformats.org/drawingml/2006/table">
            <a:tbl>
              <a:tblPr/>
              <a:tblGrid>
                <a:gridCol w="796505">
                  <a:extLst>
                    <a:ext uri="{9D8B030D-6E8A-4147-A177-3AD203B41FA5}">
                      <a16:colId xmlns:a16="http://schemas.microsoft.com/office/drawing/2014/main" val="4263955236"/>
                    </a:ext>
                  </a:extLst>
                </a:gridCol>
                <a:gridCol w="294231">
                  <a:extLst>
                    <a:ext uri="{9D8B030D-6E8A-4147-A177-3AD203B41FA5}">
                      <a16:colId xmlns:a16="http://schemas.microsoft.com/office/drawing/2014/main" val="1521843190"/>
                    </a:ext>
                  </a:extLst>
                </a:gridCol>
                <a:gridCol w="2095283">
                  <a:extLst>
                    <a:ext uri="{9D8B030D-6E8A-4147-A177-3AD203B41FA5}">
                      <a16:colId xmlns:a16="http://schemas.microsoft.com/office/drawing/2014/main" val="1098209402"/>
                    </a:ext>
                  </a:extLst>
                </a:gridCol>
                <a:gridCol w="796505">
                  <a:extLst>
                    <a:ext uri="{9D8B030D-6E8A-4147-A177-3AD203B41FA5}">
                      <a16:colId xmlns:a16="http://schemas.microsoft.com/office/drawing/2014/main" val="2471765937"/>
                    </a:ext>
                  </a:extLst>
                </a:gridCol>
                <a:gridCol w="796505">
                  <a:extLst>
                    <a:ext uri="{9D8B030D-6E8A-4147-A177-3AD203B41FA5}">
                      <a16:colId xmlns:a16="http://schemas.microsoft.com/office/drawing/2014/main" val="1332759040"/>
                    </a:ext>
                  </a:extLst>
                </a:gridCol>
                <a:gridCol w="796505">
                  <a:extLst>
                    <a:ext uri="{9D8B030D-6E8A-4147-A177-3AD203B41FA5}">
                      <a16:colId xmlns:a16="http://schemas.microsoft.com/office/drawing/2014/main" val="1562349117"/>
                    </a:ext>
                  </a:extLst>
                </a:gridCol>
                <a:gridCol w="796505">
                  <a:extLst>
                    <a:ext uri="{9D8B030D-6E8A-4147-A177-3AD203B41FA5}">
                      <a16:colId xmlns:a16="http://schemas.microsoft.com/office/drawing/2014/main" val="3662002324"/>
                    </a:ext>
                  </a:extLst>
                </a:gridCol>
                <a:gridCol w="725176">
                  <a:extLst>
                    <a:ext uri="{9D8B030D-6E8A-4147-A177-3AD203B41FA5}">
                      <a16:colId xmlns:a16="http://schemas.microsoft.com/office/drawing/2014/main" val="2236829585"/>
                    </a:ext>
                  </a:extLst>
                </a:gridCol>
                <a:gridCol w="713288">
                  <a:extLst>
                    <a:ext uri="{9D8B030D-6E8A-4147-A177-3AD203B41FA5}">
                      <a16:colId xmlns:a16="http://schemas.microsoft.com/office/drawing/2014/main" val="184117187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56947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9682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23.712.435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23.532.694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8048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16.344.683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8.327.335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16.032.310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931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4A17C2C-AFC5-4CD2-B411-69857373A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163581"/>
              </p:ext>
            </p:extLst>
          </p:nvPr>
        </p:nvGraphicFramePr>
        <p:xfrm>
          <a:off x="457200" y="1924852"/>
          <a:ext cx="8229600" cy="4107441"/>
        </p:xfrm>
        <a:graphic>
          <a:graphicData uri="http://schemas.openxmlformats.org/drawingml/2006/table">
            <a:tbl>
              <a:tblPr/>
              <a:tblGrid>
                <a:gridCol w="692910">
                  <a:extLst>
                    <a:ext uri="{9D8B030D-6E8A-4147-A177-3AD203B41FA5}">
                      <a16:colId xmlns:a16="http://schemas.microsoft.com/office/drawing/2014/main" val="3562475191"/>
                    </a:ext>
                  </a:extLst>
                </a:gridCol>
                <a:gridCol w="255963">
                  <a:extLst>
                    <a:ext uri="{9D8B030D-6E8A-4147-A177-3AD203B41FA5}">
                      <a16:colId xmlns:a16="http://schemas.microsoft.com/office/drawing/2014/main" val="2367141716"/>
                    </a:ext>
                  </a:extLst>
                </a:gridCol>
                <a:gridCol w="255963">
                  <a:extLst>
                    <a:ext uri="{9D8B030D-6E8A-4147-A177-3AD203B41FA5}">
                      <a16:colId xmlns:a16="http://schemas.microsoft.com/office/drawing/2014/main" val="2861064286"/>
                    </a:ext>
                  </a:extLst>
                </a:gridCol>
                <a:gridCol w="3001749">
                  <a:extLst>
                    <a:ext uri="{9D8B030D-6E8A-4147-A177-3AD203B41FA5}">
                      <a16:colId xmlns:a16="http://schemas.microsoft.com/office/drawing/2014/main" val="472673883"/>
                    </a:ext>
                  </a:extLst>
                </a:gridCol>
                <a:gridCol w="692910">
                  <a:extLst>
                    <a:ext uri="{9D8B030D-6E8A-4147-A177-3AD203B41FA5}">
                      <a16:colId xmlns:a16="http://schemas.microsoft.com/office/drawing/2014/main" val="3455981055"/>
                    </a:ext>
                  </a:extLst>
                </a:gridCol>
                <a:gridCol w="692910">
                  <a:extLst>
                    <a:ext uri="{9D8B030D-6E8A-4147-A177-3AD203B41FA5}">
                      <a16:colId xmlns:a16="http://schemas.microsoft.com/office/drawing/2014/main" val="3669315704"/>
                    </a:ext>
                  </a:extLst>
                </a:gridCol>
                <a:gridCol w="692910">
                  <a:extLst>
                    <a:ext uri="{9D8B030D-6E8A-4147-A177-3AD203B41FA5}">
                      <a16:colId xmlns:a16="http://schemas.microsoft.com/office/drawing/2014/main" val="2994819320"/>
                    </a:ext>
                  </a:extLst>
                </a:gridCol>
                <a:gridCol w="692910">
                  <a:extLst>
                    <a:ext uri="{9D8B030D-6E8A-4147-A177-3AD203B41FA5}">
                      <a16:colId xmlns:a16="http://schemas.microsoft.com/office/drawing/2014/main" val="1761136752"/>
                    </a:ext>
                  </a:extLst>
                </a:gridCol>
                <a:gridCol w="630858">
                  <a:extLst>
                    <a:ext uri="{9D8B030D-6E8A-4147-A177-3AD203B41FA5}">
                      <a16:colId xmlns:a16="http://schemas.microsoft.com/office/drawing/2014/main" val="682093022"/>
                    </a:ext>
                  </a:extLst>
                </a:gridCol>
                <a:gridCol w="620517">
                  <a:extLst>
                    <a:ext uri="{9D8B030D-6E8A-4147-A177-3AD203B41FA5}">
                      <a16:colId xmlns:a16="http://schemas.microsoft.com/office/drawing/2014/main" val="4188937896"/>
                    </a:ext>
                  </a:extLst>
                </a:gridCol>
              </a:tblGrid>
              <a:tr h="1387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86" marR="8186" marT="8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6" marR="8186" marT="8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862233"/>
                  </a:ext>
                </a:extLst>
              </a:tr>
              <a:tr h="4249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531048"/>
                  </a:ext>
                </a:extLst>
              </a:tr>
              <a:tr h="182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23.712.435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2.509.323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23.532.694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144675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11.797.364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1.934.420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11.756.875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449908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3.785.278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3.785.246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621171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360266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759992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7.237.042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7.133.621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508599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7.237.042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7.133.621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177515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1.249.135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1.212.016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901696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953.704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571873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965.214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82002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2.134.550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386512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1.609.547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956601"/>
                  </a:ext>
                </a:extLst>
              </a:tr>
              <a:tr h="190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258.590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593422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235.438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201.639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878866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43.267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09261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46.794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45.087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382,3%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59644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3.604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656237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43.808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13.743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363067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96.231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95.938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802919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319.242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38.832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319.242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113,8%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983090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240.899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240.899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18174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78.343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12.188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78.343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298834"/>
                  </a:ext>
                </a:extLst>
              </a:tr>
              <a:tr h="13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6" marR="8186" marT="81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19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49AA3D2-4B4C-47E8-968D-BF282F8D7FA7}"/>
              </a:ext>
            </a:extLst>
          </p:cNvPr>
          <p:cNvGraphicFramePr>
            <a:graphicFrameLocks noGrp="1"/>
          </p:cNvGraphicFramePr>
          <p:nvPr/>
        </p:nvGraphicFramePr>
        <p:xfrm>
          <a:off x="457201" y="2358859"/>
          <a:ext cx="8229598" cy="3008645"/>
        </p:xfrm>
        <a:graphic>
          <a:graphicData uri="http://schemas.openxmlformats.org/drawingml/2006/table">
            <a:tbl>
              <a:tblPr/>
              <a:tblGrid>
                <a:gridCol w="714458">
                  <a:extLst>
                    <a:ext uri="{9D8B030D-6E8A-4147-A177-3AD203B41FA5}">
                      <a16:colId xmlns:a16="http://schemas.microsoft.com/office/drawing/2014/main" val="1104436524"/>
                    </a:ext>
                  </a:extLst>
                </a:gridCol>
                <a:gridCol w="263923">
                  <a:extLst>
                    <a:ext uri="{9D8B030D-6E8A-4147-A177-3AD203B41FA5}">
                      <a16:colId xmlns:a16="http://schemas.microsoft.com/office/drawing/2014/main" val="2459512916"/>
                    </a:ext>
                  </a:extLst>
                </a:gridCol>
                <a:gridCol w="263923">
                  <a:extLst>
                    <a:ext uri="{9D8B030D-6E8A-4147-A177-3AD203B41FA5}">
                      <a16:colId xmlns:a16="http://schemas.microsoft.com/office/drawing/2014/main" val="189445652"/>
                    </a:ext>
                  </a:extLst>
                </a:gridCol>
                <a:gridCol w="2839172">
                  <a:extLst>
                    <a:ext uri="{9D8B030D-6E8A-4147-A177-3AD203B41FA5}">
                      <a16:colId xmlns:a16="http://schemas.microsoft.com/office/drawing/2014/main" val="2292434654"/>
                    </a:ext>
                  </a:extLst>
                </a:gridCol>
                <a:gridCol w="714458">
                  <a:extLst>
                    <a:ext uri="{9D8B030D-6E8A-4147-A177-3AD203B41FA5}">
                      <a16:colId xmlns:a16="http://schemas.microsoft.com/office/drawing/2014/main" val="2837250886"/>
                    </a:ext>
                  </a:extLst>
                </a:gridCol>
                <a:gridCol w="714458">
                  <a:extLst>
                    <a:ext uri="{9D8B030D-6E8A-4147-A177-3AD203B41FA5}">
                      <a16:colId xmlns:a16="http://schemas.microsoft.com/office/drawing/2014/main" val="2092085600"/>
                    </a:ext>
                  </a:extLst>
                </a:gridCol>
                <a:gridCol w="714458">
                  <a:extLst>
                    <a:ext uri="{9D8B030D-6E8A-4147-A177-3AD203B41FA5}">
                      <a16:colId xmlns:a16="http://schemas.microsoft.com/office/drawing/2014/main" val="2105124692"/>
                    </a:ext>
                  </a:extLst>
                </a:gridCol>
                <a:gridCol w="714458">
                  <a:extLst>
                    <a:ext uri="{9D8B030D-6E8A-4147-A177-3AD203B41FA5}">
                      <a16:colId xmlns:a16="http://schemas.microsoft.com/office/drawing/2014/main" val="3590940756"/>
                    </a:ext>
                  </a:extLst>
                </a:gridCol>
                <a:gridCol w="650477">
                  <a:extLst>
                    <a:ext uri="{9D8B030D-6E8A-4147-A177-3AD203B41FA5}">
                      <a16:colId xmlns:a16="http://schemas.microsoft.com/office/drawing/2014/main" val="251580733"/>
                    </a:ext>
                  </a:extLst>
                </a:gridCol>
                <a:gridCol w="639813">
                  <a:extLst>
                    <a:ext uri="{9D8B030D-6E8A-4147-A177-3AD203B41FA5}">
                      <a16:colId xmlns:a16="http://schemas.microsoft.com/office/drawing/2014/main" val="3338644361"/>
                    </a:ext>
                  </a:extLst>
                </a:gridCol>
              </a:tblGrid>
              <a:tr h="135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468804"/>
                  </a:ext>
                </a:extLst>
              </a:tr>
              <a:tr h="4142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256006"/>
                  </a:ext>
                </a:extLst>
              </a:tr>
              <a:tr h="177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16.344.683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8.327.335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16.032.310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536038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3.503.768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193.211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3.209.201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458598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480.091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184681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4.070.617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4.054.123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983482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4.070.617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4.054.123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41898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3.309.182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294272"/>
                  </a:ext>
                </a:extLst>
              </a:tr>
              <a:tr h="251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748.496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744.941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33921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010518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179.921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35403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17.082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16.967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741927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172,8%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742757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-1.070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280544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70.756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-3.508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70.693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21250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85.906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245346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8.104.974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8.104.974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8.104.974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6181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8.104.974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8.104.974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8.104.974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30213"/>
                  </a:ext>
                </a:extLst>
              </a:tr>
              <a:tr h="13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5" marR="8455" marT="8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5" marR="8455" marT="84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39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1443</Words>
  <Application>Microsoft Office PowerPoint</Application>
  <PresentationFormat>Presentación en pantalla (4:3)</PresentationFormat>
  <Paragraphs>708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EJECUCIÓN ACUMULADA DE GASTOS PRESUPUESTARIOS AL MES DE DICIEMBRE 2019 PARTIDA 20: MINISTERIO SECRETARÍA GENERAL DE GOBIERNO</vt:lpstr>
      <vt:lpstr>EJECUCIÓN ACUMULADA DE GASTOS A DICIEMBRE 2019  PARTIDA 20 MINISTERIO SECRETARÍA GENERAL DE GOBIERNO</vt:lpstr>
      <vt:lpstr>EJECUCIÓN ACUMULADA DE GASTOS A DICIEMBRE 2019  PARTIDA 20 MINISTERIO SECRETARÍA GENERAL DE GOBIERNO</vt:lpstr>
      <vt:lpstr>COMPORTAMIENTO DE LA EJECUCIÓN MENSUAL DE GASTOS A DICIEMBRE 2019  PARTIDA 20 MINISTERIO SECRETARÍA GENERAL DE GOBIERNO</vt:lpstr>
      <vt:lpstr>EJECUCIÓN ACUMULADA DE GASTOS A DICIEMBRE 2019  PARTIDA 20 MINISTERIO SECRETARÍA GENERAL DE GOBIERNO</vt:lpstr>
      <vt:lpstr>EJECUCIÓN ACUMULADA  DE GASTOS A DICIEMBRE 2019  PARTIDA 20 MINISTERIO SECRETARÍA GENERAL DE GOBIERNO</vt:lpstr>
      <vt:lpstr>EJECUCIÓN ACUMULADA DE GASTOS A DICIEMBRE 2019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RCATALAN</cp:lastModifiedBy>
  <cp:revision>6</cp:revision>
  <dcterms:created xsi:type="dcterms:W3CDTF">2019-11-13T19:00:32Z</dcterms:created>
  <dcterms:modified xsi:type="dcterms:W3CDTF">2020-04-09T01:41:58Z</dcterms:modified>
</cp:coreProperties>
</file>