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25847-74A1-4BC9-98D4-8E9DB1820469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8232D-9D70-4F41-BC1B-A09C0160B9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81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78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876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13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4937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66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066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69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502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08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663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776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024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1F601-234F-4EBE-8876-BA74E0D5EE4B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260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>
                <a:latin typeface="+mn-lt"/>
              </a:rPr>
              <a:t>MINISTERIO 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905251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1080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C089A1E-B610-4F17-A418-6B196D53EBC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3A42065-1E8E-45F0-8341-150B7AE2D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7C434C-56FA-41DE-87B5-14076BBDC5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893002"/>
              </p:ext>
            </p:extLst>
          </p:nvPr>
        </p:nvGraphicFramePr>
        <p:xfrm>
          <a:off x="457199" y="1725786"/>
          <a:ext cx="8229602" cy="2047842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3926551322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4049638261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1731938711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562885247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020236721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1243511189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072373362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196684255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1612601494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2048473337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958764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934930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22.955.389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9.318.385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-13.637.004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5.571.682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279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1.813.774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1.650.666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-163.108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1.461.452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74568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1.032.022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885.899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-146.123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641.841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83310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18.667.593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2.005.275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-16.662.318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993.512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6762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1.877.864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1.877.864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911.957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27378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18.667.593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-18.540.182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81.555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14247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4.776.545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3.334.545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2.474.877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11152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4.776.545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3.334.545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2.474.877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6128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4.191.286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2.749.286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2.436.477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13716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585.259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585.259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186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145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2890ECB-8E28-4655-8676-C0AA09437F1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96C64EF-EFA4-483C-B8E6-2CC71FD5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D482AC1-87D3-4A13-B896-6535818CD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917669"/>
              </p:ext>
            </p:extLst>
          </p:nvPr>
        </p:nvGraphicFramePr>
        <p:xfrm>
          <a:off x="457198" y="1794297"/>
          <a:ext cx="8229602" cy="2697241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4046681003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1253227659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2495214705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21254349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227687620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956352511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1916723459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230741234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1939709313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1506688429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917766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23768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32.453.919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32.790.490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336.571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32.473.243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6072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6.575.440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7.099.212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523.772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7.097.962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4222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1.925.812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2.023.812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2.023.764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45364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326.227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326.227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326.218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28232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326.227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326.227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326.218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23616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80612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32720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74817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70418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141.261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141.261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141.241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92571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41.316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41.316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41.296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33575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99.945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25062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23.805.335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23.199.865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-605.470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22.884.058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40305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23.805.335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23.199.865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-605.470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22.884.058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1376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90787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601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889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CD6EB90-5D6E-4D3F-9096-A954178C1533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D2CB257-C319-4F0F-B63B-86ED96E7D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3C7A38-0949-4643-AFBE-62287E5B5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355796"/>
              </p:ext>
            </p:extLst>
          </p:nvPr>
        </p:nvGraphicFramePr>
        <p:xfrm>
          <a:off x="457199" y="1654091"/>
          <a:ext cx="8229602" cy="4418181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2370442137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3743115426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478880073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1967207984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86679967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206857699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71346941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1065052519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729644121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450483700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135894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73641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95.480.052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66.332.668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-29.147.384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65.240.704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46887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3.468.739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3.665.975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197.236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3.661.606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1999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267.794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366.713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366.527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21779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117.728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57919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117.728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09610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666.098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666.088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7037210,0%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59383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666.098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666.088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7037210,0%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64137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60.987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57.278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68245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25606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72633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9.027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44200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12.609.240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12.459.105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-150.135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12.289.148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3021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12.609.240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12.459.105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-150.135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12.289.148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62403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39.458.425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14.528.419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-24.930.006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13.862.395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28233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39.458.425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14.528.419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-24.930.006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13.862.395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13105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39.657.232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34.365.515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-5.291.717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34.080.173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72168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39.657.232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34.288.981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-5.368.251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34.003.639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17126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6.177.238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5.195.458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-981.780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4.912.718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20389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2118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542.980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1.255.767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1.798.454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2810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30.911.487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25.946.301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-4.965.186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25.945.669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00348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24.068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75.344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51.276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73.759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15313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1.057.097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889.116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-167.981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889.116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47722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379.984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-106.901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379.893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69995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453.833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-453.833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17221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5185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308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16340,5%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92776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16340,5%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6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799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D76B0FA-C63E-4822-AA96-4C5AB326D3C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463E898-8E19-4926-A5C9-0983DB08E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2907456-2264-4BD5-8CC1-1A80AA64B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990437"/>
              </p:ext>
            </p:extLst>
          </p:nvPr>
        </p:nvGraphicFramePr>
        <p:xfrm>
          <a:off x="528176" y="1600201"/>
          <a:ext cx="8087648" cy="4848060"/>
        </p:xfrm>
        <a:graphic>
          <a:graphicData uri="http://schemas.openxmlformats.org/drawingml/2006/table">
            <a:tbl>
              <a:tblPr/>
              <a:tblGrid>
                <a:gridCol w="271033">
                  <a:extLst>
                    <a:ext uri="{9D8B030D-6E8A-4147-A177-3AD203B41FA5}">
                      <a16:colId xmlns:a16="http://schemas.microsoft.com/office/drawing/2014/main" val="183850994"/>
                    </a:ext>
                  </a:extLst>
                </a:gridCol>
                <a:gridCol w="271033">
                  <a:extLst>
                    <a:ext uri="{9D8B030D-6E8A-4147-A177-3AD203B41FA5}">
                      <a16:colId xmlns:a16="http://schemas.microsoft.com/office/drawing/2014/main" val="2570662484"/>
                    </a:ext>
                  </a:extLst>
                </a:gridCol>
                <a:gridCol w="271033">
                  <a:extLst>
                    <a:ext uri="{9D8B030D-6E8A-4147-A177-3AD203B41FA5}">
                      <a16:colId xmlns:a16="http://schemas.microsoft.com/office/drawing/2014/main" val="1027101098"/>
                    </a:ext>
                  </a:extLst>
                </a:gridCol>
                <a:gridCol w="3057262">
                  <a:extLst>
                    <a:ext uri="{9D8B030D-6E8A-4147-A177-3AD203B41FA5}">
                      <a16:colId xmlns:a16="http://schemas.microsoft.com/office/drawing/2014/main" val="1417778075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1450957617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3977294093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2414536677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2192884344"/>
                    </a:ext>
                  </a:extLst>
                </a:gridCol>
                <a:gridCol w="661322">
                  <a:extLst>
                    <a:ext uri="{9D8B030D-6E8A-4147-A177-3AD203B41FA5}">
                      <a16:colId xmlns:a16="http://schemas.microsoft.com/office/drawing/2014/main" val="4013427992"/>
                    </a:ext>
                  </a:extLst>
                </a:gridCol>
                <a:gridCol w="650481">
                  <a:extLst>
                    <a:ext uri="{9D8B030D-6E8A-4147-A177-3AD203B41FA5}">
                      <a16:colId xmlns:a16="http://schemas.microsoft.com/office/drawing/2014/main" val="2964586547"/>
                    </a:ext>
                  </a:extLst>
                </a:gridCol>
              </a:tblGrid>
              <a:tr h="1332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77" marR="7777" marT="77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7" marR="7777" marT="77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994092"/>
                  </a:ext>
                </a:extLst>
              </a:tr>
              <a:tr h="408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453256"/>
                  </a:ext>
                </a:extLst>
              </a:tr>
              <a:tr h="1749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72.809.939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61.116.626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-11.693.313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48.585.014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308968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3.552.836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3.766.498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213.662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3.222.590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89493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392.733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462.998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70.265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420.627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929796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83.707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83.707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83.707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445992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83.707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83.707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83.707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351467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674084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297978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8.728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664.448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655.720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630.752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7226,8%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785342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059814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655.720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655.720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626.260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068172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3.202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826400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173459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9.624.594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15.408.225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5.783.631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7.933.750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264660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9.624.594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15.408.225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5.783.631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7.933.750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057609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29.928.762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4.576.914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-25.351.848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4.576.671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86854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29.928.762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4.576.914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-25.351.848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4.576.671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989933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29.928.762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4.576.914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-25.351.848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4.576.671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365068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29.301.813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36.153.363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6.851.550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31.716.917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135957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29.301.813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35.954.717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6.652.904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31.594.804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7099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159.153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159.153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15.787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648953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2.257.726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2.636.774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379.048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2.591.259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23240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19.253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13.527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200424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2.091.560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2.750.748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659.188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2.740.079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67357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23.152.364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27.183.643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4.031.279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25.167.724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855039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308.678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-13.137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9.442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114592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1.450.034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1.110.760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-339.274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983351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8.881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1.787.881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1.779.000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1.056.986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11901,7%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145415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13.317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10.964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-2.353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670705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198.646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198.646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122.113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594863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198.646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198.646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122.113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86957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032786"/>
                  </a:ext>
                </a:extLst>
              </a:tr>
              <a:tr h="13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963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847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E47B17D-1DA5-450C-8874-0C4D0334394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D3EFF824-38FC-4EEB-8A43-FD0A28B8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57A01B8-FB24-4A29-928F-5D68E1B95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77188"/>
              </p:ext>
            </p:extLst>
          </p:nvPr>
        </p:nvGraphicFramePr>
        <p:xfrm>
          <a:off x="409323" y="1569610"/>
          <a:ext cx="8225797" cy="4694836"/>
        </p:xfrm>
        <a:graphic>
          <a:graphicData uri="http://schemas.openxmlformats.org/drawingml/2006/table">
            <a:tbl>
              <a:tblPr/>
              <a:tblGrid>
                <a:gridCol w="275664">
                  <a:extLst>
                    <a:ext uri="{9D8B030D-6E8A-4147-A177-3AD203B41FA5}">
                      <a16:colId xmlns:a16="http://schemas.microsoft.com/office/drawing/2014/main" val="3363601361"/>
                    </a:ext>
                  </a:extLst>
                </a:gridCol>
                <a:gridCol w="275664">
                  <a:extLst>
                    <a:ext uri="{9D8B030D-6E8A-4147-A177-3AD203B41FA5}">
                      <a16:colId xmlns:a16="http://schemas.microsoft.com/office/drawing/2014/main" val="1589530482"/>
                    </a:ext>
                  </a:extLst>
                </a:gridCol>
                <a:gridCol w="275664">
                  <a:extLst>
                    <a:ext uri="{9D8B030D-6E8A-4147-A177-3AD203B41FA5}">
                      <a16:colId xmlns:a16="http://schemas.microsoft.com/office/drawing/2014/main" val="3588168081"/>
                    </a:ext>
                  </a:extLst>
                </a:gridCol>
                <a:gridCol w="3109482">
                  <a:extLst>
                    <a:ext uri="{9D8B030D-6E8A-4147-A177-3AD203B41FA5}">
                      <a16:colId xmlns:a16="http://schemas.microsoft.com/office/drawing/2014/main" val="343548134"/>
                    </a:ext>
                  </a:extLst>
                </a:gridCol>
                <a:gridCol w="738778">
                  <a:extLst>
                    <a:ext uri="{9D8B030D-6E8A-4147-A177-3AD203B41FA5}">
                      <a16:colId xmlns:a16="http://schemas.microsoft.com/office/drawing/2014/main" val="3631288609"/>
                    </a:ext>
                  </a:extLst>
                </a:gridCol>
                <a:gridCol w="738778">
                  <a:extLst>
                    <a:ext uri="{9D8B030D-6E8A-4147-A177-3AD203B41FA5}">
                      <a16:colId xmlns:a16="http://schemas.microsoft.com/office/drawing/2014/main" val="3185413697"/>
                    </a:ext>
                  </a:extLst>
                </a:gridCol>
                <a:gridCol w="738778">
                  <a:extLst>
                    <a:ext uri="{9D8B030D-6E8A-4147-A177-3AD203B41FA5}">
                      <a16:colId xmlns:a16="http://schemas.microsoft.com/office/drawing/2014/main" val="448132156"/>
                    </a:ext>
                  </a:extLst>
                </a:gridCol>
                <a:gridCol w="738778">
                  <a:extLst>
                    <a:ext uri="{9D8B030D-6E8A-4147-A177-3AD203B41FA5}">
                      <a16:colId xmlns:a16="http://schemas.microsoft.com/office/drawing/2014/main" val="2165606625"/>
                    </a:ext>
                  </a:extLst>
                </a:gridCol>
                <a:gridCol w="672619">
                  <a:extLst>
                    <a:ext uri="{9D8B030D-6E8A-4147-A177-3AD203B41FA5}">
                      <a16:colId xmlns:a16="http://schemas.microsoft.com/office/drawing/2014/main" val="1211279311"/>
                    </a:ext>
                  </a:extLst>
                </a:gridCol>
                <a:gridCol w="661592">
                  <a:extLst>
                    <a:ext uri="{9D8B030D-6E8A-4147-A177-3AD203B41FA5}">
                      <a16:colId xmlns:a16="http://schemas.microsoft.com/office/drawing/2014/main" val="722693449"/>
                    </a:ext>
                  </a:extLst>
                </a:gridCol>
              </a:tblGrid>
              <a:tr h="1329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813766"/>
                  </a:ext>
                </a:extLst>
              </a:tr>
              <a:tr h="401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02840"/>
                  </a:ext>
                </a:extLst>
              </a:tr>
              <a:tr h="171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51.720.119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62.278.796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10.558.677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61.798.236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849938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2.763.213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2.824.313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61.100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2.818.625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23638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446.291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576.097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129.806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576.051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129,1%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656837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0696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604873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34010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246208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1.232.119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1.218.782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1.231.018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9230,1%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935389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1.218.782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1.218.782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1.218.781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297009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4.071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151258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9.266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9.635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548092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16.889.432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14.082.606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-2.806.826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13.715.523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475078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16.889.432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14.082.606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-2.806.826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13.715.523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414503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13.637.053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11.737.053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-1.900.000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11.617.364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316043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13.637.053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11.737.053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-1.900.000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11.617.364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970478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13.637.053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11.737.053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-1.900.000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11.617.364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641451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17.969.652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31.801.236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13.831.584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31.815.424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177,1%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379935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17.969.652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31.724.702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13.755.050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31.738.890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176,6%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485911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38.200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38.200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37.180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169483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2.754.941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2.409.883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-345.058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2.409.807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035378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181872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2.380.064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4.527.309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2.147.245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4.526.631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412562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8.608.348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21.135.509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12.527.161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21.153.204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426147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 y Barrios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58.039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-56.568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44467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795.367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908.612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113.245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908.415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29947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1.032.282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668.082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-364.200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668.319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912985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2.333.048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2.025.073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-307.975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2.025.042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902401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204029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564669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941112"/>
                  </a:ext>
                </a:extLst>
              </a:tr>
              <a:tr h="13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694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54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9550192-DE62-4711-B9AF-13BB7AE9172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08F7590-8D00-4D9C-8BEE-9D4BDBDD1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53F18AF-1623-4833-A509-7EFAFE822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712357"/>
              </p:ext>
            </p:extLst>
          </p:nvPr>
        </p:nvGraphicFramePr>
        <p:xfrm>
          <a:off x="462997" y="1597256"/>
          <a:ext cx="8218005" cy="4531852"/>
        </p:xfrm>
        <a:graphic>
          <a:graphicData uri="http://schemas.openxmlformats.org/drawingml/2006/table">
            <a:tbl>
              <a:tblPr/>
              <a:tblGrid>
                <a:gridCol w="275402">
                  <a:extLst>
                    <a:ext uri="{9D8B030D-6E8A-4147-A177-3AD203B41FA5}">
                      <a16:colId xmlns:a16="http://schemas.microsoft.com/office/drawing/2014/main" val="2974546744"/>
                    </a:ext>
                  </a:extLst>
                </a:gridCol>
                <a:gridCol w="275402">
                  <a:extLst>
                    <a:ext uri="{9D8B030D-6E8A-4147-A177-3AD203B41FA5}">
                      <a16:colId xmlns:a16="http://schemas.microsoft.com/office/drawing/2014/main" val="1066746353"/>
                    </a:ext>
                  </a:extLst>
                </a:gridCol>
                <a:gridCol w="275402">
                  <a:extLst>
                    <a:ext uri="{9D8B030D-6E8A-4147-A177-3AD203B41FA5}">
                      <a16:colId xmlns:a16="http://schemas.microsoft.com/office/drawing/2014/main" val="3395960895"/>
                    </a:ext>
                  </a:extLst>
                </a:gridCol>
                <a:gridCol w="3106539">
                  <a:extLst>
                    <a:ext uri="{9D8B030D-6E8A-4147-A177-3AD203B41FA5}">
                      <a16:colId xmlns:a16="http://schemas.microsoft.com/office/drawing/2014/main" val="1794391275"/>
                    </a:ext>
                  </a:extLst>
                </a:gridCol>
                <a:gridCol w="738078">
                  <a:extLst>
                    <a:ext uri="{9D8B030D-6E8A-4147-A177-3AD203B41FA5}">
                      <a16:colId xmlns:a16="http://schemas.microsoft.com/office/drawing/2014/main" val="1505657260"/>
                    </a:ext>
                  </a:extLst>
                </a:gridCol>
                <a:gridCol w="738078">
                  <a:extLst>
                    <a:ext uri="{9D8B030D-6E8A-4147-A177-3AD203B41FA5}">
                      <a16:colId xmlns:a16="http://schemas.microsoft.com/office/drawing/2014/main" val="3223288382"/>
                    </a:ext>
                  </a:extLst>
                </a:gridCol>
                <a:gridCol w="738078">
                  <a:extLst>
                    <a:ext uri="{9D8B030D-6E8A-4147-A177-3AD203B41FA5}">
                      <a16:colId xmlns:a16="http://schemas.microsoft.com/office/drawing/2014/main" val="2986415213"/>
                    </a:ext>
                  </a:extLst>
                </a:gridCol>
                <a:gridCol w="738078">
                  <a:extLst>
                    <a:ext uri="{9D8B030D-6E8A-4147-A177-3AD203B41FA5}">
                      <a16:colId xmlns:a16="http://schemas.microsoft.com/office/drawing/2014/main" val="517200492"/>
                    </a:ext>
                  </a:extLst>
                </a:gridCol>
                <a:gridCol w="671982">
                  <a:extLst>
                    <a:ext uri="{9D8B030D-6E8A-4147-A177-3AD203B41FA5}">
                      <a16:colId xmlns:a16="http://schemas.microsoft.com/office/drawing/2014/main" val="2933875765"/>
                    </a:ext>
                  </a:extLst>
                </a:gridCol>
                <a:gridCol w="660966">
                  <a:extLst>
                    <a:ext uri="{9D8B030D-6E8A-4147-A177-3AD203B41FA5}">
                      <a16:colId xmlns:a16="http://schemas.microsoft.com/office/drawing/2014/main" val="4129201199"/>
                    </a:ext>
                  </a:extLst>
                </a:gridCol>
              </a:tblGrid>
              <a:tr h="246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62" marR="8262" marT="82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62" marR="8262" marT="82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606532"/>
                  </a:ext>
                </a:extLst>
              </a:tr>
              <a:tr h="404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359628"/>
                  </a:ext>
                </a:extLst>
              </a:tr>
              <a:tr h="173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133.936.217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108.484.638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-25.451.5</a:t>
                      </a:r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108.018.249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2346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3.558.089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3.578.361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3.576.355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628706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344.525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469.404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124.879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460.033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818464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120.727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120.727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120.726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207222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120.727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120.727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120.726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459180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714.750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7147500,0%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7147500,0%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818149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714.750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7147500,0%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7147500,0%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617108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11.951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11.951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11.767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415525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8.412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8.408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5882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3.539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27222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14.997.280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11.002.790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-3.994.490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10.285.886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107870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14.997.280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11.002.790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-3.994.490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10.285.886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26821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39.241.073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28.604.708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-10.636.365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28.347.598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297631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39.241.073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28.604.708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-10.636.365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28.347.598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192817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39.241.073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28.604.708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-10.636.365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28.347.598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380108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75.782.905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64.696.303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-11.086.602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64.501.134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232792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75.782.905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64.581.502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-11.201.403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64.386.333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537587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12.529.991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7.899.465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-4.630.526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7.899.303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82979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49.164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64.164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61.768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125,6%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740882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17.153.149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19.392.082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2.238.933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19.389.916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53185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34.069.914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25.482.039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-8.587.875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25.470.239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053944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170.816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123.112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-47.704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84.221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415469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3.801.227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1.961.352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-1.839.875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1.957.569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856626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2.141.828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1.112.828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-1.029.000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979.602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372833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5.866.816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8.546.460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2.679.644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8.543.715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145,6%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927388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114.801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114.801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114.801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596688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114.801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114.801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114.801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886326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64366"/>
                  </a:ext>
                </a:extLst>
              </a:tr>
              <a:tr h="132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62" marR="8262" marT="8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62" marR="8262" marT="82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624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216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DB7A7A6-A4B4-41D0-95FE-02FF289CDBB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BA38E38-9CC4-4138-A9E4-11DA9CFD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CC803F-A606-4645-AA02-005E4B600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144546"/>
              </p:ext>
            </p:extLst>
          </p:nvPr>
        </p:nvGraphicFramePr>
        <p:xfrm>
          <a:off x="409323" y="1569610"/>
          <a:ext cx="8139555" cy="4595447"/>
        </p:xfrm>
        <a:graphic>
          <a:graphicData uri="http://schemas.openxmlformats.org/drawingml/2006/table">
            <a:tbl>
              <a:tblPr/>
              <a:tblGrid>
                <a:gridCol w="272774">
                  <a:extLst>
                    <a:ext uri="{9D8B030D-6E8A-4147-A177-3AD203B41FA5}">
                      <a16:colId xmlns:a16="http://schemas.microsoft.com/office/drawing/2014/main" val="161487608"/>
                    </a:ext>
                  </a:extLst>
                </a:gridCol>
                <a:gridCol w="272774">
                  <a:extLst>
                    <a:ext uri="{9D8B030D-6E8A-4147-A177-3AD203B41FA5}">
                      <a16:colId xmlns:a16="http://schemas.microsoft.com/office/drawing/2014/main" val="1368167888"/>
                    </a:ext>
                  </a:extLst>
                </a:gridCol>
                <a:gridCol w="272774">
                  <a:extLst>
                    <a:ext uri="{9D8B030D-6E8A-4147-A177-3AD203B41FA5}">
                      <a16:colId xmlns:a16="http://schemas.microsoft.com/office/drawing/2014/main" val="1886344943"/>
                    </a:ext>
                  </a:extLst>
                </a:gridCol>
                <a:gridCol w="3076882">
                  <a:extLst>
                    <a:ext uri="{9D8B030D-6E8A-4147-A177-3AD203B41FA5}">
                      <a16:colId xmlns:a16="http://schemas.microsoft.com/office/drawing/2014/main" val="1113421766"/>
                    </a:ext>
                  </a:extLst>
                </a:gridCol>
                <a:gridCol w="731032">
                  <a:extLst>
                    <a:ext uri="{9D8B030D-6E8A-4147-A177-3AD203B41FA5}">
                      <a16:colId xmlns:a16="http://schemas.microsoft.com/office/drawing/2014/main" val="863776095"/>
                    </a:ext>
                  </a:extLst>
                </a:gridCol>
                <a:gridCol w="731032">
                  <a:extLst>
                    <a:ext uri="{9D8B030D-6E8A-4147-A177-3AD203B41FA5}">
                      <a16:colId xmlns:a16="http://schemas.microsoft.com/office/drawing/2014/main" val="1662084822"/>
                    </a:ext>
                  </a:extLst>
                </a:gridCol>
                <a:gridCol w="731032">
                  <a:extLst>
                    <a:ext uri="{9D8B030D-6E8A-4147-A177-3AD203B41FA5}">
                      <a16:colId xmlns:a16="http://schemas.microsoft.com/office/drawing/2014/main" val="3246536320"/>
                    </a:ext>
                  </a:extLst>
                </a:gridCol>
                <a:gridCol w="731032">
                  <a:extLst>
                    <a:ext uri="{9D8B030D-6E8A-4147-A177-3AD203B41FA5}">
                      <a16:colId xmlns:a16="http://schemas.microsoft.com/office/drawing/2014/main" val="4025887688"/>
                    </a:ext>
                  </a:extLst>
                </a:gridCol>
                <a:gridCol w="665567">
                  <a:extLst>
                    <a:ext uri="{9D8B030D-6E8A-4147-A177-3AD203B41FA5}">
                      <a16:colId xmlns:a16="http://schemas.microsoft.com/office/drawing/2014/main" val="1357901480"/>
                    </a:ext>
                  </a:extLst>
                </a:gridCol>
                <a:gridCol w="654656">
                  <a:extLst>
                    <a:ext uri="{9D8B030D-6E8A-4147-A177-3AD203B41FA5}">
                      <a16:colId xmlns:a16="http://schemas.microsoft.com/office/drawing/2014/main" val="3515891785"/>
                    </a:ext>
                  </a:extLst>
                </a:gridCol>
              </a:tblGrid>
              <a:tr h="130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525784"/>
                  </a:ext>
                </a:extLst>
              </a:tr>
              <a:tr h="3925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42315"/>
                  </a:ext>
                </a:extLst>
              </a:tr>
              <a:tr h="168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210.606.648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239.819.260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29.212.612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240.960.424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49359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7.292.844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8.110.004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817.160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8.109.968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038703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689.901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1.072.346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382.445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1.070.069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473855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145.644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145.644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141.937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28726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145.644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145.644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141.937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71660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1.493.236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14932360,0%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14932360,0%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229628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1.493.236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14932360,0%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14932360,0%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22881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22.012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755.655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733.643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746.161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3389,8%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210585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733.643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733.643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724.155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594363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18.002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20936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421952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28.738.435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32.820.875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4.082.440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32.568.898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90533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28.738.435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32.820.875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4.082.440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32.568.898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759620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60.075.287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66.067.910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5.992.623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66.067.911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076787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60.075.287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66.067.910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5.992.623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66.067.911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190822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60.075.287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66.067.910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5.992.623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66.067.911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268956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113.787.823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130.846.480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17.058.657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130.762.244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702037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113.787.823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129.889.981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16.102.158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129.839.724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902513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465.083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465.083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464.243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91461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19.031.220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24.339.763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5.308.543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24.337.574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216366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95.737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88.737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88.737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256380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22.396.015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21.056.637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-1.339.378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21.038.585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406668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36.960.688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55.549.509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18.588.821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55.528.155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872952"/>
                  </a:ext>
                </a:extLst>
              </a:tr>
              <a:tr h="80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1.558.242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-1.558.157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068644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3.469.908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1.047.662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-2.422.246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1.047.663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52622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10.743.359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11.503.766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760.407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11.498.089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74759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19.532.654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15.838.739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-3.693.915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15.836.678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203877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956.499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956.499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922.520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46236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956.499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956.499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922.520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126915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804648"/>
                  </a:ext>
                </a:extLst>
              </a:tr>
              <a:tr h="130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922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4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792F646-79D2-47D8-A1FB-6C10B980D98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76F15FB-6958-4977-A512-9B5AE71B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A10D03-4DC4-46BB-B655-E2168823E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34531"/>
              </p:ext>
            </p:extLst>
          </p:nvPr>
        </p:nvGraphicFramePr>
        <p:xfrm>
          <a:off x="409323" y="1600200"/>
          <a:ext cx="8206501" cy="4829845"/>
        </p:xfrm>
        <a:graphic>
          <a:graphicData uri="http://schemas.openxmlformats.org/drawingml/2006/table">
            <a:tbl>
              <a:tblPr/>
              <a:tblGrid>
                <a:gridCol w="275016">
                  <a:extLst>
                    <a:ext uri="{9D8B030D-6E8A-4147-A177-3AD203B41FA5}">
                      <a16:colId xmlns:a16="http://schemas.microsoft.com/office/drawing/2014/main" val="3562177507"/>
                    </a:ext>
                  </a:extLst>
                </a:gridCol>
                <a:gridCol w="275016">
                  <a:extLst>
                    <a:ext uri="{9D8B030D-6E8A-4147-A177-3AD203B41FA5}">
                      <a16:colId xmlns:a16="http://schemas.microsoft.com/office/drawing/2014/main" val="2525378034"/>
                    </a:ext>
                  </a:extLst>
                </a:gridCol>
                <a:gridCol w="275016">
                  <a:extLst>
                    <a:ext uri="{9D8B030D-6E8A-4147-A177-3AD203B41FA5}">
                      <a16:colId xmlns:a16="http://schemas.microsoft.com/office/drawing/2014/main" val="1956615949"/>
                    </a:ext>
                  </a:extLst>
                </a:gridCol>
                <a:gridCol w="3102191">
                  <a:extLst>
                    <a:ext uri="{9D8B030D-6E8A-4147-A177-3AD203B41FA5}">
                      <a16:colId xmlns:a16="http://schemas.microsoft.com/office/drawing/2014/main" val="2997848190"/>
                    </a:ext>
                  </a:extLst>
                </a:gridCol>
                <a:gridCol w="737045">
                  <a:extLst>
                    <a:ext uri="{9D8B030D-6E8A-4147-A177-3AD203B41FA5}">
                      <a16:colId xmlns:a16="http://schemas.microsoft.com/office/drawing/2014/main" val="2405220104"/>
                    </a:ext>
                  </a:extLst>
                </a:gridCol>
                <a:gridCol w="737045">
                  <a:extLst>
                    <a:ext uri="{9D8B030D-6E8A-4147-A177-3AD203B41FA5}">
                      <a16:colId xmlns:a16="http://schemas.microsoft.com/office/drawing/2014/main" val="3580816281"/>
                    </a:ext>
                  </a:extLst>
                </a:gridCol>
                <a:gridCol w="737045">
                  <a:extLst>
                    <a:ext uri="{9D8B030D-6E8A-4147-A177-3AD203B41FA5}">
                      <a16:colId xmlns:a16="http://schemas.microsoft.com/office/drawing/2014/main" val="2252242621"/>
                    </a:ext>
                  </a:extLst>
                </a:gridCol>
                <a:gridCol w="737045">
                  <a:extLst>
                    <a:ext uri="{9D8B030D-6E8A-4147-A177-3AD203B41FA5}">
                      <a16:colId xmlns:a16="http://schemas.microsoft.com/office/drawing/2014/main" val="3736278707"/>
                    </a:ext>
                  </a:extLst>
                </a:gridCol>
                <a:gridCol w="671041">
                  <a:extLst>
                    <a:ext uri="{9D8B030D-6E8A-4147-A177-3AD203B41FA5}">
                      <a16:colId xmlns:a16="http://schemas.microsoft.com/office/drawing/2014/main" val="2542046167"/>
                    </a:ext>
                  </a:extLst>
                </a:gridCol>
                <a:gridCol w="660041">
                  <a:extLst>
                    <a:ext uri="{9D8B030D-6E8A-4147-A177-3AD203B41FA5}">
                      <a16:colId xmlns:a16="http://schemas.microsoft.com/office/drawing/2014/main" val="4104227452"/>
                    </a:ext>
                  </a:extLst>
                </a:gridCol>
              </a:tblGrid>
              <a:tr h="1272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272449"/>
                  </a:ext>
                </a:extLst>
              </a:tr>
              <a:tr h="389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507986"/>
                  </a:ext>
                </a:extLst>
              </a:tr>
              <a:tr h="167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103.470.806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140.866.472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37.395.666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138.457.791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367970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4.452.110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4.641.318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189.208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5.244.312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505449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460.888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604.712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143.824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738.219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5801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178.903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46111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178.903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219003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1.238.155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1.238.145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1.299.409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12994090,0%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04585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1.238.155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1.238.145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1.299.409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12994090,0%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36412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936.647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936.647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925.921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061629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916.716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916.716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905.703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732345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049743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10.731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90419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10.934.837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12.717.694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1.782.857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16.147.248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31002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4.104.960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024270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10.934.837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12.717.694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1.782.857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12.042.288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506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28.415.245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37.917.703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9.502.458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31.164.199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018725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28.415.245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37.917.703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9.502.458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31.164.199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6430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31.164.199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387453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58.270.832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82.692.344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24.421.512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82.759.580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50075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58.270.832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81.891.375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23.620.543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81.958.612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390659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517.821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517.821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516.537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953125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40.628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52234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9.398.891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10.409.305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1.010.414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10.408.794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88118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0749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11.016.137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19.938.744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8.922.607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19.937.270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0258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21.949.265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22.948.784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999.519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22.954.800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273938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712.402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-712.372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744835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2.055.571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254.672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-1.800.899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247.124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20892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4.357.030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9.628.504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5.271.474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9.701.465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68200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8.770.466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18.141.468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9.371.002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18.140.595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53948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800.969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800.969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800.968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0407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800.969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800.969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800.968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237953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76967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970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625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SERVIU VII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A8AFDF8-DACF-4502-9277-D4BF9EA8325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8BBA9B3-4760-4DC3-ACCA-9609B8DB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F7259D9-DEC6-4D36-B92B-4C10C0B47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604833"/>
              </p:ext>
            </p:extLst>
          </p:nvPr>
        </p:nvGraphicFramePr>
        <p:xfrm>
          <a:off x="409323" y="1600200"/>
          <a:ext cx="8123117" cy="4829844"/>
        </p:xfrm>
        <a:graphic>
          <a:graphicData uri="http://schemas.openxmlformats.org/drawingml/2006/table">
            <a:tbl>
              <a:tblPr/>
              <a:tblGrid>
                <a:gridCol w="272222">
                  <a:extLst>
                    <a:ext uri="{9D8B030D-6E8A-4147-A177-3AD203B41FA5}">
                      <a16:colId xmlns:a16="http://schemas.microsoft.com/office/drawing/2014/main" val="64490945"/>
                    </a:ext>
                  </a:extLst>
                </a:gridCol>
                <a:gridCol w="272222">
                  <a:extLst>
                    <a:ext uri="{9D8B030D-6E8A-4147-A177-3AD203B41FA5}">
                      <a16:colId xmlns:a16="http://schemas.microsoft.com/office/drawing/2014/main" val="2585067931"/>
                    </a:ext>
                  </a:extLst>
                </a:gridCol>
                <a:gridCol w="272222">
                  <a:extLst>
                    <a:ext uri="{9D8B030D-6E8A-4147-A177-3AD203B41FA5}">
                      <a16:colId xmlns:a16="http://schemas.microsoft.com/office/drawing/2014/main" val="2611702018"/>
                    </a:ext>
                  </a:extLst>
                </a:gridCol>
                <a:gridCol w="3070670">
                  <a:extLst>
                    <a:ext uri="{9D8B030D-6E8A-4147-A177-3AD203B41FA5}">
                      <a16:colId xmlns:a16="http://schemas.microsoft.com/office/drawing/2014/main" val="1715292234"/>
                    </a:ext>
                  </a:extLst>
                </a:gridCol>
                <a:gridCol w="729556">
                  <a:extLst>
                    <a:ext uri="{9D8B030D-6E8A-4147-A177-3AD203B41FA5}">
                      <a16:colId xmlns:a16="http://schemas.microsoft.com/office/drawing/2014/main" val="2418549956"/>
                    </a:ext>
                  </a:extLst>
                </a:gridCol>
                <a:gridCol w="729556">
                  <a:extLst>
                    <a:ext uri="{9D8B030D-6E8A-4147-A177-3AD203B41FA5}">
                      <a16:colId xmlns:a16="http://schemas.microsoft.com/office/drawing/2014/main" val="1708460893"/>
                    </a:ext>
                  </a:extLst>
                </a:gridCol>
                <a:gridCol w="729556">
                  <a:extLst>
                    <a:ext uri="{9D8B030D-6E8A-4147-A177-3AD203B41FA5}">
                      <a16:colId xmlns:a16="http://schemas.microsoft.com/office/drawing/2014/main" val="1160364029"/>
                    </a:ext>
                  </a:extLst>
                </a:gridCol>
                <a:gridCol w="729556">
                  <a:extLst>
                    <a:ext uri="{9D8B030D-6E8A-4147-A177-3AD203B41FA5}">
                      <a16:colId xmlns:a16="http://schemas.microsoft.com/office/drawing/2014/main" val="2229579169"/>
                    </a:ext>
                  </a:extLst>
                </a:gridCol>
                <a:gridCol w="664223">
                  <a:extLst>
                    <a:ext uri="{9D8B030D-6E8A-4147-A177-3AD203B41FA5}">
                      <a16:colId xmlns:a16="http://schemas.microsoft.com/office/drawing/2014/main" val="3335808852"/>
                    </a:ext>
                  </a:extLst>
                </a:gridCol>
                <a:gridCol w="653334">
                  <a:extLst>
                    <a:ext uri="{9D8B030D-6E8A-4147-A177-3AD203B41FA5}">
                      <a16:colId xmlns:a16="http://schemas.microsoft.com/office/drawing/2014/main" val="1410636484"/>
                    </a:ext>
                  </a:extLst>
                </a:gridCol>
              </a:tblGrid>
              <a:tr h="1272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74163"/>
                  </a:ext>
                </a:extLst>
              </a:tr>
              <a:tr h="389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542431"/>
                  </a:ext>
                </a:extLst>
              </a:tr>
              <a:tr h="167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205.099.100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209.628.094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4.528.994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208.263.778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729959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4.994.765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5.188.829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194.064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5.185.844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823210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742.677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1.033.378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982.093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735805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092788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69693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428.484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4284840,0%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4284840,0%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4771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428.484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4284840,0%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4284840,0%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765379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563.609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140.311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-423.298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100.054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1886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114.530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114.530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74.363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5333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551.279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-537.828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42205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5.816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5.816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5.727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682573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6.514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633993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36.664.986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30.614.544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-6.050.442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29.748.545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35285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36.664.986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30.614.544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-6.050.442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29.748.545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3723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44.500.301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49.354.001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4.853.700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49.423.652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649173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44.500.301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49.354.001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4.853.700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49.423.652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64628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44.500.301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49.354.001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4.853.700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49.423.652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770659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117.632.095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123.156.920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5.524.825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122.255.665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61920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117.632.095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122.503.399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4.871.304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121.602.144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70306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918.090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918.090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917.781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71395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144.134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144.134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134.328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3809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25.574.380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27.084.380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1.510.000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27.080.317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745929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-700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459153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18.143.896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25.920.057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7.776.161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25.909.426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8891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39.162.864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44.037.382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4.874.518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44.030.837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165735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854.117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-854.117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94076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8.462.667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4.675.785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-3.786.882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4.675.229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975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3.949.419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4.877.419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928.000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4.683.543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246368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21.478.151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14.840.251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-6.637.900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14.165.250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93248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653.521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653.521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653.521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28880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653.521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653.521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653.521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588750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23994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76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950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SERVIU VIII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F9B303A7-0770-42B6-81A2-0F2203484E5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3ED669B-C8EF-4496-AA38-26E0BF2A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047415-9741-4BD2-810A-4909A0953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89148"/>
              </p:ext>
            </p:extLst>
          </p:nvPr>
        </p:nvGraphicFramePr>
        <p:xfrm>
          <a:off x="409322" y="1600207"/>
          <a:ext cx="8206499" cy="4938127"/>
        </p:xfrm>
        <a:graphic>
          <a:graphicData uri="http://schemas.openxmlformats.org/drawingml/2006/table">
            <a:tbl>
              <a:tblPr/>
              <a:tblGrid>
                <a:gridCol w="275016">
                  <a:extLst>
                    <a:ext uri="{9D8B030D-6E8A-4147-A177-3AD203B41FA5}">
                      <a16:colId xmlns:a16="http://schemas.microsoft.com/office/drawing/2014/main" val="1958031250"/>
                    </a:ext>
                  </a:extLst>
                </a:gridCol>
                <a:gridCol w="275016">
                  <a:extLst>
                    <a:ext uri="{9D8B030D-6E8A-4147-A177-3AD203B41FA5}">
                      <a16:colId xmlns:a16="http://schemas.microsoft.com/office/drawing/2014/main" val="2806175384"/>
                    </a:ext>
                  </a:extLst>
                </a:gridCol>
                <a:gridCol w="275016">
                  <a:extLst>
                    <a:ext uri="{9D8B030D-6E8A-4147-A177-3AD203B41FA5}">
                      <a16:colId xmlns:a16="http://schemas.microsoft.com/office/drawing/2014/main" val="3817923768"/>
                    </a:ext>
                  </a:extLst>
                </a:gridCol>
                <a:gridCol w="3102189">
                  <a:extLst>
                    <a:ext uri="{9D8B030D-6E8A-4147-A177-3AD203B41FA5}">
                      <a16:colId xmlns:a16="http://schemas.microsoft.com/office/drawing/2014/main" val="2084389829"/>
                    </a:ext>
                  </a:extLst>
                </a:gridCol>
                <a:gridCol w="737045">
                  <a:extLst>
                    <a:ext uri="{9D8B030D-6E8A-4147-A177-3AD203B41FA5}">
                      <a16:colId xmlns:a16="http://schemas.microsoft.com/office/drawing/2014/main" val="3281839598"/>
                    </a:ext>
                  </a:extLst>
                </a:gridCol>
                <a:gridCol w="737045">
                  <a:extLst>
                    <a:ext uri="{9D8B030D-6E8A-4147-A177-3AD203B41FA5}">
                      <a16:colId xmlns:a16="http://schemas.microsoft.com/office/drawing/2014/main" val="1982668388"/>
                    </a:ext>
                  </a:extLst>
                </a:gridCol>
                <a:gridCol w="737045">
                  <a:extLst>
                    <a:ext uri="{9D8B030D-6E8A-4147-A177-3AD203B41FA5}">
                      <a16:colId xmlns:a16="http://schemas.microsoft.com/office/drawing/2014/main" val="2301193498"/>
                    </a:ext>
                  </a:extLst>
                </a:gridCol>
                <a:gridCol w="737045">
                  <a:extLst>
                    <a:ext uri="{9D8B030D-6E8A-4147-A177-3AD203B41FA5}">
                      <a16:colId xmlns:a16="http://schemas.microsoft.com/office/drawing/2014/main" val="2447875319"/>
                    </a:ext>
                  </a:extLst>
                </a:gridCol>
                <a:gridCol w="671041">
                  <a:extLst>
                    <a:ext uri="{9D8B030D-6E8A-4147-A177-3AD203B41FA5}">
                      <a16:colId xmlns:a16="http://schemas.microsoft.com/office/drawing/2014/main" val="3199414611"/>
                    </a:ext>
                  </a:extLst>
                </a:gridCol>
                <a:gridCol w="660041">
                  <a:extLst>
                    <a:ext uri="{9D8B030D-6E8A-4147-A177-3AD203B41FA5}">
                      <a16:colId xmlns:a16="http://schemas.microsoft.com/office/drawing/2014/main" val="4089421806"/>
                    </a:ext>
                  </a:extLst>
                </a:gridCol>
              </a:tblGrid>
              <a:tr h="123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71" marR="7371" marT="73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71" marR="7371" marT="73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784864"/>
                  </a:ext>
                </a:extLst>
              </a:tr>
              <a:tr h="3795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073256"/>
                  </a:ext>
                </a:extLst>
              </a:tr>
              <a:tr h="162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355.277.703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431.252.518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75.974.815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424.673.663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146285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12.024.088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13.390.132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1.366.044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13.384.350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78263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618.496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875.887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257.391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875.884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141,6%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524941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57.515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57.515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57.515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420208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57.515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57.515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57.515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68919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35.739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35.739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777111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35.739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35.739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949146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693.307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693.297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2.359.997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23599970,0%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022555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693.307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693.297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2.359.997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23599970,0%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717385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749.167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739.896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741.926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8002,7%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12294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739.896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739.896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732.896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400013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4.189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31178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759546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33.228.726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34.665.138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1.436.412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34.242.280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85544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33.228.726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34.665.138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1.436.412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34.242.280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8820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74.834.369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113.004.356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38.169.987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105.609.059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890945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74.834.369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113.004.356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38.169.987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105.609.059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198732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74.834.369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113.004.356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38.169.987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105.609.059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934975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234.561.465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267.779.999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33.218.534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267.402.652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061124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234.561.465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267.104.314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32.542.849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266.726.967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716611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6.243.099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6.243.099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5.950.126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928881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154.964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154.964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154.964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427925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50.540.347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56.185.229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5.644.882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56.185.075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111,2%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66873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58.355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58.355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56.664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947627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35.515.287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48.609.203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13.093.916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48.606.464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302138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59.460.937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96.972.796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37.511.859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96.898.721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431778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895.892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-894.892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273170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17.391.489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10.180.963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-7.210.526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10.179.025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73692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19.712.306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13.888.408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-5.823.898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13.886.648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941512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50.986.852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34.810.297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-16.176.555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34.809.280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237992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675.685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675.685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675.685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893297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675.685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675.685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675.685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260201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65441"/>
                  </a:ext>
                </a:extLst>
              </a:tr>
              <a:tr h="123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71" marR="7371" marT="7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71" marR="7371" marT="7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466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21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6EF9BD2-EF45-4A5B-A65F-D91BDB294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6" cy="28083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06D72C1-2028-4AFE-AD5C-085A79E7A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5" y="2060847"/>
            <a:ext cx="4085657" cy="2808313"/>
          </a:xfrm>
          <a:prstGeom prst="rect">
            <a:avLst/>
          </a:prstGeom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368C528E-432A-406F-98B4-D7E10EA9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264828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42AA6087-C4D0-4D6F-A91A-93D1EAC6C9C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9C30A47-6029-47EC-B6E9-93097A8ED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06464D-5E5F-414F-B4A0-4E548D6A6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818898"/>
              </p:ext>
            </p:extLst>
          </p:nvPr>
        </p:nvGraphicFramePr>
        <p:xfrm>
          <a:off x="595123" y="1569610"/>
          <a:ext cx="7953754" cy="4587144"/>
        </p:xfrm>
        <a:graphic>
          <a:graphicData uri="http://schemas.openxmlformats.org/drawingml/2006/table">
            <a:tbl>
              <a:tblPr/>
              <a:tblGrid>
                <a:gridCol w="266547">
                  <a:extLst>
                    <a:ext uri="{9D8B030D-6E8A-4147-A177-3AD203B41FA5}">
                      <a16:colId xmlns:a16="http://schemas.microsoft.com/office/drawing/2014/main" val="1986287228"/>
                    </a:ext>
                  </a:extLst>
                </a:gridCol>
                <a:gridCol w="266547">
                  <a:extLst>
                    <a:ext uri="{9D8B030D-6E8A-4147-A177-3AD203B41FA5}">
                      <a16:colId xmlns:a16="http://schemas.microsoft.com/office/drawing/2014/main" val="4019020767"/>
                    </a:ext>
                  </a:extLst>
                </a:gridCol>
                <a:gridCol w="266547">
                  <a:extLst>
                    <a:ext uri="{9D8B030D-6E8A-4147-A177-3AD203B41FA5}">
                      <a16:colId xmlns:a16="http://schemas.microsoft.com/office/drawing/2014/main" val="2439417738"/>
                    </a:ext>
                  </a:extLst>
                </a:gridCol>
                <a:gridCol w="3006647">
                  <a:extLst>
                    <a:ext uri="{9D8B030D-6E8A-4147-A177-3AD203B41FA5}">
                      <a16:colId xmlns:a16="http://schemas.microsoft.com/office/drawing/2014/main" val="4053936402"/>
                    </a:ext>
                  </a:extLst>
                </a:gridCol>
                <a:gridCol w="714345">
                  <a:extLst>
                    <a:ext uri="{9D8B030D-6E8A-4147-A177-3AD203B41FA5}">
                      <a16:colId xmlns:a16="http://schemas.microsoft.com/office/drawing/2014/main" val="3297685222"/>
                    </a:ext>
                  </a:extLst>
                </a:gridCol>
                <a:gridCol w="714345">
                  <a:extLst>
                    <a:ext uri="{9D8B030D-6E8A-4147-A177-3AD203B41FA5}">
                      <a16:colId xmlns:a16="http://schemas.microsoft.com/office/drawing/2014/main" val="2820062682"/>
                    </a:ext>
                  </a:extLst>
                </a:gridCol>
                <a:gridCol w="714345">
                  <a:extLst>
                    <a:ext uri="{9D8B030D-6E8A-4147-A177-3AD203B41FA5}">
                      <a16:colId xmlns:a16="http://schemas.microsoft.com/office/drawing/2014/main" val="47254623"/>
                    </a:ext>
                  </a:extLst>
                </a:gridCol>
                <a:gridCol w="714345">
                  <a:extLst>
                    <a:ext uri="{9D8B030D-6E8A-4147-A177-3AD203B41FA5}">
                      <a16:colId xmlns:a16="http://schemas.microsoft.com/office/drawing/2014/main" val="872617287"/>
                    </a:ext>
                  </a:extLst>
                </a:gridCol>
                <a:gridCol w="650374">
                  <a:extLst>
                    <a:ext uri="{9D8B030D-6E8A-4147-A177-3AD203B41FA5}">
                      <a16:colId xmlns:a16="http://schemas.microsoft.com/office/drawing/2014/main" val="3520665507"/>
                    </a:ext>
                  </a:extLst>
                </a:gridCol>
                <a:gridCol w="639712">
                  <a:extLst>
                    <a:ext uri="{9D8B030D-6E8A-4147-A177-3AD203B41FA5}">
                      <a16:colId xmlns:a16="http://schemas.microsoft.com/office/drawing/2014/main" val="1779228603"/>
                    </a:ext>
                  </a:extLst>
                </a:gridCol>
              </a:tblGrid>
              <a:tr h="1279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39936"/>
                  </a:ext>
                </a:extLst>
              </a:tr>
              <a:tr h="3918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112645"/>
                  </a:ext>
                </a:extLst>
              </a:tr>
              <a:tr h="1679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248.207.356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278.804.651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30.597.295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279.289.899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87612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4.158.881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4.484.293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325.412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4.484.278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99873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469.225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717.614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248.389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717.610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58265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177.544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177.544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177.543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479527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177.544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177.544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177.543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122879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799.872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7998720,0%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3971,6%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359204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799.872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7998720,0%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3971,6%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237158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22.583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3.013.458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2.990.875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3.013.455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13343,9%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592071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2.990.875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2.990.875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2.990.874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76546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72558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13.790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259061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42.601.193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43.760.619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1.159.426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43.529.502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318495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42.601.193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43.760.619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1.159.426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43.529.502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36218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44.121.353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66.769.294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22.647.941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66.769.290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151,3%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062550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44.121.353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66.769.294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22.647.941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66.769.290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151,3%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150467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44.121.353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66.769.294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22.647.941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66.769.290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151,3%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561480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156.833.864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159.861.442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3.027.578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159.798.349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180978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156.833.864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159.631.840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2.797.976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159.568.747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43400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95.955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95.955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38.525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503738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23.313.345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38.327.599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15.014.254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38.327.566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164,4%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055724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6.532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602440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13.603.197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24.580.220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10.977.023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24.579.721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191743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75.047.767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54.323.634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-20.724.133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54.323.632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220054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2.786.314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-2.786.314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90230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23.701.059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21.050.370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-2.650.689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21.049.944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019357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112.639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3.031.047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2.918.408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3.031.047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2690,9%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50762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18.263.011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18.216.483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-46.528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18.211.800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341269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229.602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775341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229.602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229.602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054284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435241"/>
                  </a:ext>
                </a:extLst>
              </a:tr>
              <a:tr h="127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6" marR="7996" marT="7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6" marR="7996" marT="7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945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222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SERVIU 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5539B8D-14C2-4C25-9CB6-A6355EC4D229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55AEDF0-E605-4476-A553-1B912C7A1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3FE477F-B2C7-41C6-A2E6-01BFE705C6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312457"/>
              </p:ext>
            </p:extLst>
          </p:nvPr>
        </p:nvGraphicFramePr>
        <p:xfrm>
          <a:off x="457199" y="1654091"/>
          <a:ext cx="8229602" cy="4418181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3378124368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2705578555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2092441134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2744940345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660417596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679552503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990116756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382087313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735471203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3265076988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885786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03547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166.869.420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171.479.539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4.610.119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171.242.852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4375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4.670.173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4.876.220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4.869.807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416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298.630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393.984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95.354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393.667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8216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94844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7306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574.463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574.453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589.292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5892920,0%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73232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9360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573.563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573.553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588.392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5883920,0%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51756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8335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91058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20.891.252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18.663.289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-2.227.963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18.419.721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3896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20.891.252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18.663.289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-2.227.963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18.419.721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0259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39.708.267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44.095.677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4.387.410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44.095.676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53977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39.708.267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44.095.677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4.387.410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44.095.676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51971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39.708.267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44.095.677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4.387.410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44.095.676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38065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101.293.565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102.760.862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1.467.297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102.760.587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6215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101.293.565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102.284.527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990.962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102.284.252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6909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8.090.264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17.379.220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9.288.956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17.379.211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80795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97337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10.725.925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17.259.814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6.533.889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17.259.758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5421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53.759.460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42.381.416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-11.378.044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42.381.311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30945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776.085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-776.085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28384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7.188.374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6.449.961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-738.413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6.449.958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79067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7.952.594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3.046.684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-4.905.910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3.046.683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48718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12.786.996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15.753.565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2.966.569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15.753.512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5845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476.335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476.335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476.335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23457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476.335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476.335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476.335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56108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04804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692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633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SERVIU XI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DEE98B5-E0A0-47C8-9075-3616B3A41EFF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D78F256-0637-4A4C-890B-B5EDE3A41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F8D386C-F9A6-4C9D-9E34-7898101574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867778"/>
              </p:ext>
            </p:extLst>
          </p:nvPr>
        </p:nvGraphicFramePr>
        <p:xfrm>
          <a:off x="457199" y="1654091"/>
          <a:ext cx="8229602" cy="4418181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1049738943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2898675661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1373552157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1535074256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767538717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1652639448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792122087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529581078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930430754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3495689742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536195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452621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32.862.804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44.550.607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11.687.803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41.174.135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38220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2.911.206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3.094.409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3.092.314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13434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321.774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94.564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321.770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9998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60223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94045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25.954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259440,0%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28785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71199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88370,0%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0599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2.075.299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2.067.435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2.075.290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26389,8%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74743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2.067.435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2.067.435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2.067.434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62290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6230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16231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3.270.747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5.829.258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2.558.511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5.722.857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3824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3.270.747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5.829.258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2.558.511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5.722.857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50321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8.892.870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8.935.573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7.664.248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01632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8.892.870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8.935.573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7.664.248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8770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8.892.870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8.935.573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7.664.248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47892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17.552.312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22.174.206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4.621.894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22.245.013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42434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17.552.312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22.085.172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4.532.860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22.155.980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36007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4.038.341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8.929.621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4.891.280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8.969.665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51455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2.063.681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2.152.661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88.980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2.151.706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12816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8.330.281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8.899.595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569.314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8.931.313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2123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773.845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-773.845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31833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2.339.812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2.103.295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-236.517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2.103.296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3450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-6.352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09261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97646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27795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2.067.435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2.066.850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23400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2.067.435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2.066.850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47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200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 SERVIU XII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686FD11-5B01-4658-841C-4ACAEF3E3CD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812CD1-7340-48FA-97C7-FE4A6B12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45FC591-4740-4C4F-8BB0-A684FF97A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794491"/>
              </p:ext>
            </p:extLst>
          </p:nvPr>
        </p:nvGraphicFramePr>
        <p:xfrm>
          <a:off x="457199" y="1654091"/>
          <a:ext cx="8229602" cy="4418181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298430990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2808973113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1979647603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1275453047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281557390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804583813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665843639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567926657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2772051324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3158087732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239504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712683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55.169.176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56.357.825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56.044.858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52141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2.906.465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2.891.462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-15.003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2.888.829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5298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202.308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81.218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283.511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93899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141.412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92473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141.412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9645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82369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3504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12.364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01523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71819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28655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15.389.832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11.596.560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-3.793.272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11.296.807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65126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15.389.832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11.596.560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-3.793.272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11.296.807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25498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19.063.238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20.358.238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20.358.221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75235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19.063.238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20.358.238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20.358.221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42821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19.063.238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20.358.238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20.358.221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83530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17.594.722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21.074.017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3.479.295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21.063.717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8850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17.594.722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20.997.483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3.402.761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20.987.183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17014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1.500.355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1.850.355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1.850.173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62937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41400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1.399.700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1.400.952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1.400.706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57933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13.341.013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15.586.126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2.245.113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15.576.254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75760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208.756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-208.756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6374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257.350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-223.426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29784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180.231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727.492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547.261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727.492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0965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705.255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1.398.634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693.379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1.398.634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54554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69640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81922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83004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703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298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SERVIU REGIÓN METROPOLITANA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EAA01B8-88F6-444C-9D31-827C4F7EDB0A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EBF6EDE-527D-4943-8419-942B6DD7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083DBD-6E2A-4051-81E6-B00CF0DF3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966977"/>
              </p:ext>
            </p:extLst>
          </p:nvPr>
        </p:nvGraphicFramePr>
        <p:xfrm>
          <a:off x="528176" y="1484784"/>
          <a:ext cx="8087648" cy="5030475"/>
        </p:xfrm>
        <a:graphic>
          <a:graphicData uri="http://schemas.openxmlformats.org/drawingml/2006/table">
            <a:tbl>
              <a:tblPr/>
              <a:tblGrid>
                <a:gridCol w="271033">
                  <a:extLst>
                    <a:ext uri="{9D8B030D-6E8A-4147-A177-3AD203B41FA5}">
                      <a16:colId xmlns:a16="http://schemas.microsoft.com/office/drawing/2014/main" val="74601701"/>
                    </a:ext>
                  </a:extLst>
                </a:gridCol>
                <a:gridCol w="271033">
                  <a:extLst>
                    <a:ext uri="{9D8B030D-6E8A-4147-A177-3AD203B41FA5}">
                      <a16:colId xmlns:a16="http://schemas.microsoft.com/office/drawing/2014/main" val="3635176935"/>
                    </a:ext>
                  </a:extLst>
                </a:gridCol>
                <a:gridCol w="271033">
                  <a:extLst>
                    <a:ext uri="{9D8B030D-6E8A-4147-A177-3AD203B41FA5}">
                      <a16:colId xmlns:a16="http://schemas.microsoft.com/office/drawing/2014/main" val="139570314"/>
                    </a:ext>
                  </a:extLst>
                </a:gridCol>
                <a:gridCol w="3057262">
                  <a:extLst>
                    <a:ext uri="{9D8B030D-6E8A-4147-A177-3AD203B41FA5}">
                      <a16:colId xmlns:a16="http://schemas.microsoft.com/office/drawing/2014/main" val="424605377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1821535047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1637963506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3989371628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4125102147"/>
                    </a:ext>
                  </a:extLst>
                </a:gridCol>
                <a:gridCol w="661322">
                  <a:extLst>
                    <a:ext uri="{9D8B030D-6E8A-4147-A177-3AD203B41FA5}">
                      <a16:colId xmlns:a16="http://schemas.microsoft.com/office/drawing/2014/main" val="3124896476"/>
                    </a:ext>
                  </a:extLst>
                </a:gridCol>
                <a:gridCol w="650481">
                  <a:extLst>
                    <a:ext uri="{9D8B030D-6E8A-4147-A177-3AD203B41FA5}">
                      <a16:colId xmlns:a16="http://schemas.microsoft.com/office/drawing/2014/main" val="3858940389"/>
                    </a:ext>
                  </a:extLst>
                </a:gridCol>
              </a:tblGrid>
              <a:tr h="120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630338"/>
                  </a:ext>
                </a:extLst>
              </a:tr>
              <a:tr h="369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01273"/>
                  </a:ext>
                </a:extLst>
              </a:tr>
              <a:tr h="158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551.230.950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593.258.381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42.027.431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578.625.918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314147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17.877.049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19.134.132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1.257.083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19.129.599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745182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2.174.728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2.561.874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387.146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2.534.088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945954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266.222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266.222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266.222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553169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266.222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266.222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266.222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82642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1.035.927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1.035.917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6.588.856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65888560,0%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220071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106.513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106.513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103.474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958939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929.414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929.404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6.485.382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64853820,0%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697,8%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729539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71.643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25.125.412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25.053.769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24.975.646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34861,3%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086258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25.053.769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25.053.769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24.905.126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024326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31.694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31.694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31.354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850150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39.949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39.166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016427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50.282.027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51.683.997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1.401.970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51.041.585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741995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50.282.027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51.683.997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1.401.970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51.041.585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86885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165.368.405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153.044.176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-12.324.229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134.551.244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325348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165.368.405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153.044.176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-12.324.229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134.551.244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857325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165.368.405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153.044.176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-12.324.229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134.551.244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891676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315.455.128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340.404.681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24.949.553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339.538.678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587748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315.455.128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339.799.372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24.344.244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338.933.370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287687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1.047.702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1.047.702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442.804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357641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11.035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11.035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444208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78.920.972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96.238.684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17.317.712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96.216.854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316148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601.859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601.859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601.848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476241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53.886.579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51.909.397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-1.977.182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51.898.035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574355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139.786.869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156.880.046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17.093.177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156.691.681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906240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1.163.670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-1.163.670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35036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4.598.256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589.753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-4.008.503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554.053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769965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7.287.226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6.231.374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-1.055.852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6.229.047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776232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Integración Social y Territorial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29.209.697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26.289.522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-2.920.175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26.288.013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56529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605.309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605.309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605.308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320934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231.229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231.229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231.228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235484"/>
                  </a:ext>
                </a:extLst>
              </a:tr>
              <a:tr h="241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Programa Mejoramiento Barrios Comerciales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374.080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374.080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374.080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773617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25442"/>
                  </a:ext>
                </a:extLst>
              </a:tr>
              <a:tr h="120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84" marR="7184" marT="7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17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046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5A23F0-3C15-46CE-B3E1-B01B9F3D62A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F2D561B-E9A2-47AC-A735-2B4E41D7E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7835A6-F45E-4B2B-9503-672907A61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7329"/>
              </p:ext>
            </p:extLst>
          </p:nvPr>
        </p:nvGraphicFramePr>
        <p:xfrm>
          <a:off x="479432" y="1600206"/>
          <a:ext cx="8185136" cy="4525951"/>
        </p:xfrm>
        <a:graphic>
          <a:graphicData uri="http://schemas.openxmlformats.org/drawingml/2006/table">
            <a:tbl>
              <a:tblPr/>
              <a:tblGrid>
                <a:gridCol w="274301">
                  <a:extLst>
                    <a:ext uri="{9D8B030D-6E8A-4147-A177-3AD203B41FA5}">
                      <a16:colId xmlns:a16="http://schemas.microsoft.com/office/drawing/2014/main" val="2312694884"/>
                    </a:ext>
                  </a:extLst>
                </a:gridCol>
                <a:gridCol w="274301">
                  <a:extLst>
                    <a:ext uri="{9D8B030D-6E8A-4147-A177-3AD203B41FA5}">
                      <a16:colId xmlns:a16="http://schemas.microsoft.com/office/drawing/2014/main" val="519250413"/>
                    </a:ext>
                  </a:extLst>
                </a:gridCol>
                <a:gridCol w="274301">
                  <a:extLst>
                    <a:ext uri="{9D8B030D-6E8A-4147-A177-3AD203B41FA5}">
                      <a16:colId xmlns:a16="http://schemas.microsoft.com/office/drawing/2014/main" val="2762907655"/>
                    </a:ext>
                  </a:extLst>
                </a:gridCol>
                <a:gridCol w="3094113">
                  <a:extLst>
                    <a:ext uri="{9D8B030D-6E8A-4147-A177-3AD203B41FA5}">
                      <a16:colId xmlns:a16="http://schemas.microsoft.com/office/drawing/2014/main" val="1756402076"/>
                    </a:ext>
                  </a:extLst>
                </a:gridCol>
                <a:gridCol w="735126">
                  <a:extLst>
                    <a:ext uri="{9D8B030D-6E8A-4147-A177-3AD203B41FA5}">
                      <a16:colId xmlns:a16="http://schemas.microsoft.com/office/drawing/2014/main" val="1677623520"/>
                    </a:ext>
                  </a:extLst>
                </a:gridCol>
                <a:gridCol w="735126">
                  <a:extLst>
                    <a:ext uri="{9D8B030D-6E8A-4147-A177-3AD203B41FA5}">
                      <a16:colId xmlns:a16="http://schemas.microsoft.com/office/drawing/2014/main" val="3374038907"/>
                    </a:ext>
                  </a:extLst>
                </a:gridCol>
                <a:gridCol w="735126">
                  <a:extLst>
                    <a:ext uri="{9D8B030D-6E8A-4147-A177-3AD203B41FA5}">
                      <a16:colId xmlns:a16="http://schemas.microsoft.com/office/drawing/2014/main" val="3995936914"/>
                    </a:ext>
                  </a:extLst>
                </a:gridCol>
                <a:gridCol w="735126">
                  <a:extLst>
                    <a:ext uri="{9D8B030D-6E8A-4147-A177-3AD203B41FA5}">
                      <a16:colId xmlns:a16="http://schemas.microsoft.com/office/drawing/2014/main" val="3510574558"/>
                    </a:ext>
                  </a:extLst>
                </a:gridCol>
                <a:gridCol w="669294">
                  <a:extLst>
                    <a:ext uri="{9D8B030D-6E8A-4147-A177-3AD203B41FA5}">
                      <a16:colId xmlns:a16="http://schemas.microsoft.com/office/drawing/2014/main" val="2920647285"/>
                    </a:ext>
                  </a:extLst>
                </a:gridCol>
                <a:gridCol w="658322">
                  <a:extLst>
                    <a:ext uri="{9D8B030D-6E8A-4147-A177-3AD203B41FA5}">
                      <a16:colId xmlns:a16="http://schemas.microsoft.com/office/drawing/2014/main" val="309315018"/>
                    </a:ext>
                  </a:extLst>
                </a:gridCol>
              </a:tblGrid>
              <a:tr h="131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748419"/>
                  </a:ext>
                </a:extLst>
              </a:tr>
              <a:tr h="4032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547261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77.960.897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79.773.061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1.812.164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78.535.961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5964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2.225.719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2.531.337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305.618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2.530.837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8821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222.131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377.626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155.495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372.479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13578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098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55384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08132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783005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28779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13.745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2.711.223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2.697.478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2.691.731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19583,3%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63004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2.697.478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2.697.478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2.678.255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589225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9.895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84383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4660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15.979.102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15.483.977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-495.125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15.072.435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72585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15.979.102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15.483.977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-495.125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15.072.435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23761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9.723.505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10.914.270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1.190.765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10.141.062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21062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9.723.505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10.914.270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1.190.765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10.141.062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01691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9.723.505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10.914.270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1.190.765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10.141.062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63063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49.795.685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47.047.837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-2.747.848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47.021.077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3298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49.795.685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46.971.303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-2.824.382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46.944.543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94568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5.149.559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7.776.650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2.627.091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7.774.844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201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5.416.152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5.052.257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-363.895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5.050.957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15773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26.046.550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28.460.490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2.413.940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28.442.069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42158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892.141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-892.141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47950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9.042.911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3.612.033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-5.430.878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3.606.656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88876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-36.142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85235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(DS 19)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3.208.260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2.065.903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-1.142.357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2.066.047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1587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38110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76.534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3580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685.340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686.340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68634,0%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7085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685.340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686.340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68634,0%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440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40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40C9436-5CFC-4A25-80BB-C9888289C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AEED49C-FAD8-4F78-B015-86584D43B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532153"/>
              </p:ext>
            </p:extLst>
          </p:nvPr>
        </p:nvGraphicFramePr>
        <p:xfrm>
          <a:off x="409323" y="1600200"/>
          <a:ext cx="8215811" cy="4829844"/>
        </p:xfrm>
        <a:graphic>
          <a:graphicData uri="http://schemas.openxmlformats.org/drawingml/2006/table">
            <a:tbl>
              <a:tblPr/>
              <a:tblGrid>
                <a:gridCol w="275328">
                  <a:extLst>
                    <a:ext uri="{9D8B030D-6E8A-4147-A177-3AD203B41FA5}">
                      <a16:colId xmlns:a16="http://schemas.microsoft.com/office/drawing/2014/main" val="2117929986"/>
                    </a:ext>
                  </a:extLst>
                </a:gridCol>
                <a:gridCol w="275328">
                  <a:extLst>
                    <a:ext uri="{9D8B030D-6E8A-4147-A177-3AD203B41FA5}">
                      <a16:colId xmlns:a16="http://schemas.microsoft.com/office/drawing/2014/main" val="876656191"/>
                    </a:ext>
                  </a:extLst>
                </a:gridCol>
                <a:gridCol w="275328">
                  <a:extLst>
                    <a:ext uri="{9D8B030D-6E8A-4147-A177-3AD203B41FA5}">
                      <a16:colId xmlns:a16="http://schemas.microsoft.com/office/drawing/2014/main" val="506516103"/>
                    </a:ext>
                  </a:extLst>
                </a:gridCol>
                <a:gridCol w="3105711">
                  <a:extLst>
                    <a:ext uri="{9D8B030D-6E8A-4147-A177-3AD203B41FA5}">
                      <a16:colId xmlns:a16="http://schemas.microsoft.com/office/drawing/2014/main" val="2921478466"/>
                    </a:ext>
                  </a:extLst>
                </a:gridCol>
                <a:gridCol w="737881">
                  <a:extLst>
                    <a:ext uri="{9D8B030D-6E8A-4147-A177-3AD203B41FA5}">
                      <a16:colId xmlns:a16="http://schemas.microsoft.com/office/drawing/2014/main" val="48412224"/>
                    </a:ext>
                  </a:extLst>
                </a:gridCol>
                <a:gridCol w="737881">
                  <a:extLst>
                    <a:ext uri="{9D8B030D-6E8A-4147-A177-3AD203B41FA5}">
                      <a16:colId xmlns:a16="http://schemas.microsoft.com/office/drawing/2014/main" val="3237056020"/>
                    </a:ext>
                  </a:extLst>
                </a:gridCol>
                <a:gridCol w="737881">
                  <a:extLst>
                    <a:ext uri="{9D8B030D-6E8A-4147-A177-3AD203B41FA5}">
                      <a16:colId xmlns:a16="http://schemas.microsoft.com/office/drawing/2014/main" val="214110616"/>
                    </a:ext>
                  </a:extLst>
                </a:gridCol>
                <a:gridCol w="737881">
                  <a:extLst>
                    <a:ext uri="{9D8B030D-6E8A-4147-A177-3AD203B41FA5}">
                      <a16:colId xmlns:a16="http://schemas.microsoft.com/office/drawing/2014/main" val="3124950773"/>
                    </a:ext>
                  </a:extLst>
                </a:gridCol>
                <a:gridCol w="671802">
                  <a:extLst>
                    <a:ext uri="{9D8B030D-6E8A-4147-A177-3AD203B41FA5}">
                      <a16:colId xmlns:a16="http://schemas.microsoft.com/office/drawing/2014/main" val="2968743755"/>
                    </a:ext>
                  </a:extLst>
                </a:gridCol>
                <a:gridCol w="660790">
                  <a:extLst>
                    <a:ext uri="{9D8B030D-6E8A-4147-A177-3AD203B41FA5}">
                      <a16:colId xmlns:a16="http://schemas.microsoft.com/office/drawing/2014/main" val="2428243742"/>
                    </a:ext>
                  </a:extLst>
                </a:gridCol>
              </a:tblGrid>
              <a:tr h="1272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443829"/>
                  </a:ext>
                </a:extLst>
              </a:tr>
              <a:tr h="389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167481"/>
                  </a:ext>
                </a:extLst>
              </a:tr>
              <a:tr h="167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65.330.840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64.416.634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-914.206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62.222.870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26872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2.347.057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2.444.741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97.684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2.436.500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70937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200.574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362.998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162.424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360.711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18598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21528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81068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3210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665988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010560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161.557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150.455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1450,1%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44389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150.455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150.455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150.217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412159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5.994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5.846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17562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53349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5.657.692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3.514.334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-2.143.358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3.424.320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74708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43.261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-15.907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75446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5.614.431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3.486.980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-2.127.451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3.396.966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61505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36.376.110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28.536.035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-7.840.075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26.474.905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51592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36.376.110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28.536.035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-7.840.075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26.474.905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673393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36.376.110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28.536.035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-7.840.075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19.074.841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184445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20.737.295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26.977.948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6.240.653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26.946.429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86296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20.737.295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26.977.948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6.240.653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26.946.429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31693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979.912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979.912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979.912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010480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2.026.819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2.601.234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574.415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2.593.806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54959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19.798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677472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655.639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825.571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169.932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812.460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9336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17.172.046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22.496.558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5.324.512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22.496.515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349714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108.917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-80.680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17.305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47764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686.653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-686.653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801018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54.330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-27.697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26.633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152010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32.891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-32.891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278265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867327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79358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2.392.580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2.391.580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2.392.580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239258,0%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2801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2.392.580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2.391.580 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2.392.580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239258,0%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68" marR="7568" marT="75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146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143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36. PROGRAMA 01: SERVIU XVI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70A947E-BAE0-41BD-9A7D-1726069BA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7E345A5-C1D4-4A11-A9E5-3DFCAC5C7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61905"/>
              </p:ext>
            </p:extLst>
          </p:nvPr>
        </p:nvGraphicFramePr>
        <p:xfrm>
          <a:off x="457199" y="1816001"/>
          <a:ext cx="8229602" cy="3094381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2017902948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2750354424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2361794002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3563909500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1989680152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768859744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157041794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454548381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2050517477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3964362980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275328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45763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7.309.310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6.727.222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-582.088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6.419.878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69366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1.281.799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1.051.207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-230.592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1.043.600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30786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213.955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251.528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37.573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251.188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0929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34782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25384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68.447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99373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61.669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65488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29796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3.063.155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1.577.035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-1.486.120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1.331.506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36316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1.577.035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1.577.035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1.331.506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49842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681.934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2.794.734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2.112.800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2.794.731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3604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2.794.734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2.794.734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2.794.731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9791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2.000.010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984.261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-1.015.749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930.448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70534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2.000.010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984.261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-1.015.749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930.448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01353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399.576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399.576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36466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279.849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-119.427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3124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1.333.865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422.263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-911.602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374.386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33886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160.381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-159.381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88137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225.915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-224.915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505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29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995A1E6E-04FB-46C7-8B5A-4DB2EA078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4F399F-FE6B-40D8-B465-3B7DC42F2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164" y="1709779"/>
            <a:ext cx="6547671" cy="343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74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21D29355-7203-4AA7-A26B-A72CA45F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F411DDC-D685-4BAB-9811-B4B526848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301" y="1694537"/>
            <a:ext cx="6151397" cy="346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89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6F9184BD-D7B3-432F-854D-E834C85D3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23ED26-34A1-4089-9764-78656D7F6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258470"/>
              </p:ext>
            </p:extLst>
          </p:nvPr>
        </p:nvGraphicFramePr>
        <p:xfrm>
          <a:off x="457200" y="1863031"/>
          <a:ext cx="8229599" cy="2265191"/>
        </p:xfrm>
        <a:graphic>
          <a:graphicData uri="http://schemas.openxmlformats.org/drawingml/2006/table">
            <a:tbl>
              <a:tblPr/>
              <a:tblGrid>
                <a:gridCol w="292556">
                  <a:extLst>
                    <a:ext uri="{9D8B030D-6E8A-4147-A177-3AD203B41FA5}">
                      <a16:colId xmlns:a16="http://schemas.microsoft.com/office/drawing/2014/main" val="161563470"/>
                    </a:ext>
                  </a:extLst>
                </a:gridCol>
                <a:gridCol w="3300031">
                  <a:extLst>
                    <a:ext uri="{9D8B030D-6E8A-4147-A177-3AD203B41FA5}">
                      <a16:colId xmlns:a16="http://schemas.microsoft.com/office/drawing/2014/main" val="3167909385"/>
                    </a:ext>
                  </a:extLst>
                </a:gridCol>
                <a:gridCol w="784050">
                  <a:extLst>
                    <a:ext uri="{9D8B030D-6E8A-4147-A177-3AD203B41FA5}">
                      <a16:colId xmlns:a16="http://schemas.microsoft.com/office/drawing/2014/main" val="2764214224"/>
                    </a:ext>
                  </a:extLst>
                </a:gridCol>
                <a:gridCol w="807454">
                  <a:extLst>
                    <a:ext uri="{9D8B030D-6E8A-4147-A177-3AD203B41FA5}">
                      <a16:colId xmlns:a16="http://schemas.microsoft.com/office/drawing/2014/main" val="1412689665"/>
                    </a:ext>
                  </a:extLst>
                </a:gridCol>
                <a:gridCol w="784050">
                  <a:extLst>
                    <a:ext uri="{9D8B030D-6E8A-4147-A177-3AD203B41FA5}">
                      <a16:colId xmlns:a16="http://schemas.microsoft.com/office/drawing/2014/main" val="2463759635"/>
                    </a:ext>
                  </a:extLst>
                </a:gridCol>
                <a:gridCol w="833784">
                  <a:extLst>
                    <a:ext uri="{9D8B030D-6E8A-4147-A177-3AD203B41FA5}">
                      <a16:colId xmlns:a16="http://schemas.microsoft.com/office/drawing/2014/main" val="422814957"/>
                    </a:ext>
                  </a:extLst>
                </a:gridCol>
                <a:gridCol w="713837">
                  <a:extLst>
                    <a:ext uri="{9D8B030D-6E8A-4147-A177-3AD203B41FA5}">
                      <a16:colId xmlns:a16="http://schemas.microsoft.com/office/drawing/2014/main" val="2371356973"/>
                    </a:ext>
                  </a:extLst>
                </a:gridCol>
                <a:gridCol w="713837">
                  <a:extLst>
                    <a:ext uri="{9D8B030D-6E8A-4147-A177-3AD203B41FA5}">
                      <a16:colId xmlns:a16="http://schemas.microsoft.com/office/drawing/2014/main" val="1086343646"/>
                    </a:ext>
                  </a:extLst>
                </a:gridCol>
              </a:tblGrid>
              <a:tr h="140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80" marR="8780" marT="87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780" marR="8780" marT="8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80" marR="8780" marT="8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094472"/>
                  </a:ext>
                </a:extLst>
              </a:tr>
              <a:tr h="430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80" marR="8780" marT="87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80" marR="8780" marT="87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80" marR="8780" marT="87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780" marR="8780" marT="87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80" marR="8780" marT="87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107569"/>
                  </a:ext>
                </a:extLst>
              </a:tr>
              <a:tr h="14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2.717.420.184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2.898.083.946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180.663.762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2.851.609.266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379219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144.794.168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151.700.273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6.906.105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151.914.534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351514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23.933.014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23.721.687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-211.327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22.658.253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917266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2.708.702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2.708.692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2.766.208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27662080,0%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878166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674.841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1.033.841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359.000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1.033.035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153,1%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668291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13.690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43.471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29.781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876425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4.326.955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4.264.200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-62.755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15.013.178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347,0%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352,1%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95232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6.134.894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44.469.249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38.334.355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43.477.228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708,7%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663235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395.848.768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376.032.649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-19.816.119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371.184.587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218048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654.026.197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661.239.061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7.212.864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623.518.226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385843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1.487.615.608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1.627.573.501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139.957.893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1.616.849.871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971767"/>
                  </a:ext>
                </a:extLst>
              </a:tr>
              <a:tr h="14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5.297.312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5.245.273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3.194.146 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6138,0%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780" marR="8780" marT="87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441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578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DFFCED00-109F-4BB7-BD2B-C375262EB9F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A66730AD-6293-4220-B589-1DBC6A40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7F8756E-B092-4A37-9716-C9D6C837A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711221"/>
              </p:ext>
            </p:extLst>
          </p:nvPr>
        </p:nvGraphicFramePr>
        <p:xfrm>
          <a:off x="457199" y="1816001"/>
          <a:ext cx="8229601" cy="3604021"/>
        </p:xfrm>
        <a:graphic>
          <a:graphicData uri="http://schemas.openxmlformats.org/drawingml/2006/table">
            <a:tbl>
              <a:tblPr/>
              <a:tblGrid>
                <a:gridCol w="285354">
                  <a:extLst>
                    <a:ext uri="{9D8B030D-6E8A-4147-A177-3AD203B41FA5}">
                      <a16:colId xmlns:a16="http://schemas.microsoft.com/office/drawing/2014/main" val="2932346070"/>
                    </a:ext>
                  </a:extLst>
                </a:gridCol>
                <a:gridCol w="285354">
                  <a:extLst>
                    <a:ext uri="{9D8B030D-6E8A-4147-A177-3AD203B41FA5}">
                      <a16:colId xmlns:a16="http://schemas.microsoft.com/office/drawing/2014/main" val="3469440859"/>
                    </a:ext>
                  </a:extLst>
                </a:gridCol>
                <a:gridCol w="3218789">
                  <a:extLst>
                    <a:ext uri="{9D8B030D-6E8A-4147-A177-3AD203B41FA5}">
                      <a16:colId xmlns:a16="http://schemas.microsoft.com/office/drawing/2014/main" val="78330979"/>
                    </a:ext>
                  </a:extLst>
                </a:gridCol>
                <a:gridCol w="764748">
                  <a:extLst>
                    <a:ext uri="{9D8B030D-6E8A-4147-A177-3AD203B41FA5}">
                      <a16:colId xmlns:a16="http://schemas.microsoft.com/office/drawing/2014/main" val="3136189105"/>
                    </a:ext>
                  </a:extLst>
                </a:gridCol>
                <a:gridCol w="764748">
                  <a:extLst>
                    <a:ext uri="{9D8B030D-6E8A-4147-A177-3AD203B41FA5}">
                      <a16:colId xmlns:a16="http://schemas.microsoft.com/office/drawing/2014/main" val="3821261085"/>
                    </a:ext>
                  </a:extLst>
                </a:gridCol>
                <a:gridCol w="764748">
                  <a:extLst>
                    <a:ext uri="{9D8B030D-6E8A-4147-A177-3AD203B41FA5}">
                      <a16:colId xmlns:a16="http://schemas.microsoft.com/office/drawing/2014/main" val="474587888"/>
                    </a:ext>
                  </a:extLst>
                </a:gridCol>
                <a:gridCol w="764748">
                  <a:extLst>
                    <a:ext uri="{9D8B030D-6E8A-4147-A177-3AD203B41FA5}">
                      <a16:colId xmlns:a16="http://schemas.microsoft.com/office/drawing/2014/main" val="1954047326"/>
                    </a:ext>
                  </a:extLst>
                </a:gridCol>
                <a:gridCol w="696263">
                  <a:extLst>
                    <a:ext uri="{9D8B030D-6E8A-4147-A177-3AD203B41FA5}">
                      <a16:colId xmlns:a16="http://schemas.microsoft.com/office/drawing/2014/main" val="3386038434"/>
                    </a:ext>
                  </a:extLst>
                </a:gridCol>
                <a:gridCol w="684849">
                  <a:extLst>
                    <a:ext uri="{9D8B030D-6E8A-4147-A177-3AD203B41FA5}">
                      <a16:colId xmlns:a16="http://schemas.microsoft.com/office/drawing/2014/main" val="3637594835"/>
                    </a:ext>
                  </a:extLst>
                </a:gridCol>
              </a:tblGrid>
              <a:tr h="1369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900195"/>
                  </a:ext>
                </a:extLst>
              </a:tr>
              <a:tr h="4194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081040"/>
                  </a:ext>
                </a:extLst>
              </a:tr>
              <a:tr h="179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251.624.928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248.803.039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-2.821.889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236.274.893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686817"/>
                  </a:ext>
                </a:extLst>
              </a:tr>
              <a:tr h="179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212.160.447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224.144.787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11.984.340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219.180.421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351650"/>
                  </a:ext>
                </a:extLst>
              </a:tr>
              <a:tr h="15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Asentamientos Precarios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16.509.092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15.339.867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-1.169.225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11.522.790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01438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de Barrios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22.955.389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9.318.385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-13.637.004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5.571.682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658838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32.453.919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32.790.490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336.571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32.473.243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240306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SERVIU I REGIÓN  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95.480.052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66.332.668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-29.147.384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65.240.704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963430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SERVIU II REGIÓN  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72.809.939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62.460.051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-10.349.888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61.891.914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452489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SERVIU III REGIÓN  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51.720.119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62.278.796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10.558.677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61.798.236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330511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IV REGIÓN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133.936.217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108.484.638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-25.451.579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108.018.249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92633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 REGIÓN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210.606.648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239.819.260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29.212.612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240.960.424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111652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 REGIÓN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103.470.806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140.866.472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37.395.666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138.457.791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336229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 REGIÓN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205.099.100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209.628.094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4.528.994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208.263.778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018628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VIII REGIÓN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355.277.703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431.252.518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75.974.815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424.673.663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07499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IX REGIÓN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248.207.356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278.804.651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30.597.295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279.289.899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62261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 REGIÓN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166.869.420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171.479.539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4.610.119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171.242.852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30619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 REGIÓN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32.862.804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44.550.607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11.687.803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41.174.135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156146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XII REGIÓN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55.169.176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56.357.825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56.044.858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892198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RM REGIÓN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551.230.950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593.258.381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42.027.431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578.625.918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027965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XIV REGIÓN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77.960.897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79.773.061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1.812.164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78.535.961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065235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 REGIÓN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65.330.840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64.416.634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-914.206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62.222.870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873169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XVI REGIÓN    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7.309.310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6.727.222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-582.088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6.419.878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52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001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F6A912C-273F-4EBA-83BD-41747303E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6E4A3A-938A-4353-9319-34B523E49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48402"/>
              </p:ext>
            </p:extLst>
          </p:nvPr>
        </p:nvGraphicFramePr>
        <p:xfrm>
          <a:off x="467543" y="1704288"/>
          <a:ext cx="8219256" cy="4213705"/>
        </p:xfrm>
        <a:graphic>
          <a:graphicData uri="http://schemas.openxmlformats.org/drawingml/2006/table">
            <a:tbl>
              <a:tblPr/>
              <a:tblGrid>
                <a:gridCol w="275444">
                  <a:extLst>
                    <a:ext uri="{9D8B030D-6E8A-4147-A177-3AD203B41FA5}">
                      <a16:colId xmlns:a16="http://schemas.microsoft.com/office/drawing/2014/main" val="3090470808"/>
                    </a:ext>
                  </a:extLst>
                </a:gridCol>
                <a:gridCol w="275444">
                  <a:extLst>
                    <a:ext uri="{9D8B030D-6E8A-4147-A177-3AD203B41FA5}">
                      <a16:colId xmlns:a16="http://schemas.microsoft.com/office/drawing/2014/main" val="4211018195"/>
                    </a:ext>
                  </a:extLst>
                </a:gridCol>
                <a:gridCol w="275444">
                  <a:extLst>
                    <a:ext uri="{9D8B030D-6E8A-4147-A177-3AD203B41FA5}">
                      <a16:colId xmlns:a16="http://schemas.microsoft.com/office/drawing/2014/main" val="1256072701"/>
                    </a:ext>
                  </a:extLst>
                </a:gridCol>
                <a:gridCol w="3107010">
                  <a:extLst>
                    <a:ext uri="{9D8B030D-6E8A-4147-A177-3AD203B41FA5}">
                      <a16:colId xmlns:a16="http://schemas.microsoft.com/office/drawing/2014/main" val="1343187651"/>
                    </a:ext>
                  </a:extLst>
                </a:gridCol>
                <a:gridCol w="738191">
                  <a:extLst>
                    <a:ext uri="{9D8B030D-6E8A-4147-A177-3AD203B41FA5}">
                      <a16:colId xmlns:a16="http://schemas.microsoft.com/office/drawing/2014/main" val="203011216"/>
                    </a:ext>
                  </a:extLst>
                </a:gridCol>
                <a:gridCol w="738191">
                  <a:extLst>
                    <a:ext uri="{9D8B030D-6E8A-4147-A177-3AD203B41FA5}">
                      <a16:colId xmlns:a16="http://schemas.microsoft.com/office/drawing/2014/main" val="3485439459"/>
                    </a:ext>
                  </a:extLst>
                </a:gridCol>
                <a:gridCol w="738191">
                  <a:extLst>
                    <a:ext uri="{9D8B030D-6E8A-4147-A177-3AD203B41FA5}">
                      <a16:colId xmlns:a16="http://schemas.microsoft.com/office/drawing/2014/main" val="1567531574"/>
                    </a:ext>
                  </a:extLst>
                </a:gridCol>
                <a:gridCol w="738191">
                  <a:extLst>
                    <a:ext uri="{9D8B030D-6E8A-4147-A177-3AD203B41FA5}">
                      <a16:colId xmlns:a16="http://schemas.microsoft.com/office/drawing/2014/main" val="578274706"/>
                    </a:ext>
                  </a:extLst>
                </a:gridCol>
                <a:gridCol w="672084">
                  <a:extLst>
                    <a:ext uri="{9D8B030D-6E8A-4147-A177-3AD203B41FA5}">
                      <a16:colId xmlns:a16="http://schemas.microsoft.com/office/drawing/2014/main" val="1388296324"/>
                    </a:ext>
                  </a:extLst>
                </a:gridCol>
                <a:gridCol w="661066">
                  <a:extLst>
                    <a:ext uri="{9D8B030D-6E8A-4147-A177-3AD203B41FA5}">
                      <a16:colId xmlns:a16="http://schemas.microsoft.com/office/drawing/2014/main" val="499468891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135096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79978"/>
                  </a:ext>
                </a:extLst>
              </a:tr>
              <a:tr h="1538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212.160.447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216.096.969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3.936.522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186.469.450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71756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55.250.249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56.914.154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1.663.905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50.256.213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24724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12.270.056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10.763.128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-1.506.928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6.455.481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467800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690.713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690.703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643.745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6437450,0%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777957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154865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690.703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690.703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643.745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314129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674.841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1.033.841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715.984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71579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674.841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1.033.841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715.984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149689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286614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Nacional para la Superación de la Pobreza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49136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Instituto Forestal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29.821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268294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140.544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140.544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140.061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12304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92.476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92.476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40765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Plan BIM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09220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Fundación Espacio y Desarrollo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7813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901425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862709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4.326.785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2.717.379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-1.609.406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166203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4.326.785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2.717.379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-1.609.406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785609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4.195.666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4.195.666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2.465.408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422333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303.129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303.129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653105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82.866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75.102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420404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52.115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52.115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9356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570.986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570.986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105.846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46609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3.186.570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3.186.570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2.211.311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102223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32.553.310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32.480.706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-72.604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28.709.186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437189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277936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32.553.310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32.465.706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-87.604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28.708.436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8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21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4D42D59-89E4-493A-83AA-4A7E8A60B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409C758-ACEB-44EF-A105-736925095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385931"/>
              </p:ext>
            </p:extLst>
          </p:nvPr>
        </p:nvGraphicFramePr>
        <p:xfrm>
          <a:off x="457199" y="1813729"/>
          <a:ext cx="8229602" cy="2870825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4190595511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3538531726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3020850256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2319558603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922490508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877625623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36231647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1576181983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3585590826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2419513678"/>
                    </a:ext>
                  </a:extLst>
                </a:gridCol>
              </a:tblGrid>
              <a:tr h="127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266172"/>
                  </a:ext>
                </a:extLst>
              </a:tr>
              <a:tr h="397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83496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102.840.848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107.252.700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4.411.852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97.210.335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479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102.348.848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106.760.700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4.411.852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97.083.160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9090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Transantiago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1.232.828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1.232.828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1.060.800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80147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MINVU-PNUD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1.037.793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1.037.793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1.037.793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998967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Universidades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54.145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555592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Centro de Innovación en Madera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80.355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80.355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85167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Complementario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180.599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24.487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533451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 la Originación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978.145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978.145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576.418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30789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Implicito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075944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8.017.999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10.622.999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2.605.000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10.368.883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3052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Cartera Hipotecaria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72.637.999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72.444.851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-193.148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65.591.562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692892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Arriendo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18.126.959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20.126.959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18.423.217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60689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435.783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668231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a  SERVIU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435.783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62658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56.217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56.217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875070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Cities Alliance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56.217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56.217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77801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962189"/>
                  </a:ext>
                </a:extLst>
              </a:tr>
              <a:tr h="12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934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465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ASENTAMIENTOS PRECARIOS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C85163B-AE9C-48BF-9CD3-7EFB43699F0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A05A31A-43F4-4DC9-9A03-175346314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2AEDFF4-D5AE-47BB-86B7-775EC44CB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257659"/>
              </p:ext>
            </p:extLst>
          </p:nvPr>
        </p:nvGraphicFramePr>
        <p:xfrm>
          <a:off x="430934" y="1816001"/>
          <a:ext cx="8229602" cy="1756974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850008416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1852778157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1322033185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3541966394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109114930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995444389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249022759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50618352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2367572183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2021352706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032823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946167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16.509.092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15.339.867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-1.169.225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11.522.790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06778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669.672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-128.138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443.839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72057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733.058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425.614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-307.444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423.693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359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51637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6144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15.106.362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14.358.769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-747.593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10.655.258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05882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15.106.362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14.358.769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-747.593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10.655.258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41221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Asentamientos Precarios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15.106.362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14.358.769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-747.593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10.655.258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162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55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10595</Words>
  <Application>Microsoft Office PowerPoint</Application>
  <PresentationFormat>Presentación en pantalla (4:3)</PresentationFormat>
  <Paragraphs>6418</Paragraphs>
  <Slides>27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Andalus</vt:lpstr>
      <vt:lpstr>Arial</vt:lpstr>
      <vt:lpstr>Calibri</vt:lpstr>
      <vt:lpstr>Times New Roman</vt:lpstr>
      <vt:lpstr>Tema de Office</vt:lpstr>
      <vt:lpstr>Imagen de mapa de bits</vt:lpstr>
      <vt:lpstr>EJECUCIÓN ACUMULADA DE GASTOS PRESUPUESTARIOS AL MES DE DICIEMBRE DE 2019 PARTIDA 18: MINISTERIO DEL VIVIENDA Y URBANISMO</vt:lpstr>
      <vt:lpstr>Presentación de PowerPoint</vt:lpstr>
      <vt:lpstr>Presentación de PowerPoint</vt:lpstr>
      <vt:lpstr>Presentación de PowerPoint</vt:lpstr>
      <vt:lpstr>EJECUCIÓN ACUMULADA DE GASTOS A DICIEMBRE DE 2019  PARTIDA 18 MINISTERIO DE VIVIENDA Y URBANISMO</vt:lpstr>
      <vt:lpstr>EJECUCIÓN ACUMULADA DE GASTOS A DICIEMBRE DE 2019  PARTIDA 18 RESUMEN POR CAPÍTULOS</vt:lpstr>
      <vt:lpstr>EJECUCIÓN ACUMULADA DE GASTOS A DICIEMBRE DE 2019  PARTIDA 18. CAPÍTULO 01. PROGRAMA 01: SUBSECRETARÍA DE VIVIENDA Y URBANISMO</vt:lpstr>
      <vt:lpstr>EJECUCIÓN ACUMULADA DE GASTOS A DICIEMBRE DE 2019  PARTIDA 18. CAPÍTULO 01. PROGRAMA 01: SUBSECRETARÍA DE VIVIENDA Y URBANISMO</vt:lpstr>
      <vt:lpstr>EJECUCIÓN ACUMULADA DE GASTOS A DICIEMBRE DE 2019  PARTIDA 18. CAPÍTULO 01. PROGRAMA 02: ASENTAMIENTOS PRECARIOS</vt:lpstr>
      <vt:lpstr>EJECUCIÓN ACUMULADA DE GASTOS A DICIEMBRE DE 2019  PARTIDA 18. CAPÍTULO 01. PROGRAMA 04: RECUPERACIÓN DE BARRIOS</vt:lpstr>
      <vt:lpstr>EJECUCIÓN ACUMULADA DE GASTOS A DICIEMBRE DE 2019  PARTIDA 18. CAPÍTULO 02. PROGRAMA 01: PARQUE METROPOLITANO</vt:lpstr>
      <vt:lpstr>EJECUCIÓN ACUMULADA DE GASTOS A DICIEMBRE DE 2019  PARTIDA 18. CAPÍTULO 21. PROGRAMA 01: SERVIU I REGIÓN</vt:lpstr>
      <vt:lpstr>EJECUCIÓN ACUMULADA DE GASTOS A DICIEMBRE DE 2019  PARTIDA 18. CAPÍTULO 22. PROGRAMA 01: SERVIU II REGIÓN</vt:lpstr>
      <vt:lpstr>EJECUCIÓN ACUMULADA DE GASTOS A DICIEMBRE DE 2019  PARTIDA 18. CAPÍTULO 23. PROGRAMA 01: SERVIU III REGIÓN</vt:lpstr>
      <vt:lpstr>EJECUCIÓN ACUMULADA DE GASTOS A DICIEMBRE DE 2019  PARTIDA 18. CAPÍTULO 24. PROGRAMA 01: SERVIU IV REGIÓN</vt:lpstr>
      <vt:lpstr>EJECUCIÓN ACUMULADA DE GASTOS A DICIEMBRE DE 2019  PARTIDA 18. CAPÍTULO 25. PROGRAMA 01: SERVIU V REGIÓN</vt:lpstr>
      <vt:lpstr>EJECUCIÓN ACUMULADA DE GASTOS A DICIEMBRE DE 2019  PARTIDA 18. CAPÍTULO 26. PROGRAMA 01: SERVIU VI REGIÓN</vt:lpstr>
      <vt:lpstr>EJECUCIÓN ACUMULADA DE GASTOS A DICIEMBRE DE 2019  PARTIDA 18. CAPÍTULO 27. PROGRAMA 01: SERVIU VII REGIÓN</vt:lpstr>
      <vt:lpstr>EJECUCIÓN ACUMULADA DE GASTOS A DICIEMBRE DE 2019  PARTIDA 18. CAPÍTULO 28. PROGRAMA 01: SERVIU VIII REGIÓN</vt:lpstr>
      <vt:lpstr>EJECUCIÓN ACUMULADA DE GASTOS A DICIEMBRE DE 2019  PARTIDA 18. CAPÍTULO 29. PROGRAMA 01: SERVIU IX REGIÓN</vt:lpstr>
      <vt:lpstr>EJECUCIÓN ACUMULADA DE GASTOS A DICIEMBRE DE 2019  PARTIDA 18. CAPÍTULO 30. PROGRAMA 01: SERVIU X REGIÓN</vt:lpstr>
      <vt:lpstr>EJECUCIÓN ACUMULADA DE GASTOS A DICIEMBRE DE 2019  PARTIDA 18. CAPÍTULO 31. PROGRAMA 01: SERVIU XI REGIÓN</vt:lpstr>
      <vt:lpstr>EJECUCIÓN ACUMULADA DE GASTOS A DICIEMBRE DE 2019  PARTIDA 18. CAPÍTULO 32. PROGRAMA 01: SERVIU XII REGIÓN</vt:lpstr>
      <vt:lpstr>EJECUCIÓN ACUMULADA DE GASTOS A DICIEMBRE DE 2019  PARTIDA 18. CAPÍTULO 33. PROGRAMA 01: SERVIU REGIÓN METROPOLITANA</vt:lpstr>
      <vt:lpstr>EJECUCIÓN ACUMULADA DE GASTOS A DICIEMBRE DE 2019  PARTIDA 18. CAPÍTULO 34. PROGRAMA 01: SERVIU XIV REGIÓN</vt:lpstr>
      <vt:lpstr>EJECUCIÓN ACUMULADA DE GASTOS A DICIEMBRE DE 2019  PARTIDA 18. CAPÍTULO 35. PROGRAMA 01: SERVIU XV REGIÓN</vt:lpstr>
      <vt:lpstr>EJECUCIÓN ACUMULADA DE GASTOS A DICIEMBRE DE 2019  PARTIDA 18. CAPÍTULO 36. PROGRAMA 01: SERVIU XVI REGIÓN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rodrigo ruiz</cp:lastModifiedBy>
  <cp:revision>10</cp:revision>
  <dcterms:created xsi:type="dcterms:W3CDTF">2019-12-13T17:53:17Z</dcterms:created>
  <dcterms:modified xsi:type="dcterms:W3CDTF">2020-04-09T13:20:40Z</dcterms:modified>
</cp:coreProperties>
</file>