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4697438190232299E-2"/>
          <c:y val="0.23099509002499116"/>
          <c:w val="0.98523081053671302"/>
          <c:h val="0.45858204875195469"/>
        </c:manualLayout>
      </c:layout>
      <c:pie3DChart>
        <c:varyColors val="1"/>
        <c:ser>
          <c:idx val="0"/>
          <c:order val="0"/>
          <c:tx>
            <c:strRef>
              <c:f>'Partida 17'!$D$57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535-41BC-AA9D-F22587E7FB2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535-41BC-AA9D-F22587E7FB2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535-41BC-AA9D-F22587E7FB2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535-41BC-AA9D-F22587E7FB2B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17'!$C$58:$C$61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'Partida 17'!$D$58:$D$61</c:f>
              <c:numCache>
                <c:formatCode>#,##0</c:formatCode>
                <c:ptCount val="4"/>
                <c:pt idx="0">
                  <c:v>23536709</c:v>
                </c:pt>
                <c:pt idx="1">
                  <c:v>7589835</c:v>
                </c:pt>
                <c:pt idx="2">
                  <c:v>15652635</c:v>
                </c:pt>
                <c:pt idx="3">
                  <c:v>1613415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535-41BC-AA9D-F22587E7FB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167920344536244"/>
          <c:y val="0.72216613069122748"/>
          <c:w val="0.26672971128646927"/>
          <c:h val="0.267236800077769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3587823822491671"/>
          <c:y val="8.84346251374235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17'!$L$57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17'!$K$58:$K$60</c:f>
              <c:strCache>
                <c:ptCount val="3"/>
                <c:pt idx="0">
                  <c:v>SEC. Y ADM. GRAL</c:v>
                </c:pt>
                <c:pt idx="1">
                  <c:v>COCHILCO</c:v>
                </c:pt>
                <c:pt idx="2">
                  <c:v>SER. NAC. DE GEO. Y MIN.</c:v>
                </c:pt>
              </c:strCache>
            </c:strRef>
          </c:cat>
          <c:val>
            <c:numRef>
              <c:f>'Partida 17'!$L$58:$L$60</c:f>
              <c:numCache>
                <c:formatCode>#,##0</c:formatCode>
                <c:ptCount val="3"/>
                <c:pt idx="0">
                  <c:v>14753575</c:v>
                </c:pt>
                <c:pt idx="1">
                  <c:v>5052889</c:v>
                </c:pt>
                <c:pt idx="2">
                  <c:v>28612441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BC-409A-9D12-F282F505CA4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60939776"/>
        <c:axId val="260941312"/>
      </c:barChart>
      <c:catAx>
        <c:axId val="260939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60941312"/>
        <c:crosses val="autoZero"/>
        <c:auto val="1"/>
        <c:lblAlgn val="ctr"/>
        <c:lblOffset val="100"/>
        <c:noMultiLvlLbl val="0"/>
      </c:catAx>
      <c:valAx>
        <c:axId val="26094131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60939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80D6FE-ADAB-4A5B-95B9-60E556149414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39F09F-BD90-4DB9-B7C2-AE09F051629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9082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753B38-ACBB-48E6-ACB5-905B7B9E39BA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8939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7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9519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8117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07242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13-04-2020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837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1313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785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8541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313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5722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0884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3429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6578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59F1D-4F6F-4104-A474-D9B5A99971C4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5292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DICIEMBRE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17:</a:t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MINERÍA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b="1" dirty="0">
                <a:solidFill>
                  <a:prstClr val="black"/>
                </a:solidFill>
              </a:rPr>
              <a:t>Valparaíso, marzo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pic>
        <p:nvPicPr>
          <p:cNvPr id="8220" name="Picture 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404664"/>
            <a:ext cx="552503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9770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6074" y="4269507"/>
            <a:ext cx="818906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462683"/>
            <a:ext cx="7155518" cy="3101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DEL COBRE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B3E17DD-C4A4-4D27-B76E-4E071BC10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074" y="1795321"/>
            <a:ext cx="8210798" cy="2474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50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9" y="5372314"/>
            <a:ext cx="827246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3004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NACIONAL DE GEOLOGÍA Y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5B7E8EB-3181-4872-BFCC-2B63E44CBD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735137"/>
            <a:ext cx="8272462" cy="3633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257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3853396"/>
            <a:ext cx="8210798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89703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RED NACIONAL DE VIGILANCIA VOLCÁNICA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CAE80F4-5BE4-424C-A443-7E853D3FBA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700808"/>
            <a:ext cx="8210798" cy="2152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3125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4139345"/>
            <a:ext cx="8210798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5529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NACIONAL DE GEOLOGÍA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27F60E9-1395-45AF-9667-82FC5CCB80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865580"/>
            <a:ext cx="8210798" cy="2253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3456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3928958"/>
            <a:ext cx="8154284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3921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SEGURIDAD MINERA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24FAC33-5174-4F1C-BA98-B559DE7929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757215"/>
            <a:ext cx="8154284" cy="2154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157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24272" y="5509603"/>
            <a:ext cx="7695456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F5B96EF4-D210-450E-9229-FF58BFC9CF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7664068"/>
              </p:ext>
            </p:extLst>
          </p:nvPr>
        </p:nvGraphicFramePr>
        <p:xfrm>
          <a:off x="1115616" y="1844824"/>
          <a:ext cx="6768751" cy="3595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053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79611" y="5319361"/>
            <a:ext cx="6984777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2D9FA7FC-368D-46C1-9480-6A13614D7F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0941130"/>
              </p:ext>
            </p:extLst>
          </p:nvPr>
        </p:nvGraphicFramePr>
        <p:xfrm>
          <a:off x="1547664" y="1916833"/>
          <a:ext cx="5976664" cy="3142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9441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6" y="5206138"/>
            <a:ext cx="7344815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053ECFA-2001-4665-B171-696B5078BF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1651862"/>
            <a:ext cx="7344815" cy="3554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831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71599" y="5208517"/>
            <a:ext cx="7056785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511642B-E509-4089-B42F-BB18679A73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654910"/>
            <a:ext cx="7056784" cy="3548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175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1532" y="3762631"/>
            <a:ext cx="8173604" cy="29516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8"/>
            <a:ext cx="749352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9CF8479-385A-4B3D-A27F-7F0E9CD1FD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066" y="1724100"/>
            <a:ext cx="8173604" cy="203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030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27544" y="4041798"/>
            <a:ext cx="8079054" cy="365126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65735"/>
            <a:ext cx="7543582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RESUMEN POR CAPÍTULOS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73224EE-8CED-4341-BDBE-7CCCCE9543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772816"/>
            <a:ext cx="8210798" cy="2235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901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4936083"/>
            <a:ext cx="821079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27406"/>
            <a:ext cx="738978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SECRETARÍA Y ADMINISTRACIÓN GENERAL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35F1DA3-86AC-42D0-9D37-D0CC1CEEB5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766411"/>
            <a:ext cx="8210798" cy="3169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950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3274" y="4521163"/>
            <a:ext cx="8335190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3224" y="6303647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84784"/>
            <a:ext cx="6454377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FOMENTO DE LA PEQUEÑA Y MEDIANA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C2FCDFD-90DD-4878-9963-114274293B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274" y="1952470"/>
            <a:ext cx="8335190" cy="25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3217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531</Words>
  <Application>Microsoft Office PowerPoint</Application>
  <PresentationFormat>Presentación en pantalla (4:3)</PresentationFormat>
  <Paragraphs>54</Paragraphs>
  <Slides>14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7" baseType="lpstr">
      <vt:lpstr>Arial</vt:lpstr>
      <vt:lpstr>Calibri</vt:lpstr>
      <vt:lpstr>Tema de Office</vt:lpstr>
      <vt:lpstr>EJECUCIÓN ACUMULADA DE GASTOS PRESUPUESTARIOS AL MES DE DICIEMBRE DE 2019 PARTIDA 17: MINISTERIO DE MINERÍA</vt:lpstr>
      <vt:lpstr>EJECUCIÓN ACUMULADA DE GASTOS A DICIEMBRE DE 2019  PARTIDA 17 MINISTERIO DE MINERÍA</vt:lpstr>
      <vt:lpstr>EJECUCIÓN ACUMULADA DE GASTOS A DICIEMBRE DE 2019  PARTIDA 17 MINISTERIO DE MINERÍA</vt:lpstr>
      <vt:lpstr>EJECUCIÓN ACUMULADA DE GASTOS A DICIEMBRE DE 2019  PARTIDA 17 MINISTERIO DE MINERÍA</vt:lpstr>
      <vt:lpstr>EJECUCIÓN ACUMULADA DE GASTOS A DICIEMBRE DE 2019  PARTIDA 17 MINISTERIO DE MINERÍA</vt:lpstr>
      <vt:lpstr>EJECUCIÓN ACUMULADA DE GASTOS A DICIEMBRE DE 2019  PARTIDA 17 MINISTERIO DE MINERÍA</vt:lpstr>
      <vt:lpstr>EJECUCIÓN ACUMULADA DE GASTOS A DICIEMBRE DE 2019  PARTIDA 17 RESUMEN POR CAPÍTULOS</vt:lpstr>
      <vt:lpstr>EJECUCIÓN ACUMULADA DE GASTOS A DICIEMBRE DE 2019  PARTIDA 17. CAPÍTULO 01. PROGRAMA 01:  SECRETARÍA Y ADMINISTRACIÓN GENERAL</vt:lpstr>
      <vt:lpstr>EJECUCIÓN ACUMULADA DE GASTOS A DICIEMBRE DE 2019  PARTIDA 17. CAPÍTULO 01. PROGRAMA 02:  FOMENTO DE LA PEQUEÑA Y MEDIANA MINERÍA</vt:lpstr>
      <vt:lpstr>EJECUCIÓN ACUMULADA DE GASTOS A DICIEMBRE DE 2019  PARTIDA 17. CAPÍTULO 02. PROGRAMA 01:  COMISIÓN CHILENA DEL COBRE</vt:lpstr>
      <vt:lpstr>EJECUCIÓN ACUMULADA DE GASTOS A DICIEMBRE DE 2019  PARTIDA 17. CAPÍTULO 03. PROGRAMA 01:  SERVICIO NACIONAL DE GEOLOGÍA Y MINERÍA</vt:lpstr>
      <vt:lpstr>EJECUCIÓN ACUMULADA DE GASTOS A DICIEMBRE DE 2019  PARTIDA 17. CAPÍTULO 03. PROGRAMA 02:  RED NACIONAL DE VIGILANCIA VOLCÁNICA</vt:lpstr>
      <vt:lpstr>EJECUCIÓN ACUMULADA DE GASTOS A DICIEMBRE DE 2019  PARTIDA 17. CAPÍTULO 03. PROGRAMA 03:  PLAN NACIONAL DE GEOLOGÍA</vt:lpstr>
      <vt:lpstr>EJECUCIÓN ACUMULADA DE GASTOS A DICIEMBRE DE 2019  PARTIDA 17. CAPÍTULO 03. PROGRAMA 04:  PROGRAMA DE SEGURIDAD MINERA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6</cp:revision>
  <dcterms:created xsi:type="dcterms:W3CDTF">2020-01-06T15:02:18Z</dcterms:created>
  <dcterms:modified xsi:type="dcterms:W3CDTF">2020-04-13T15:27:18Z</dcterms:modified>
</cp:coreProperties>
</file>