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E7684-AF66-4E81-8EAA-5D79CA3506C9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F5993-5356-4E85-89FB-69CAF2114DC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8857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5762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01443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81075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51654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1939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136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2001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4501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677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9334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9290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1047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2FD45-203E-4DAB-A73F-6DBC3F653745}" type="datetimeFigureOut">
              <a:rPr lang="es-CL" smtClean="0"/>
              <a:t>06-04-2020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9529AC-3B30-4921-9269-A7FCBEADEFA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937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emf"/><Relationship Id="rId4" Type="http://schemas.openxmlformats.org/officeDocument/2006/relationships/package" Target="../embeddings/Hoja_de_c_lculo_de_Microsoft_Excel5.xlsx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1.emf"/><Relationship Id="rId4" Type="http://schemas.openxmlformats.org/officeDocument/2006/relationships/package" Target="../embeddings/Hoja_de_c_lculo_de_Microsoft_Excel6.xls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2.emf"/><Relationship Id="rId4" Type="http://schemas.openxmlformats.org/officeDocument/2006/relationships/package" Target="../embeddings/Hoja_de_c_lculo_de_Microsoft_Excel7.xlsx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3.emf"/><Relationship Id="rId4" Type="http://schemas.openxmlformats.org/officeDocument/2006/relationships/package" Target="../embeddings/Hoja_de_c_lculo_de_Microsoft_Excel8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4.emf"/><Relationship Id="rId4" Type="http://schemas.openxmlformats.org/officeDocument/2006/relationships/package" Target="../embeddings/Hoja_de_c_lculo_de_Microsoft_Excel9.xlsx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package" Target="../embeddings/Hoja_de_c_lculo_de_Microsoft_Excel10.xls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package" Target="../embeddings/Hoja_de_c_lculo_de_Microsoft_Excel11.xls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7.emf"/><Relationship Id="rId4" Type="http://schemas.openxmlformats.org/officeDocument/2006/relationships/package" Target="../embeddings/Hoja_de_c_lculo_de_Microsoft_Excel12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8.emf"/><Relationship Id="rId4" Type="http://schemas.openxmlformats.org/officeDocument/2006/relationships/package" Target="../embeddings/Hoja_de_c_lculo_de_Microsoft_Excel13.xlsx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9.emf"/><Relationship Id="rId4" Type="http://schemas.openxmlformats.org/officeDocument/2006/relationships/package" Target="../embeddings/Hoja_de_c_lculo_de_Microsoft_Excel14.xls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emf"/><Relationship Id="rId4" Type="http://schemas.openxmlformats.org/officeDocument/2006/relationships/package" Target="../embeddings/Hoja_de_c_lculo_de_Microsoft_Excel15.xlsx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1.emf"/><Relationship Id="rId4" Type="http://schemas.openxmlformats.org/officeDocument/2006/relationships/package" Target="../embeddings/Hoja_de_c_lculo_de_Microsoft_Excel16.xlsx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2.emf"/><Relationship Id="rId4" Type="http://schemas.openxmlformats.org/officeDocument/2006/relationships/package" Target="../embeddings/Hoja_de_c_lculo_de_Microsoft_Excel17.xlsx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23.emf"/><Relationship Id="rId4" Type="http://schemas.openxmlformats.org/officeDocument/2006/relationships/package" Target="../embeddings/Hoja_de_c_lculo_de_Microsoft_Excel18.xlsx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4.emf"/><Relationship Id="rId4" Type="http://schemas.openxmlformats.org/officeDocument/2006/relationships/package" Target="../embeddings/Hoja_de_c_lculo_de_Microsoft_Excel19.xlsx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package" Target="../embeddings/Hoja_de_c_lculo_de_Microsoft_Excel1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package" Target="../embeddings/Hoja_de_c_lculo_de_Microsoft_Excel2.xlsx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package" Target="../embeddings/Hoja_de_c_lculo_de_Microsoft_Excel3.xlsx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package" Target="../embeddings/Hoja_de_c_lculo_de_Microsoft_Excel4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439652" y="2276872"/>
            <a:ext cx="621069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</a:t>
            </a:r>
            <a:r>
              <a:rPr lang="es-CL" sz="2000" b="1" dirty="0" smtClean="0">
                <a:solidFill>
                  <a:prstClr val="black"/>
                </a:solidFill>
              </a:rPr>
              <a:t>DICIEMBRE </a:t>
            </a:r>
            <a:r>
              <a:rPr lang="es-CL" sz="2000" b="1" dirty="0">
                <a:solidFill>
                  <a:prstClr val="black"/>
                </a:solidFill>
              </a:rPr>
              <a:t>DE 2019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15: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DEL TRABAJO Y PREVISIÓN SOCIAL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144653" y="5661250"/>
            <a:ext cx="3402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sz="1200" dirty="0"/>
              <a:t>Valparaíso, </a:t>
            </a:r>
            <a:r>
              <a:rPr lang="es-CL" sz="1200" dirty="0" smtClean="0"/>
              <a:t>marzo 2020</a:t>
            </a:r>
            <a:endParaRPr lang="es-CL" sz="1200" dirty="0"/>
          </a:p>
        </p:txBody>
      </p:sp>
      <p:sp>
        <p:nvSpPr>
          <p:cNvPr id="3" name="2 Rectángulo"/>
          <p:cNvSpPr/>
          <p:nvPr/>
        </p:nvSpPr>
        <p:spPr>
          <a:xfrm>
            <a:off x="5112060" y="0"/>
            <a:ext cx="288894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344" name="Picture 1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986" y="548680"/>
            <a:ext cx="414377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448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39653" y="6304237"/>
            <a:ext cx="630460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340768"/>
            <a:ext cx="61722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579457"/>
            <a:ext cx="61580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02. PROGRAMA 01: DIRECCIÓN DEL TRABAJO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477096"/>
              </p:ext>
            </p:extLst>
          </p:nvPr>
        </p:nvGraphicFramePr>
        <p:xfrm>
          <a:off x="674688" y="1700808"/>
          <a:ext cx="7794625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Hoja de cálculo" r:id="rId4" imgW="7795114" imgH="4320758" progId="Excel.Sheet.12">
                  <p:embed/>
                </p:oleObj>
              </mc:Choice>
              <mc:Fallback>
                <p:oleObj name="Hoja de cálculo" r:id="rId4" imgW="7795114" imgH="43207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4688" y="1700808"/>
                        <a:ext cx="7794625" cy="432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1437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53754" y="5373216"/>
            <a:ext cx="630460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40113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03. PROGRAMA 01: SUBSECRETARÍA DE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702296"/>
              </p:ext>
            </p:extLst>
          </p:nvPr>
        </p:nvGraphicFramePr>
        <p:xfrm>
          <a:off x="434975" y="1860971"/>
          <a:ext cx="8275638" cy="322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Hoja de cálculo" r:id="rId4" imgW="8275495" imgH="3223478" progId="Excel.Sheet.12">
                  <p:embed/>
                </p:oleObj>
              </mc:Choice>
              <mc:Fallback>
                <p:oleObj name="Hoja de cálculo" r:id="rId4" imgW="8275495" imgH="32234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4975" y="1860971"/>
                        <a:ext cx="8275638" cy="3224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7113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32669" y="6376243"/>
            <a:ext cx="630460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387493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04. PROGRAMA 01: DIRECCIÓN DE CRÉDITO PRENDARIO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951032"/>
              </p:ext>
            </p:extLst>
          </p:nvPr>
        </p:nvGraphicFramePr>
        <p:xfrm>
          <a:off x="552450" y="1705124"/>
          <a:ext cx="8039100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Hoja de cálculo" r:id="rId4" imgW="8039265" imgH="4747478" progId="Excel.Sheet.12">
                  <p:embed/>
                </p:oleObj>
              </mc:Choice>
              <mc:Fallback>
                <p:oleObj name="Hoja de cálculo" r:id="rId4" imgW="8039265" imgH="47474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2450" y="1705124"/>
                        <a:ext cx="8039100" cy="474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181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53754" y="6448251"/>
            <a:ext cx="6304601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CAPACITACIÓN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A18772DC-1E36-4569-8538-D4F5C000A000}"/>
              </a:ext>
            </a:extLst>
          </p:cNvPr>
          <p:cNvSpPr txBox="1">
            <a:spLocks/>
          </p:cNvSpPr>
          <p:nvPr/>
        </p:nvSpPr>
        <p:spPr>
          <a:xfrm>
            <a:off x="1432668" y="1401132"/>
            <a:ext cx="6172200" cy="2329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0123402"/>
              </p:ext>
            </p:extLst>
          </p:nvPr>
        </p:nvGraphicFramePr>
        <p:xfrm>
          <a:off x="683568" y="1962174"/>
          <a:ext cx="7848872" cy="427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Hoja de cálculo" r:id="rId4" imgW="8740033" imgH="4275038" progId="Excel.Sheet.12">
                  <p:embed/>
                </p:oleObj>
              </mc:Choice>
              <mc:Fallback>
                <p:oleObj name="Hoja de cálculo" r:id="rId4" imgW="8740033" imgH="42750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3568" y="1962174"/>
                        <a:ext cx="7848872" cy="427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81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19700" y="4714782"/>
            <a:ext cx="6304601" cy="221109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05. PROGRAMA 01: SERVICIO NACIONAL DE CPACITACIÓN Y EMPLEO</a:t>
            </a:r>
          </a:p>
        </p:txBody>
      </p:sp>
      <p:sp>
        <p:nvSpPr>
          <p:cNvPr id="11" name="1 Título">
            <a:extLst>
              <a:ext uri="{FF2B5EF4-FFF2-40B4-BE49-F238E27FC236}">
                <a16:creationId xmlns:a16="http://schemas.microsoft.com/office/drawing/2014/main" xmlns="" id="{E7CB1C63-A6E0-4973-9D25-EE4590044139}"/>
              </a:ext>
            </a:extLst>
          </p:cNvPr>
          <p:cNvSpPr txBox="1">
            <a:spLocks/>
          </p:cNvSpPr>
          <p:nvPr/>
        </p:nvSpPr>
        <p:spPr>
          <a:xfrm>
            <a:off x="1432668" y="1401132"/>
            <a:ext cx="6172200" cy="22110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2 de 2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2089290"/>
              </p:ext>
            </p:extLst>
          </p:nvPr>
        </p:nvGraphicFramePr>
        <p:xfrm>
          <a:off x="467544" y="1916832"/>
          <a:ext cx="8136904" cy="259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Hoja de cálculo" r:id="rId4" imgW="8740033" imgH="2598638" progId="Excel.Sheet.12">
                  <p:embed/>
                </p:oleObj>
              </mc:Choice>
              <mc:Fallback>
                <p:oleObj name="Hoja de cálculo" r:id="rId4" imgW="8740033" imgH="25986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544" y="1916832"/>
                        <a:ext cx="8136904" cy="2598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628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32669" y="5972249"/>
            <a:ext cx="6304601" cy="29311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40113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06. PROGRAMA 01: SUPERINTENDENCIA DE SEGURIDAD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446955"/>
              </p:ext>
            </p:extLst>
          </p:nvPr>
        </p:nvGraphicFramePr>
        <p:xfrm>
          <a:off x="541338" y="1844824"/>
          <a:ext cx="8061325" cy="380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Hoja de cálculo" r:id="rId4" imgW="8062096" imgH="3802598" progId="Excel.Sheet.12">
                  <p:embed/>
                </p:oleObj>
              </mc:Choice>
              <mc:Fallback>
                <p:oleObj name="Hoja de cálculo" r:id="rId4" imgW="8062096" imgH="380259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1338" y="1844824"/>
                        <a:ext cx="8061325" cy="3802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1126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39653" y="6376243"/>
            <a:ext cx="6304601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53752" y="126986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07. PROGRAMA 01: SUPERINTENDENCIA DE PENSIONES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736069"/>
              </p:ext>
            </p:extLst>
          </p:nvPr>
        </p:nvGraphicFramePr>
        <p:xfrm>
          <a:off x="549275" y="1561108"/>
          <a:ext cx="8047038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Hoja de cálculo" r:id="rId4" imgW="8046720" imgH="4747478" progId="Excel.Sheet.12">
                  <p:embed/>
                </p:oleObj>
              </mc:Choice>
              <mc:Fallback>
                <p:oleObj name="Hoja de cálculo" r:id="rId4" imgW="8046720" imgH="47474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49275" y="1561108"/>
                        <a:ext cx="8047038" cy="474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4762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80502" y="5949280"/>
            <a:ext cx="6304601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40113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3700985"/>
              </p:ext>
            </p:extLst>
          </p:nvPr>
        </p:nvGraphicFramePr>
        <p:xfrm>
          <a:off x="457200" y="1969864"/>
          <a:ext cx="8229600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Hoja de cálculo" r:id="rId4" imgW="9868065" imgH="4595078" progId="Excel.Sheet.12">
                  <p:embed/>
                </p:oleObj>
              </mc:Choice>
              <mc:Fallback>
                <p:oleObj name="Hoja de cálculo" r:id="rId4" imgW="9868065" imgH="45950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969864"/>
                        <a:ext cx="8229600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0310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53753" y="5949280"/>
            <a:ext cx="6304601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46701" y="1360787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09. PROGRAMA 01: INSTITUTO DE PREVISIÓN SOCIAL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7348766"/>
              </p:ext>
            </p:extLst>
          </p:nvPr>
        </p:nvGraphicFramePr>
        <p:xfrm>
          <a:off x="457200" y="1982564"/>
          <a:ext cx="8229600" cy="382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Hoja de cálculo" r:id="rId4" imgW="9868065" imgH="4579838" progId="Excel.Sheet.12">
                  <p:embed/>
                </p:oleObj>
              </mc:Choice>
              <mc:Fallback>
                <p:oleObj name="Hoja de cálculo" r:id="rId4" imgW="9868065" imgH="45798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1982564"/>
                        <a:ext cx="8229600" cy="382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2140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268760"/>
            <a:ext cx="61722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6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66752" y="6507389"/>
            <a:ext cx="6217316" cy="305987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10. PROGRAMA 01: INSTITUTO  DE SEGURIDAD LABORAL  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692907"/>
              </p:ext>
            </p:extLst>
          </p:nvPr>
        </p:nvGraphicFramePr>
        <p:xfrm>
          <a:off x="539552" y="1556792"/>
          <a:ext cx="8064896" cy="49439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Hoja de cálculo" r:id="rId4" imgW="8016434" imgH="6278880" progId="Excel.Sheet.12">
                  <p:embed/>
                </p:oleObj>
              </mc:Choice>
              <mc:Fallback>
                <p:oleObj name="Hoja de cálculo" r:id="rId4" imgW="8016434" imgH="62788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556792"/>
                        <a:ext cx="8064896" cy="49439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105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25754" y="6309322"/>
            <a:ext cx="16002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53753" y="601305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7822" y="6016205"/>
            <a:ext cx="6304601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01A1DD0-6A2C-4FFE-A6DE-AB9D6E230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755" y="1702300"/>
            <a:ext cx="4428491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705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89171" y="6376243"/>
            <a:ext cx="6165659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24318" y="1389816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944911"/>
              </p:ext>
            </p:extLst>
          </p:nvPr>
        </p:nvGraphicFramePr>
        <p:xfrm>
          <a:off x="446088" y="1865908"/>
          <a:ext cx="8253412" cy="444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Hoja de cálculo" r:id="rId4" imgW="8252664" imgH="4442678" progId="Excel.Sheet.12">
                  <p:embed/>
                </p:oleObj>
              </mc:Choice>
              <mc:Fallback>
                <p:oleObj name="Hoja de cálculo" r:id="rId4" imgW="8252664" imgH="44426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088" y="1865908"/>
                        <a:ext cx="8253412" cy="4443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456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53754" y="6165304"/>
            <a:ext cx="6304601" cy="221109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340768"/>
            <a:ext cx="6172200" cy="2276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01: CAJA DE PREVISIÓN DE LA DEFENSA NACIONAL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5472"/>
              </p:ext>
            </p:extLst>
          </p:nvPr>
        </p:nvGraphicFramePr>
        <p:xfrm>
          <a:off x="446088" y="1978943"/>
          <a:ext cx="8253412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Hoja de cálculo" r:id="rId4" imgW="8252664" imgH="3970238" progId="Excel.Sheet.12">
                  <p:embed/>
                </p:oleObj>
              </mc:Choice>
              <mc:Fallback>
                <p:oleObj name="Hoja de cálculo" r:id="rId4" imgW="8252664" imgH="39702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6088" y="1978943"/>
                        <a:ext cx="8253412" cy="3970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8448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53754" y="5013176"/>
            <a:ext cx="6304601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375301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13. PROGRAMA 02: FONDO DE MEDICINA CURATIVA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128714"/>
              </p:ext>
            </p:extLst>
          </p:nvPr>
        </p:nvGraphicFramePr>
        <p:xfrm>
          <a:off x="590550" y="1772816"/>
          <a:ext cx="7962900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Hoja de cálculo" r:id="rId4" imgW="7962851" imgH="2918678" progId="Excel.Sheet.12">
                  <p:embed/>
                </p:oleObj>
              </mc:Choice>
              <mc:Fallback>
                <p:oleObj name="Hoja de cálculo" r:id="rId4" imgW="7962851" imgH="29186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0550" y="1772816"/>
                        <a:ext cx="7962900" cy="2919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97409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53752" y="6448253"/>
            <a:ext cx="623135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412776"/>
            <a:ext cx="6172200" cy="3600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1 de 2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65160" y="575463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372405"/>
              </p:ext>
            </p:extLst>
          </p:nvPr>
        </p:nvGraphicFramePr>
        <p:xfrm>
          <a:off x="755576" y="1918592"/>
          <a:ext cx="7848872" cy="4534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Hoja de cálculo" r:id="rId4" imgW="7955396" imgH="4899878" progId="Excel.Sheet.12">
                  <p:embed/>
                </p:oleObj>
              </mc:Choice>
              <mc:Fallback>
                <p:oleObj name="Hoja de cálculo" r:id="rId4" imgW="7955396" imgH="48998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55576" y="1918592"/>
                        <a:ext cx="7848872" cy="45347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01500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11843" y="1508425"/>
            <a:ext cx="6172200" cy="335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                                                                                                                                                            2 de 2</a:t>
            </a:r>
          </a:p>
        </p:txBody>
      </p:sp>
      <p:sp>
        <p:nvSpPr>
          <p:cNvPr id="9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11843" y="6021288"/>
            <a:ext cx="6238400" cy="365125"/>
          </a:xfrm>
        </p:spPr>
        <p:txBody>
          <a:bodyPr/>
          <a:lstStyle/>
          <a:p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1435984" y="548682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14. PROGRAMA 01: DIRECCIÓN DE PREVISIÓN DE CARABINEROS DE CHILE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777308"/>
              </p:ext>
            </p:extLst>
          </p:nvPr>
        </p:nvGraphicFramePr>
        <p:xfrm>
          <a:off x="595313" y="2139727"/>
          <a:ext cx="7954962" cy="366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Hoja de cálculo" r:id="rId4" imgW="7955396" imgH="3665438" progId="Excel.Sheet.12">
                  <p:embed/>
                </p:oleObj>
              </mc:Choice>
              <mc:Fallback>
                <p:oleObj name="Hoja de cálculo" r:id="rId4" imgW="7955396" imgH="36654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5313" y="2139727"/>
                        <a:ext cx="7954962" cy="3665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565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25754" y="6309322"/>
            <a:ext cx="16002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53753" y="601305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27822" y="6016205"/>
            <a:ext cx="6304601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Ley de Presupuestos 2019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718" y="1955801"/>
            <a:ext cx="5076564" cy="389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56487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25754" y="6309322"/>
            <a:ext cx="16002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53753" y="601305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53753" y="5013176"/>
            <a:ext cx="6304601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74838"/>
            <a:ext cx="5112568" cy="2922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4962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25754" y="6309322"/>
            <a:ext cx="16002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53753" y="601305"/>
            <a:ext cx="6158099" cy="83731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DEL TRABAJO Y PREVISIÓN SOCIAL</a:t>
            </a:r>
          </a:p>
        </p:txBody>
      </p:sp>
      <p:sp>
        <p:nvSpPr>
          <p:cNvPr id="7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55703" y="5229200"/>
            <a:ext cx="6304601" cy="365125"/>
          </a:xfrm>
        </p:spPr>
        <p:txBody>
          <a:bodyPr/>
          <a:lstStyle/>
          <a:p>
            <a:pPr lvl="0" algn="ctr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03438"/>
            <a:ext cx="5400600" cy="2981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517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21353" y="4936083"/>
            <a:ext cx="6304601" cy="365125"/>
          </a:xfrm>
        </p:spPr>
        <p:txBody>
          <a:bodyPr/>
          <a:lstStyle/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025754" y="6309322"/>
            <a:ext cx="16002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26874" y="1533500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1453753" y="579457"/>
            <a:ext cx="61580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MINISTERIO DE TRABAJO Y PREVISIÓN SOCIAL</a:t>
            </a: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773240"/>
              </p:ext>
            </p:extLst>
          </p:nvPr>
        </p:nvGraphicFramePr>
        <p:xfrm>
          <a:off x="900113" y="2060848"/>
          <a:ext cx="7345362" cy="247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Hoja de cálculo" r:id="rId4" imgW="7345486" imgH="2476718" progId="Excel.Sheet.12">
                  <p:embed/>
                </p:oleObj>
              </mc:Choice>
              <mc:Fallback>
                <p:oleObj name="Hoja de cálculo" r:id="rId4" imgW="7345486" imgH="24767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00113" y="2060848"/>
                        <a:ext cx="7345362" cy="247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738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 dirty="0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1419700" y="5301208"/>
            <a:ext cx="6304601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s-CL" sz="1050" b="1" dirty="0">
                <a:solidFill>
                  <a:prstClr val="black"/>
                </a:solidFill>
              </a:rPr>
              <a:t>Fuente</a:t>
            </a:r>
            <a:r>
              <a:rPr lang="es-CL" sz="1050" dirty="0">
                <a:solidFill>
                  <a:prstClr val="black"/>
                </a:solidFill>
              </a:rPr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418625" y="1362408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579457"/>
            <a:ext cx="61580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 RESUMEN POR CAPÍTULOS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316376"/>
              </p:ext>
            </p:extLst>
          </p:nvPr>
        </p:nvGraphicFramePr>
        <p:xfrm>
          <a:off x="611559" y="1843088"/>
          <a:ext cx="7848873" cy="3170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Hoja de cálculo" r:id="rId5" imgW="8656165" imgH="3169920" progId="Excel.Sheet.12">
                  <p:embed/>
                </p:oleObj>
              </mc:Choice>
              <mc:Fallback>
                <p:oleObj name="Hoja de cálculo" r:id="rId5" imgW="8656165" imgH="31699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1559" y="1843088"/>
                        <a:ext cx="7848873" cy="3170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8245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39632" y="6433889"/>
            <a:ext cx="6304601" cy="235471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25686" y="1268760"/>
            <a:ext cx="6172200" cy="23547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456346"/>
            <a:ext cx="615809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01: SUBSECRETARÍA DEL TRABAJO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306451"/>
              </p:ext>
            </p:extLst>
          </p:nvPr>
        </p:nvGraphicFramePr>
        <p:xfrm>
          <a:off x="503238" y="1633116"/>
          <a:ext cx="8137525" cy="474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Hoja de cálculo" r:id="rId4" imgW="8138044" imgH="4747478" progId="Excel.Sheet.12">
                  <p:embed/>
                </p:oleObj>
              </mc:Choice>
              <mc:Fallback>
                <p:oleObj name="Hoja de cálculo" r:id="rId4" imgW="8138044" imgH="47474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238" y="1633116"/>
                        <a:ext cx="8137525" cy="4748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3005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453754" y="5991226"/>
            <a:ext cx="6304601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1432668" y="1389484"/>
            <a:ext cx="61722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s-CL" sz="1200" b="1" dirty="0">
                <a:solidFill>
                  <a:prstClr val="black"/>
                </a:solidFill>
                <a:ea typeface="Verdana" pitchFamily="34" charset="0"/>
                <a:cs typeface="Verdana" pitchFamily="34" charset="0"/>
              </a:rPr>
              <a:t>en miles de pesos de 2019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453753" y="579457"/>
            <a:ext cx="615809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</a:t>
            </a:r>
            <a:r>
              <a:rPr lang="es-CL" sz="1600" b="1" dirty="0" smtClean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DICIEMBRE </a:t>
            </a: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2019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15. CAPÍTULO 01. PROGRAMA 03: PROEMPLEO</a:t>
            </a: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072160"/>
              </p:ext>
            </p:extLst>
          </p:nvPr>
        </p:nvGraphicFramePr>
        <p:xfrm>
          <a:off x="392113" y="1827435"/>
          <a:ext cx="8359775" cy="383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Hoja de cálculo" r:id="rId4" imgW="8359363" imgH="3833078" progId="Excel.Sheet.12">
                  <p:embed/>
                </p:oleObj>
              </mc:Choice>
              <mc:Fallback>
                <p:oleObj name="Hoja de cálculo" r:id="rId4" imgW="8359363" imgH="383307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827435"/>
                        <a:ext cx="8359775" cy="3833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939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683</Words>
  <Application>Microsoft Office PowerPoint</Application>
  <PresentationFormat>Presentación en pantalla (4:3)</PresentationFormat>
  <Paragraphs>91</Paragraphs>
  <Slides>24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6" baseType="lpstr">
      <vt:lpstr>Tema de Office</vt:lpstr>
      <vt:lpstr>Hoja de cálculo</vt:lpstr>
      <vt:lpstr>EJECUCIÓN ACUMULADA DE GASTOS PRESUPUESTARIOS AL MES DE DICIEMBRE DE 2019 PARTIDA 15: MINISTERIO DEL TRABAJO Y PREVISIÓN SOCIAL</vt:lpstr>
      <vt:lpstr>Presentación de PowerPoint</vt:lpstr>
      <vt:lpstr>Presentación de PowerPoint</vt:lpstr>
      <vt:lpstr>Presentación de PowerPoint</vt:lpstr>
      <vt:lpstr>Presentación de PowerPoint</vt:lpstr>
      <vt:lpstr>EJECUCIÓN ACUMULADA DE GASTOS A DICIEMBRE DE 2019  PARTIDA 15 MINISTERIO DE TRABAJO Y PREVISIÓN SOCIAL</vt:lpstr>
      <vt:lpstr>EJECUCIÓN ACUMULADA DE GASTOS A DICIEMBRE DE 2019  PARTIDA 15 RESUMEN POR CAPÍTULOS</vt:lpstr>
      <vt:lpstr>EJECUCIÓN ACUMULADA DE GASTOS A DICIEMBRE DE 2019  PARTIDA 15. CAPÍTULO 01. PROGRAMA 01: SUBSECRETARÍA DEL TRABAJO</vt:lpstr>
      <vt:lpstr>EJECUCIÓN ACUMULADA DE GASTOS A DICIEMBRE DE 2019  PARTIDA 15. CAPÍTULO 01. PROGRAMA 03: PROEMPLEO</vt:lpstr>
      <vt:lpstr>EJECUCIÓN ACUMULADA DE GASTOS A DICIEMBRE DE 2019  PARTIDA 15. CAPÍTULO 02. PROGRAMA 01: DIRECCIÓN DEL TRABAJO</vt:lpstr>
      <vt:lpstr>EJECUCIÓN ACUMULADA DE GASTOS A DICIEMBRE DE 2019  PARTIDA 15. CAPÍTULO 03. PROGRAMA 01: SUBSECRETARÍA DE PREVISIÓN SOCIAL</vt:lpstr>
      <vt:lpstr>EJECUCIÓN ACUMULADA DE GASTOS A DICIEMBRE DE 2019  PARTIDA 15. CAPÍTULO 04. PROGRAMA 01: DIRECCIÓN DE CRÉDITO PRENDARIO</vt:lpstr>
      <vt:lpstr>EJECUCIÓN ACUMULADA DE GASTOS A DICIEMBRE DE 2019  PARTIDA 15. CAPÍTULO 05. PROGRAMA 01: SERVICIO NACIONAL DE CAPACITACIÓN Y EMPLEO</vt:lpstr>
      <vt:lpstr>EJECUCIÓN ACUMULADA DE GASTOS A DICIEMBRE DE 2019  PARTIDA 15. CAPÍTULO 05. PROGRAMA 01: SERVICIO NACIONAL DE CPACITACIÓN Y EMPLEO</vt:lpstr>
      <vt:lpstr>EJECUCIÓN ACUMULADA DE GASTOS A DICIEMBRE DE 2019  PARTIDA 15. CAPÍTULO 06. PROGRAMA 01: SUPERINTENDENCIA DE SEGURIDAD SOCIAL</vt:lpstr>
      <vt:lpstr>EJECUCIÓN ACUMULADA DE GASTOS A DICIEMBRE DE 2019  PARTIDA 15. CAPÍTULO 07. PROGRAMA 01: SUPERINTENDENCIA DE PENSIONES</vt:lpstr>
      <vt:lpstr>EJECUCIÓN ACUMULADA DE GASTOS A DICIEMBRE DE 2019  PARTIDA 15. CAPÍTULO 09. PROGRAMA 01: INSTITUTO DE PREVISIÓN SOCIAL</vt:lpstr>
      <vt:lpstr>EJECUCIÓN ACUMULADA DE GASTOS A DICIEMBRE DE 2019  PARTIDA 15. CAPÍTULO 09. PROGRAMA 01: INSTITUTO DE PREVISIÓN SOCIAL</vt:lpstr>
      <vt:lpstr>EJECUCIÓN ACUMULADA DE GASTOS A DICIEMBRE DE 2019  PARTIDA 15. CAPÍTULO 10. PROGRAMA 01: INSTITUTO  DE SEGURIDAD LABORAL  </vt:lpstr>
      <vt:lpstr>EJECUCIÓN ACUMULADA DE GASTOS A DICIEMBRE DE 2019  PARTIDA 15. CAPÍTULO 13. PROGRAMA 01: CAJA DE PREVISIÓN DE LA DEFENSA NACIONAL</vt:lpstr>
      <vt:lpstr>EJECUCIÓN ACUMULADA DE GASTOS A DICIEMBRE DE 2019  PARTIDA 15. CAPÍTULO 13. PROGRAMA 01: CAJA DE PREVISIÓN DE LA DEFENSA NACIONAL</vt:lpstr>
      <vt:lpstr>EJECUCIÓN ACUMULADA DE GASTOS A DICIEMBRE DE 2019  PARTIDA 15. CAPÍTULO 13. PROGRAMA 02: FONDO DE MEDICINA CURATIVA</vt:lpstr>
      <vt:lpstr>EJECUCIÓN ACUMULADA DE GASTOS A DICIEMBRE DE 2019  PARTIDA 15. CAPÍTULO 14. PROGRAMA 01: DIRECCIÓN DE PREVISIÓN DE CARABINEROS DE CHILE</vt:lpstr>
      <vt:lpstr>EJECUCIÓN ACUMULADA DE GASTOS A DICIEMBRE DE 2019  PARTIDA 15. CAPÍTULO 14. PROGRAMA 01: DIRECCIÓN DE PREVISIÓN DE CARABINEROS DE CHILE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Soto</dc:creator>
  <cp:lastModifiedBy>maestro</cp:lastModifiedBy>
  <cp:revision>5</cp:revision>
  <dcterms:created xsi:type="dcterms:W3CDTF">2020-01-06T19:24:32Z</dcterms:created>
  <dcterms:modified xsi:type="dcterms:W3CDTF">2020-04-06T17:03:17Z</dcterms:modified>
</cp:coreProperties>
</file>