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82A-4958-AF49-8AF83168F2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82A-4958-AF49-8AF83168F2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82A-4958-AF49-8AF83168F2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82A-4958-AF49-8AF83168F2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82A-4958-AF49-8AF83168F2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82A-4958-AF49-8AF83168F29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208265562</c:v>
                </c:pt>
                <c:pt idx="1">
                  <c:v>66898017</c:v>
                </c:pt>
                <c:pt idx="2">
                  <c:v>155675547</c:v>
                </c:pt>
                <c:pt idx="3">
                  <c:v>85773171</c:v>
                </c:pt>
                <c:pt idx="4">
                  <c:v>71539924</c:v>
                </c:pt>
                <c:pt idx="5">
                  <c:v>12036332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82A-4958-AF49-8AF83168F2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8604549431321"/>
          <c:y val="0.71562591134441522"/>
          <c:w val="0.53775656167978991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13'!$L$62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13'!$K$63:$K$68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'Partida 13'!$L$63:$L$68</c:f>
              <c:numCache>
                <c:formatCode>#,##0</c:formatCode>
                <c:ptCount val="6"/>
                <c:pt idx="0">
                  <c:v>64952977</c:v>
                </c:pt>
                <c:pt idx="1">
                  <c:v>9563470</c:v>
                </c:pt>
                <c:pt idx="2">
                  <c:v>289742468</c:v>
                </c:pt>
                <c:pt idx="3">
                  <c:v>133990966</c:v>
                </c:pt>
                <c:pt idx="4">
                  <c:v>90054741</c:v>
                </c:pt>
                <c:pt idx="5">
                  <c:v>13047672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A-456B-A2E3-EA58BDA87C2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0202496"/>
        <c:axId val="242332416"/>
      </c:barChart>
      <c:catAx>
        <c:axId val="18020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42332416"/>
        <c:crosses val="autoZero"/>
        <c:auto val="1"/>
        <c:lblAlgn val="ctr"/>
        <c:lblOffset val="100"/>
        <c:noMultiLvlLbl val="0"/>
      </c:catAx>
      <c:valAx>
        <c:axId val="24233241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020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6F53-1743-430C-868B-803C656191FF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A111-8BE4-446D-93D5-C10D8317C4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6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06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85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09-04-2020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1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268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9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2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1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26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8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CE87-0C21-4D0B-9EA7-4CD03A755EE3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7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552178"/>
            <a:ext cx="8066782" cy="23584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69B637F-D0FD-45D8-ACD9-8CF7744A3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062008"/>
            <a:ext cx="8138790" cy="247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930" y="4854556"/>
            <a:ext cx="8176140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B3822A4-EBD7-4ABF-8C61-5E2E64B27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72" y="1901496"/>
            <a:ext cx="8210798" cy="295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86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50880"/>
            <a:ext cx="798241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6AB2756-81D3-4C58-93A8-6A598A6E5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48" y="1597169"/>
            <a:ext cx="7982416" cy="460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1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165304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3F60D10-9244-4201-B07B-37F4BD779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1700808"/>
            <a:ext cx="8064897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4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069031"/>
            <a:ext cx="8003232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936F897-410D-4799-8E94-9655648E6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57" y="1628800"/>
            <a:ext cx="8254303" cy="440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7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12255"/>
            <a:ext cx="8138790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1A9D3FE-78FE-41A0-881C-E42869764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156652"/>
            <a:ext cx="8138790" cy="183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2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10267"/>
            <a:ext cx="814724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3C82744-92B1-4700-90A0-7425B7203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07" y="1916832"/>
            <a:ext cx="8147248" cy="279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237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119416"/>
            <a:ext cx="7992888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0A2ECBF-2E47-4DB7-8E5D-A15946155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757787"/>
            <a:ext cx="7992888" cy="229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014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784" y="4041788"/>
            <a:ext cx="7974656" cy="2513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6F631DE-5C04-4FA7-ACD6-F9680D4FA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98" y="1714018"/>
            <a:ext cx="8045642" cy="231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3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4281166"/>
            <a:ext cx="80648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98BB191-E0DA-4D31-B98C-D5A7CC29B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1924532"/>
            <a:ext cx="8064896" cy="233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1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58924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720033"/>
              </p:ext>
            </p:extLst>
          </p:nvPr>
        </p:nvGraphicFramePr>
        <p:xfrm>
          <a:off x="971600" y="1772816"/>
          <a:ext cx="6840760" cy="3605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5585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3685884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920E1D2-27BB-45B6-A22E-D48F6953E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57" y="1850198"/>
            <a:ext cx="8210798" cy="183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24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070" y="5619404"/>
            <a:ext cx="8143083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77DE053-DC4F-46A0-9675-20D187D83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71" y="1708594"/>
            <a:ext cx="8143084" cy="391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6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3930995"/>
            <a:ext cx="8143084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EAA1E5D-264E-4373-A56C-1596B9A44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57" y="1757787"/>
            <a:ext cx="8143084" cy="215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312" y="5273657"/>
            <a:ext cx="810984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5A9DCE8-FCA9-48D0-886B-B86DBE3F9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51" y="1682097"/>
            <a:ext cx="8202137" cy="359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84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9661" y="4201882"/>
            <a:ext cx="8064896" cy="26938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AFB4A7D-8938-4965-B6D5-142B9A6D6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53" y="1887321"/>
            <a:ext cx="8064896" cy="231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4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6" y="3325299"/>
            <a:ext cx="8210799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95430A3-C277-41B1-91CE-48EEC058D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56" y="1792553"/>
            <a:ext cx="8210799" cy="151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68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679622"/>
            <a:ext cx="8131828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50043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3367D9B-3EF0-42A8-BEEC-9B1E9B8CF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24" y="1627351"/>
            <a:ext cx="8147248" cy="402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4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377294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090082"/>
              </p:ext>
            </p:extLst>
          </p:nvPr>
        </p:nvGraphicFramePr>
        <p:xfrm>
          <a:off x="1403648" y="1682479"/>
          <a:ext cx="6408712" cy="349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260538"/>
            <a:ext cx="7272808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7B09D02-E3A2-4DE2-9C61-6A77BD92E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54910"/>
            <a:ext cx="7128792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628" y="5334321"/>
            <a:ext cx="7128792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97E7310-02C9-4BA7-BE7B-4A6BC7F5F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28" y="1762501"/>
            <a:ext cx="7128792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9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785930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AEA0809-3F56-43C8-814C-E1275961E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037730"/>
            <a:ext cx="8148280" cy="27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5707921"/>
            <a:ext cx="835292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1AE7D8E-FC7D-4D84-B1FA-0A2E76249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628800"/>
            <a:ext cx="8208912" cy="405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63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617326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E0D5863-39BB-4787-AF73-6ECAFD575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6" y="1857434"/>
            <a:ext cx="8192518" cy="375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736" y="5273469"/>
            <a:ext cx="804652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7910408" cy="233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2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3E6EB86-7892-41FD-A17A-6858C56B9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68" y="1994292"/>
            <a:ext cx="8064896" cy="328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1061</Words>
  <Application>Microsoft Office PowerPoint</Application>
  <PresentationFormat>Presentación en pantalla (4:3)</PresentationFormat>
  <Paragraphs>109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Calibri</vt:lpstr>
      <vt:lpstr>Tema de Office</vt:lpstr>
      <vt:lpstr>EJECUCIÓN ACUMULADA DE GASTOS PRESUPUESTARIOS AL MES DE DICIEMBRE DE 2019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DICIEMBRE DE 2019  PARTIDA 13 MINISTERIO DE AGRICULTURA</vt:lpstr>
      <vt:lpstr>EJECUCIÓN ACUMULADA DE GASTOS A DICIEMBRE DE 2019  PARTIDA 13 RESUMEN POR CAPÍTULOS</vt:lpstr>
      <vt:lpstr>EJECUCIÓN ACUMULADA DE GASTOS A DICIEMBRE DE 2019  PARTIDA 13. CAPÍTULO 01. PROGRAMA 01:  SUBSECRETARÍA DE AGRICULTURA</vt:lpstr>
      <vt:lpstr>EJECUCIÓN ACUMULADA DE GASTOS A DICIEMBRE DE 2019  PARTIDA 13. CAPÍTULO 01. PROGRAMA 01:  SUBSECRETARÍA DE AGRICULTURA</vt:lpstr>
      <vt:lpstr>EJECUCIÓN ACUMULADA DE GASTOS A DICIEMBRE DE 2019  PARTIDA 13. CAPÍTULO 01. PROGRAMA 02:  INVESTIGACIÓN E INNOVACIÓN TECNOLÓGICA SILVOAGROPECUARIA</vt:lpstr>
      <vt:lpstr>EJECUCIÓN ACUMULADA DE GASTOS A DICIEMBRE DE 2019  PARTIDA 13. CAPÍTULO 02. PROGRAMA 01:  OFICINA DE ESTUDIOS Y POLÍTICAS AGRARIAS</vt:lpstr>
      <vt:lpstr>EJECUCIÓN ACUMULADA DE GASTOS A DICIEMBRE DE 2019  PARTIDA 13. CAPÍTULO 03. PROGRAMA 01:  INSTITUTO DE DESARROLLO AGROPECUARIO</vt:lpstr>
      <vt:lpstr>EJECUCIÓN ACUMULADA DE GASTOS A DICIEMBRE DE 2019  PARTIDA 13. CAPÍTULO 03. PROGRAMA 01:  INSTITUTO DE DESARROLLO AGROPECUARIO</vt:lpstr>
      <vt:lpstr>EJECUCIÓN ACUMULADA DE GASTOS A DICIEMBRE DE 2019  PARTIDA 13. CAPÍTULO 04. PROGRAMA 01:  SERVICIO AGRÍCOLA Y GANADERO</vt:lpstr>
      <vt:lpstr>EJECUCIÓN ACUMULADA DE GASTOS A DICIEMBRE DE 2019  PARTIDA 13. CAPÍTULO 04. PROGRAMA 04:  INSPECCIONES EXPORTACIONES SILVOAGROPECUARIAS</vt:lpstr>
      <vt:lpstr>EJECUCIÓN ACUMULADA DE GASTOS A DICIEMBRE DE 2019  PARTIDA 13. CAPÍTULO 04. PROGRAMA 05:  PROGRAMA DESARROLLO GANADERO</vt:lpstr>
      <vt:lpstr>EJECUCIÓN ACUMULADA DE GASTOS A DICIEMBRE DE 2019  PARTIDA 13. CAPÍTULO 04. PROGRAMA 06:  VIGILANCIA Y CONTROL SILVOAGRÍCOLA</vt:lpstr>
      <vt:lpstr>EJECUCIÓN ACUMULADA DE GASTOS A DICIEMBRE DE 2019  PARTIDA 13. CAPÍTULO 04. PROGRAMA 07:  PROGRAMA DE CONTROLES FRONTERIZOS</vt:lpstr>
      <vt:lpstr>EJECUCIÓN ACUMULADA DE GASTOS A DICIEMBRE DE 2019  PARTIDA 13. CAPÍTULO 04. PROGRAMA 08:  PROGRAMA GESTIÓN Y CONSERVACIÓN DE RECURSOS NATURALES RENOVABLES</vt:lpstr>
      <vt:lpstr>EJECUCIÓN ACUMULADA DE GASTOS A DICIEMBRE DE 2019  PARTIDA 13. CAPÍTULO 04. PROGRAMA 09:  LABORATORIOS</vt:lpstr>
      <vt:lpstr>EJECUCIÓN ACUMULADA DE GASTOS A DICIEMBRE DE 2019  PARTIDA 13. CAPÍTULO 05. PROGRAMA 01:  CORPORACIÓN NACIONAL FORESTAL</vt:lpstr>
      <vt:lpstr>EJECUCIÓN ACUMULADA DE GASTOS A DICIEMBRE DE 2019  PARTIDA 13. CAPÍTULO 05. PROGRAMA 03:  PROGRAMA DE MANEJO DEL FUEGO</vt:lpstr>
      <vt:lpstr>EJECUCIÓN ACUMULADA DE GASTOS A DICIEMBRE DE 2019  PARTIDA 13. CAPÍTULO 05. PROGRAMA 04:  ÁREAS SILVESTRES PROTEGIDAS</vt:lpstr>
      <vt:lpstr>EJECUCIÓN ACUMULADA DE GASTOS A DICIEMBRE DE 2019  PARTIDA 13. CAPÍTULO 05. PROGRAMA 05:  GESTIÓN FORESTAL</vt:lpstr>
      <vt:lpstr>EJECUCIÓN ACUMULADA DE GASTOS A DICIEMBRE DE 2019  PARTIDA 13. CAPÍTULO 05. PROGRAMA 06:  PROGRAMA  DE ARBORIZACIÓN URBANA</vt:lpstr>
      <vt:lpstr>EJECUCIÓN ACUMULADA DE GASTOS A DICIEMBRE DE 2019  PARTIDA 13. CAPÍTULO 06. PROGRAMA 01:  COMISIÓN NACIONAL DE RIEGO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</cp:revision>
  <dcterms:created xsi:type="dcterms:W3CDTF">2020-01-06T16:32:46Z</dcterms:created>
  <dcterms:modified xsi:type="dcterms:W3CDTF">2020-04-10T03:50:21Z</dcterms:modified>
</cp:coreProperties>
</file>