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Subtítulos de Gasto</a:t>
            </a:r>
            <a:endParaRPr lang="es-CL" sz="11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4722222222222224E-2"/>
          <c:y val="0.19353164187809857"/>
          <c:w val="0.96527777777777779"/>
          <c:h val="0.43046478565179352"/>
        </c:manualLayout>
      </c:layout>
      <c:pie3DChart>
        <c:varyColors val="1"/>
        <c:ser>
          <c:idx val="0"/>
          <c:order val="0"/>
          <c:tx>
            <c:strRef>
              <c:f>'Partida 13'!$D$63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82A-4958-AF49-8AF83168F29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82A-4958-AF49-8AF83168F29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82A-4958-AF49-8AF83168F29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82A-4958-AF49-8AF83168F29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82A-4958-AF49-8AF83168F29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B82A-4958-AF49-8AF83168F296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13'!$C$64:$C$69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PRÉSTAMOS                                                                       </c:v>
                </c:pt>
                <c:pt idx="4">
                  <c:v>TRANSFERENCIAS DE CAPITAL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'Partida 13'!$D$64:$D$69</c:f>
              <c:numCache>
                <c:formatCode>#,##0</c:formatCode>
                <c:ptCount val="6"/>
                <c:pt idx="0">
                  <c:v>208265562</c:v>
                </c:pt>
                <c:pt idx="1">
                  <c:v>66898017</c:v>
                </c:pt>
                <c:pt idx="2">
                  <c:v>155675547</c:v>
                </c:pt>
                <c:pt idx="3">
                  <c:v>85773171</c:v>
                </c:pt>
                <c:pt idx="4">
                  <c:v>71539924</c:v>
                </c:pt>
                <c:pt idx="5">
                  <c:v>12036332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82A-4958-AF49-8AF83168F29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38604549431321"/>
          <c:y val="0.71562591134441522"/>
          <c:w val="0.53775656167978991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Capítulo</a:t>
            </a:r>
            <a:endParaRPr lang="es-CL" sz="1400">
              <a:effectLst/>
            </a:endParaRPr>
          </a:p>
        </c:rich>
      </c:tx>
      <c:layout>
        <c:manualLayout>
          <c:xMode val="edge"/>
          <c:yMode val="edge"/>
          <c:x val="0.24213801913258498"/>
          <c:y val="7.745368020809631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13'!$L$62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13'!$K$63:$K$68</c:f>
              <c:strCache>
                <c:ptCount val="6"/>
                <c:pt idx="0">
                  <c:v>SUB.DE AGRICULTURA</c:v>
                </c:pt>
                <c:pt idx="1">
                  <c:v>OF.DE EST. Y POL. AGRARIAS</c:v>
                </c:pt>
                <c:pt idx="2">
                  <c:v>INDAP</c:v>
                </c:pt>
                <c:pt idx="3">
                  <c:v>SER. AGR. Y GAN.</c:v>
                </c:pt>
                <c:pt idx="4">
                  <c:v>CONAF</c:v>
                </c:pt>
                <c:pt idx="5">
                  <c:v>CNR</c:v>
                </c:pt>
              </c:strCache>
            </c:strRef>
          </c:cat>
          <c:val>
            <c:numRef>
              <c:f>'Partida 13'!$L$63:$L$68</c:f>
              <c:numCache>
                <c:formatCode>#,##0</c:formatCode>
                <c:ptCount val="6"/>
                <c:pt idx="0">
                  <c:v>64952977</c:v>
                </c:pt>
                <c:pt idx="1">
                  <c:v>9563470</c:v>
                </c:pt>
                <c:pt idx="2">
                  <c:v>289742468</c:v>
                </c:pt>
                <c:pt idx="3">
                  <c:v>133990966</c:v>
                </c:pt>
                <c:pt idx="4">
                  <c:v>90054741</c:v>
                </c:pt>
                <c:pt idx="5">
                  <c:v>13047672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CA-456B-A2E3-EA58BDA87C2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80202496"/>
        <c:axId val="242332416"/>
      </c:barChart>
      <c:catAx>
        <c:axId val="180202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42332416"/>
        <c:crosses val="autoZero"/>
        <c:auto val="1"/>
        <c:lblAlgn val="ctr"/>
        <c:lblOffset val="100"/>
        <c:noMultiLvlLbl val="0"/>
      </c:catAx>
      <c:valAx>
        <c:axId val="242332416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80202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A6F53-1743-430C-868B-803C656191FF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24A111-8BE4-446D-93D5-C10D8317C4F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3669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7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6065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910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75853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09-04-2020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606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119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02681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8949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327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3113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6264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152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CE87-0C21-4D0B-9EA7-4CD03A755EE3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7838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2CE87-0C21-4D0B-9EA7-4CD03A755EE3}" type="datetimeFigureOut">
              <a:rPr lang="es-CL" smtClean="0"/>
              <a:t>09-04-2020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7F2EC-02FC-49E2-BCE1-C0D6E1452E5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3101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DICIEMBRE DE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AGRICULTURA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>
                <a:solidFill>
                  <a:prstClr val="black"/>
                </a:solidFill>
              </a:rPr>
              <a:t>Valparaíso, marzo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pic>
        <p:nvPicPr>
          <p:cNvPr id="18488" name="Picture 5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764704"/>
            <a:ext cx="6261709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4970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4552178"/>
            <a:ext cx="8066782" cy="23584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700808"/>
            <a:ext cx="715551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23528" y="71947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02: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INVESTIGACIÓN E INNOVACIÓN TECNOLÓGICA SILVOAGROPECUARIA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69B637F-D0FD-45D8-ACD9-8CF7744A39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2062008"/>
            <a:ext cx="8138790" cy="2474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70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3930" y="4854556"/>
            <a:ext cx="8176140" cy="277798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51100" y="1470978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77130" y="68932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OFICINA DE ESTUDIOS Y POLÍTICAS AGRARIAS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B3822A4-EBD7-4ABF-8C61-5E2E64B27F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272" y="1901496"/>
            <a:ext cx="8210798" cy="295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866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6250880"/>
            <a:ext cx="7982416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273009"/>
            <a:ext cx="791040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1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INSTITUTO DE DESARROLLO AGROPECUARIO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6AB2756-81D3-4C58-93A8-6A598A6E53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548" y="1597169"/>
            <a:ext cx="7982416" cy="4604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714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9357" y="6165304"/>
            <a:ext cx="8210798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340768"/>
            <a:ext cx="791040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2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INSTITUTO DE DESARROLLO AGROPECUARIO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3F60D10-9244-4201-B07B-37F4BD779E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3" y="1700808"/>
            <a:ext cx="8064897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646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9357" y="6069031"/>
            <a:ext cx="8003232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271913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SERVICIO AGRÍCOLA Y GANADERO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4936F897-410D-4799-8E94-9655648E65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357" y="1628800"/>
            <a:ext cx="8254303" cy="4403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673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4012255"/>
            <a:ext cx="8138790" cy="268589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556792"/>
            <a:ext cx="7497626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INSPECCIONES EXPORTACIONES SILVOAGROPECUARIAS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1A9D3FE-78FE-41A0-881C-E428697644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2156652"/>
            <a:ext cx="8138790" cy="1835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920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4710267"/>
            <a:ext cx="8147248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340768"/>
            <a:ext cx="764164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DESARROLLO GANADERO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3C82744-92B1-4700-90A0-7425B72030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907" y="1916832"/>
            <a:ext cx="8147248" cy="2793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2373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4119416"/>
            <a:ext cx="7992888" cy="282147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340768"/>
            <a:ext cx="7569634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06: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VIGILANCIA Y CONTROL SILVOAGRÍCOLA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0A2ECBF-2E47-4DB7-8E5D-A159461555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757787"/>
            <a:ext cx="7992888" cy="2297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0143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7784" y="4041788"/>
            <a:ext cx="7974656" cy="251307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340768"/>
            <a:ext cx="7660896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07: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CONTROLES FRONTERIZOS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6F631DE-5C04-4FA7-ACD6-F9680D4FA5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798" y="1714018"/>
            <a:ext cx="8045642" cy="2314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3344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5" y="4281166"/>
            <a:ext cx="8064896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84784"/>
            <a:ext cx="7569634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49757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08: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GESTIÓN Y CONSERVACIÓN DE RECURSOS NATURALES RENOVABLES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98BB191-E0DA-4D31-B98C-D5A7CC29B0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5" y="1924532"/>
            <a:ext cx="8064896" cy="2334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210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251520" y="665985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sp>
        <p:nvSpPr>
          <p:cNvPr id="12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04256" y="5589240"/>
            <a:ext cx="7758063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1EFC2BD2-CA67-4E59-AD39-BFF2E84577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2720033"/>
              </p:ext>
            </p:extLst>
          </p:nvPr>
        </p:nvGraphicFramePr>
        <p:xfrm>
          <a:off x="971600" y="1772816"/>
          <a:ext cx="6840760" cy="3605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55858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9357" y="3685884"/>
            <a:ext cx="8210798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9"/>
            <a:ext cx="771365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04. PROGRAMA 09: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LABORATORIOS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920E1D2-27BB-45B6-A22E-D48F6953ED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357" y="1850198"/>
            <a:ext cx="8210798" cy="1835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49246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070" y="5619404"/>
            <a:ext cx="8143083" cy="27035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317476"/>
            <a:ext cx="735361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CORPORACIÓN NACIONAL FORESTAL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77DE053-DC4F-46A0-9675-20D187D83A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071" y="1708594"/>
            <a:ext cx="8143084" cy="3910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8663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9357" y="3930995"/>
            <a:ext cx="8143084" cy="310117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340768"/>
            <a:ext cx="748883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DE MANEJO DEL FUEGO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EAA1E5D-264E-4373-A56C-1596B9A443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357" y="1757787"/>
            <a:ext cx="8143084" cy="2154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400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0312" y="5273657"/>
            <a:ext cx="8109843" cy="22767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317476"/>
            <a:ext cx="748883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ÁREAS SILVESTRES PROTEGIDAS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5A9DCE8-FCA9-48D0-886B-B86DBE3F9B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551" y="1682097"/>
            <a:ext cx="8202137" cy="3591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0840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9661" y="4201882"/>
            <a:ext cx="8064896" cy="26938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88832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GESTIÓN FORESTAL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AFB4A7D-8938-4965-B6D5-142B9A6D60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653" y="1887321"/>
            <a:ext cx="8064896" cy="2314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8420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9356" y="3325299"/>
            <a:ext cx="8210799" cy="311324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317476"/>
            <a:ext cx="7488832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89357" y="62068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05. PROGRAMA 06: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 DE ARBORIZACIÓN URBANA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95430A3-C277-41B1-91CE-48EEC058D3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356" y="1792553"/>
            <a:ext cx="8210799" cy="1516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5683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679622"/>
            <a:ext cx="8131828" cy="293117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250043"/>
            <a:ext cx="7488832" cy="30674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67544" y="620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06.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RIEGO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3367D9B-3EF0-42A8-BEEC-9B1E9B8CF2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124" y="1627351"/>
            <a:ext cx="8147248" cy="4028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342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251520" y="665985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sp>
        <p:nvSpPr>
          <p:cNvPr id="12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04256" y="5377294"/>
            <a:ext cx="7758063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1D8CC1D3-0B4E-4BB4-B91E-1B616A47A2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0090082"/>
              </p:ext>
            </p:extLst>
          </p:nvPr>
        </p:nvGraphicFramePr>
        <p:xfrm>
          <a:off x="1403648" y="1682479"/>
          <a:ext cx="6408712" cy="3493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17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251520" y="665985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sp>
        <p:nvSpPr>
          <p:cNvPr id="12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5260538"/>
            <a:ext cx="7272808" cy="328702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7B09D02-E3A2-4DE2-9C61-6A77BD92E1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654910"/>
            <a:ext cx="7128792" cy="3548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760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MX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251520" y="665985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sp>
        <p:nvSpPr>
          <p:cNvPr id="12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36628" y="5334321"/>
            <a:ext cx="7128792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97E7310-02C9-4BA7-BE7B-4A6BC7F5F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628" y="1762501"/>
            <a:ext cx="7128792" cy="3548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796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4785930"/>
            <a:ext cx="7758063" cy="290207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4" y="1461492"/>
            <a:ext cx="749352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MINISTERIO DE AGRICULTURA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AEA0809-3F56-43C8-814C-E1275961E8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2037730"/>
            <a:ext cx="8148280" cy="27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432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95536" y="5707921"/>
            <a:ext cx="8352928" cy="310206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293727"/>
            <a:ext cx="7543582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95536" y="61605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 RESUMEN POR CAPÍTULOS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1AE7D8E-FC7D-4D84-B1FA-0A2E762490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628800"/>
            <a:ext cx="8208912" cy="4051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633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617326"/>
            <a:ext cx="7713650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AGRICULTURA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D123F448-16B7-4B67-B727-92D5316F6013}"/>
              </a:ext>
            </a:extLst>
          </p:cNvPr>
          <p:cNvSpPr txBox="1">
            <a:spLocks/>
          </p:cNvSpPr>
          <p:nvPr/>
        </p:nvSpPr>
        <p:spPr>
          <a:xfrm>
            <a:off x="539552" y="1484784"/>
            <a:ext cx="791040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1 de 2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E0D5863-39BB-4787-AF73-6ECAFD5759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026" y="1857434"/>
            <a:ext cx="8192518" cy="3751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538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8736" y="5273469"/>
            <a:ext cx="804652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13.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AGRICULTURA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8D5EA4D3-68B4-4A74-BAA6-37B9F2D1A723}"/>
              </a:ext>
            </a:extLst>
          </p:cNvPr>
          <p:cNvSpPr txBox="1">
            <a:spLocks/>
          </p:cNvSpPr>
          <p:nvPr/>
        </p:nvSpPr>
        <p:spPr>
          <a:xfrm>
            <a:off x="539552" y="1556792"/>
            <a:ext cx="7910408" cy="23363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2 de 2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3E6EB86-7892-41FD-A17A-6858C56B9C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368" y="1994292"/>
            <a:ext cx="8064896" cy="3283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558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1061</Words>
  <Application>Microsoft Office PowerPoint</Application>
  <PresentationFormat>Presentación en pantalla (4:3)</PresentationFormat>
  <Paragraphs>109</Paragraphs>
  <Slides>26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9" baseType="lpstr">
      <vt:lpstr>Arial</vt:lpstr>
      <vt:lpstr>Calibri</vt:lpstr>
      <vt:lpstr>Tema de Office</vt:lpstr>
      <vt:lpstr>EJECUCIÓN ACUMULADA DE GASTOS PRESUPUESTARIOS AL MES DE DICIEMBRE DE 2019 PARTIDA 13: MINISTERIO DE AGRICULTURA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DICIEMBRE DE 2019  PARTIDA 13 MINISTERIO DE AGRICULTURA</vt:lpstr>
      <vt:lpstr>EJECUCIÓN ACUMULADA DE GASTOS A DICIEMBRE DE 2019  PARTIDA 13 RESUMEN POR CAPÍTULOS</vt:lpstr>
      <vt:lpstr>EJECUCIÓN ACUMULADA DE GASTOS A DICIEMBRE DE 2019  PARTIDA 13. CAPÍTULO 01. PROGRAMA 01:  SUBSECRETARÍA DE AGRICULTURA</vt:lpstr>
      <vt:lpstr>EJECUCIÓN ACUMULADA DE GASTOS A DICIEMBRE DE 2019  PARTIDA 13. CAPÍTULO 01. PROGRAMA 01:  SUBSECRETARÍA DE AGRICULTURA</vt:lpstr>
      <vt:lpstr>EJECUCIÓN ACUMULADA DE GASTOS A DICIEMBRE DE 2019  PARTIDA 13. CAPÍTULO 01. PROGRAMA 02:  INVESTIGACIÓN E INNOVACIÓN TECNOLÓGICA SILVOAGROPECUARIA</vt:lpstr>
      <vt:lpstr>EJECUCIÓN ACUMULADA DE GASTOS A DICIEMBRE DE 2019  PARTIDA 13. CAPÍTULO 02. PROGRAMA 01:  OFICINA DE ESTUDIOS Y POLÍTICAS AGRARIAS</vt:lpstr>
      <vt:lpstr>EJECUCIÓN ACUMULADA DE GASTOS A DICIEMBRE DE 2019  PARTIDA 13. CAPÍTULO 03. PROGRAMA 01:  INSTITUTO DE DESARROLLO AGROPECUARIO</vt:lpstr>
      <vt:lpstr>EJECUCIÓN ACUMULADA DE GASTOS A DICIEMBRE DE 2019  PARTIDA 13. CAPÍTULO 03. PROGRAMA 01:  INSTITUTO DE DESARROLLO AGROPECUARIO</vt:lpstr>
      <vt:lpstr>EJECUCIÓN ACUMULADA DE GASTOS A DICIEMBRE DE 2019  PARTIDA 13. CAPÍTULO 04. PROGRAMA 01:  SERVICIO AGRÍCOLA Y GANADERO</vt:lpstr>
      <vt:lpstr>EJECUCIÓN ACUMULADA DE GASTOS A DICIEMBRE DE 2019  PARTIDA 13. CAPÍTULO 04. PROGRAMA 04:  INSPECCIONES EXPORTACIONES SILVOAGROPECUARIAS</vt:lpstr>
      <vt:lpstr>EJECUCIÓN ACUMULADA DE GASTOS A DICIEMBRE DE 2019  PARTIDA 13. CAPÍTULO 04. PROGRAMA 05:  PROGRAMA DESARROLLO GANADERO</vt:lpstr>
      <vt:lpstr>EJECUCIÓN ACUMULADA DE GASTOS A DICIEMBRE DE 2019  PARTIDA 13. CAPÍTULO 04. PROGRAMA 06:  VIGILANCIA Y CONTROL SILVOAGRÍCOLA</vt:lpstr>
      <vt:lpstr>EJECUCIÓN ACUMULADA DE GASTOS A DICIEMBRE DE 2019  PARTIDA 13. CAPÍTULO 04. PROGRAMA 07:  PROGRAMA DE CONTROLES FRONTERIZOS</vt:lpstr>
      <vt:lpstr>EJECUCIÓN ACUMULADA DE GASTOS A DICIEMBRE DE 2019  PARTIDA 13. CAPÍTULO 04. PROGRAMA 08:  PROGRAMA GESTIÓN Y CONSERVACIÓN DE RECURSOS NATURALES RENOVABLES</vt:lpstr>
      <vt:lpstr>EJECUCIÓN ACUMULADA DE GASTOS A DICIEMBRE DE 2019  PARTIDA 13. CAPÍTULO 04. PROGRAMA 09:  LABORATORIOS</vt:lpstr>
      <vt:lpstr>EJECUCIÓN ACUMULADA DE GASTOS A DICIEMBRE DE 2019  PARTIDA 13. CAPÍTULO 05. PROGRAMA 01:  CORPORACIÓN NACIONAL FORESTAL</vt:lpstr>
      <vt:lpstr>EJECUCIÓN ACUMULADA DE GASTOS A DICIEMBRE DE 2019  PARTIDA 13. CAPÍTULO 05. PROGRAMA 03:  PROGRAMA DE MANEJO DEL FUEGO</vt:lpstr>
      <vt:lpstr>EJECUCIÓN ACUMULADA DE GASTOS A DICIEMBRE DE 2019  PARTIDA 13. CAPÍTULO 05. PROGRAMA 04:  ÁREAS SILVESTRES PROTEGIDAS</vt:lpstr>
      <vt:lpstr>EJECUCIÓN ACUMULADA DE GASTOS A DICIEMBRE DE 2019  PARTIDA 13. CAPÍTULO 05. PROGRAMA 05:  GESTIÓN FORESTAL</vt:lpstr>
      <vt:lpstr>EJECUCIÓN ACUMULADA DE GASTOS A DICIEMBRE DE 2019  PARTIDA 13. CAPÍTULO 05. PROGRAMA 06:  PROGRAMA  DE ARBORIZACIÓN URBANA</vt:lpstr>
      <vt:lpstr>EJECUCIÓN ACUMULADA DE GASTOS A DICIEMBRE DE 2019  PARTIDA 13. CAPÍTULO 06. PROGRAMA 01:  COMISIÓN NACIONAL DE RIEGO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7</cp:revision>
  <dcterms:created xsi:type="dcterms:W3CDTF">2020-01-06T16:32:46Z</dcterms:created>
  <dcterms:modified xsi:type="dcterms:W3CDTF">2020-04-10T03:50:21Z</dcterms:modified>
</cp:coreProperties>
</file>