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0419884680080647"/>
          <c:y val="5.725128077517373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5334608832297"/>
          <c:w val="1"/>
          <c:h val="0.46405608317907415"/>
        </c:manualLayout>
      </c:layout>
      <c:pie3DChart>
        <c:varyColors val="1"/>
        <c:ser>
          <c:idx val="0"/>
          <c:order val="0"/>
          <c:tx>
            <c:strRef>
              <c:f>'Partida 12'!$D$63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95-43D7-BA9C-D8AF7573A8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95-43D7-BA9C-D8AF7573A8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95-43D7-BA9C-D8AF7573A8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95-43D7-BA9C-D8AF7573A80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3D7-BA9C-D8AF7573A80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5-43D7-BA9C-D8AF7573A801}"/>
                </c:ext>
              </c:extLst>
            </c:dLbl>
            <c:dLbl>
              <c:idx val="3"/>
              <c:layout>
                <c:manualLayout>
                  <c:x val="-5.6119608562299984E-3"/>
                  <c:y val="-1.41096279657070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95-43D7-BA9C-D8AF7573A8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12'!$C$64:$C$67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12'!$D$64:$D$67</c:f>
              <c:numCache>
                <c:formatCode>#,##0</c:formatCode>
                <c:ptCount val="4"/>
                <c:pt idx="0">
                  <c:v>211779014</c:v>
                </c:pt>
                <c:pt idx="1">
                  <c:v>1716587204</c:v>
                </c:pt>
                <c:pt idx="2">
                  <c:v>518906787</c:v>
                </c:pt>
                <c:pt idx="3">
                  <c:v>30941163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95-43D7-BA9C-D8AF7573A8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99359414610506"/>
          <c:y val="0.76689909270254886"/>
          <c:w val="0.38772286033875025"/>
          <c:h val="0.21424376611899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12'!$M$63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762B-4E4B-AE24-BF3D5653AD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12'!$L$64:$L$69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'Partida 12'!$M$64:$M$69</c:f>
              <c:numCache>
                <c:formatCode>#,##0</c:formatCode>
                <c:ptCount val="6"/>
                <c:pt idx="0">
                  <c:v>21558684</c:v>
                </c:pt>
                <c:pt idx="1">
                  <c:v>1794031705</c:v>
                </c:pt>
                <c:pt idx="2">
                  <c:v>631667754</c:v>
                </c:pt>
                <c:pt idx="3">
                  <c:v>18755866</c:v>
                </c:pt>
                <c:pt idx="4">
                  <c:v>2006913</c:v>
                </c:pt>
                <c:pt idx="5">
                  <c:v>10193246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9-4622-8B67-558FD8AE49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7349888"/>
        <c:axId val="237359872"/>
      </c:barChart>
      <c:catAx>
        <c:axId val="23734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7359872"/>
        <c:crosses val="autoZero"/>
        <c:auto val="1"/>
        <c:lblAlgn val="ctr"/>
        <c:lblOffset val="100"/>
        <c:noMultiLvlLbl val="0"/>
      </c:catAx>
      <c:valAx>
        <c:axId val="2373598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3734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FFF8-C3D0-4869-9CB1-DC8684F759F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9A23-11F3-429A-9D7D-E4300884B5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1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3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0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9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1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9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0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2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2F62-660D-48F3-A591-52C1331AE1A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DICIEMBRE de 2019</a:t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175" y="5364376"/>
            <a:ext cx="815862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93F867-CFA5-423F-B0B7-CC5159C3A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5" y="1772816"/>
            <a:ext cx="8149223" cy="359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2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076" y="5702950"/>
            <a:ext cx="7997602" cy="2824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5A26A0D-D36B-467A-9967-0779DCD43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58" y="1835792"/>
            <a:ext cx="8096960" cy="384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097" y="6053989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4DD0B04-7744-4018-A08B-A83141F5A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86" y="1582983"/>
            <a:ext cx="8118102" cy="447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6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570002"/>
            <a:ext cx="8201486" cy="3189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C1CB6A9-1D95-48D3-9D72-6771425AD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37244"/>
            <a:ext cx="8210798" cy="376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476" y="5406578"/>
            <a:ext cx="8144660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E1BFA06-361E-4751-923C-1335216F3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52" y="1815018"/>
            <a:ext cx="8210798" cy="359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2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3857" y="5374161"/>
            <a:ext cx="8004966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CE3E626-36B0-4590-BAEB-2C33B7F1B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11885"/>
            <a:ext cx="8157592" cy="376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5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008195"/>
            <a:ext cx="8133536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579D87-65A2-46AE-9E5A-3FDBD770E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02" y="1868116"/>
            <a:ext cx="8210798" cy="31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9880" y="5081542"/>
            <a:ext cx="7983576" cy="31224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25A8435-0448-45A0-A17B-84B252939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48" y="1830082"/>
            <a:ext cx="8076272" cy="327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7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832" y="5720618"/>
            <a:ext cx="8108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289A235-EEA3-4D44-9E51-468131CD4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00" y="1808045"/>
            <a:ext cx="8108336" cy="39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7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3534" y="5448260"/>
            <a:ext cx="809229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053F4E4-54B8-4808-B12A-3C2C47BD7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83" y="1824825"/>
            <a:ext cx="8196433" cy="362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428186"/>
              </p:ext>
            </p:extLst>
          </p:nvPr>
        </p:nvGraphicFramePr>
        <p:xfrm>
          <a:off x="1475656" y="1923904"/>
          <a:ext cx="633670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8053" y="4637466"/>
            <a:ext cx="8127772" cy="30370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3DBE228-9871-4B32-B855-0ABC22A5A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93" y="1684406"/>
            <a:ext cx="8183343" cy="295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101426"/>
              </p:ext>
            </p:extLst>
          </p:nvPr>
        </p:nvGraphicFramePr>
        <p:xfrm>
          <a:off x="1151620" y="1844824"/>
          <a:ext cx="6840760" cy="35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8A98241-5592-430E-82DA-C1C78DCEA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82" y="1603089"/>
            <a:ext cx="7089301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DF5BB4-4EE4-421F-B599-01B75BB9E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609186"/>
            <a:ext cx="7128792" cy="36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31" y="4786788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C1CDD74-1B99-489F-A748-B18ECC2FC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16" y="1916832"/>
            <a:ext cx="7947224" cy="286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53129" y="58093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5C2DFE-8BD1-49C8-88F4-210A89E19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95" y="1629328"/>
            <a:ext cx="7932256" cy="418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2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33" y="5263767"/>
            <a:ext cx="818450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7EBE9F-BBB3-4B01-8FF2-DC7EA7D63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722759"/>
            <a:ext cx="8210798" cy="354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57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63188"/>
            <a:ext cx="8150146" cy="339602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747213-8F19-446A-860F-E69EDD244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52378"/>
            <a:ext cx="8150146" cy="39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8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812</Words>
  <Application>Microsoft Office PowerPoint</Application>
  <PresentationFormat>Presentación en pantalla (4:3)</PresentationFormat>
  <Paragraphs>81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EJECUCIÓN ACUMULADA DE GASTOS PRESUPUESTARIOS al mes de DICIEMBRE de 2019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DICIEMBRE DE 2019  PARTIDA 12 MINISTERIO DE OBRAS PÚBLICAS</vt:lpstr>
      <vt:lpstr>EJECUCIÓN ACUMULADA DE GASTOS A DICIEMBRE DE 2019  PARTIDA 12 RESUMEN POR CAPÍTULOS</vt:lpstr>
      <vt:lpstr>EJECUCIÓN ACUMULADA DE GASTOS A DICIEMBRE DE 2019  PARTIDA 12. CAPÍTULO 01. PROGRAMA 01: SECRETARÍA Y ADMINISTRACIÓN GENERAL</vt:lpstr>
      <vt:lpstr>EJECUCIÓN ACUMULADA DE GASTOS A DICIEMBRE DE 2019  PARTIDA 12. CAPÍTULO 02. PROGRAMA 01: ADMINISTRACIÓN Y EJECUCIÓN DE OBRAS PÚBLICAS</vt:lpstr>
      <vt:lpstr>EJECUCIÓN ACUMULADA DE GASTOS A DICIEMBRE DE 2019  PARTIDA 12. CAPÍTULO 02. PROGRAMA 02: DIRECCIÓN DE ARQUITECTURA</vt:lpstr>
      <vt:lpstr>EJECUCIÓN ACUMULADA DE GASTOS A DICIEMBRE DE 2019  PARTIDA 12. CAPÍTULO 02. PROGRAMA 03: DIRECCIÓN DE OBRAS HIDRÁULICAS</vt:lpstr>
      <vt:lpstr>EJECUCIÓN ACUMULADA DE GASTOS A DICIEMBRE DE 2019  PARTIDA 12. CAPÍTULO 02. PROGRAMA 04: DIRECCIÓN DE VIALIDAD</vt:lpstr>
      <vt:lpstr>EJECUCIÓN ACUMULADA DE GASTOS A DICIEMBRE DE 2019  PARTIDA 12. CAPÍTULO 02. PROGRAMA 06: DIRECCIÓN DE OBRAS PORTUARIAS</vt:lpstr>
      <vt:lpstr>EJECUCIÓN ACUMULADA DE GASTOS A DICIEMBRE DE 2019  PARTIDA 12. CAPÍTULO 02. PROGRAMA 07: DIRECCIÓN DE AEROPUERTOS</vt:lpstr>
      <vt:lpstr>EJECUCIÓN ACUMULADA DE GASTOS A DICIEMBRE DE 2019  PARTIDA 12. CAPÍTULO 02. PROGRAMA 11: DIRECCIÓN DE PLANEAMIENTO</vt:lpstr>
      <vt:lpstr>EJECUCIÓN ACUMULADA DE GASTOS A DICIEMBRE DE 2019  PARTIDA 12. CAPÍTULO 02. PROGRAMA 12: AGUA POTABLE RURAL</vt:lpstr>
      <vt:lpstr>EJECUCIÓN ACUMULADA DE GASTOS A DICIEMBRE DE 2019  PARTIDA 12. CAPÍTULO 03. PROGRAMA 01: DIRECCIÓN GENERAL DE CONCESIONES DE OBRAS PÚBLICAS</vt:lpstr>
      <vt:lpstr>EJECUCIÓN ACUMULADA DE GASTOS A DICIEMBRE DE 2019  PARTIDA 12. CAPÍTULO 04. PROGRAMA 01: DIRECCIÓN GENERAL DE AGUAS</vt:lpstr>
      <vt:lpstr>EJECUCIÓN ACUMULADA DE GASTOS A DICIEMBRE DE 2019  PARTIDA 12. CAPÍTULO 05. PROGRAMA 01: INSTITUTO NACIONAL DE HIDRÁULICA</vt:lpstr>
      <vt:lpstr>EJECUCIÓN ACUMULADA DE GASTOS A DICIEMBRE DE 2019  PARTIDA 12. CAPÍTULO 07. PROGRAMA 01: SUPERINTENDENCIA DE SERVICIOS SANITARIOS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</cp:revision>
  <dcterms:created xsi:type="dcterms:W3CDTF">2020-01-02T19:48:16Z</dcterms:created>
  <dcterms:modified xsi:type="dcterms:W3CDTF">2020-04-10T03:21:42Z</dcterms:modified>
</cp:coreProperties>
</file>