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56"/>
  </p:notesMasterIdLst>
  <p:handoutMasterIdLst>
    <p:handoutMasterId r:id="rId57"/>
  </p:handoutMasterIdLst>
  <p:sldIdLst>
    <p:sldId id="256" r:id="rId3"/>
    <p:sldId id="354" r:id="rId4"/>
    <p:sldId id="299" r:id="rId5"/>
    <p:sldId id="355" r:id="rId6"/>
    <p:sldId id="264" r:id="rId7"/>
    <p:sldId id="263" r:id="rId8"/>
    <p:sldId id="330" r:id="rId9"/>
    <p:sldId id="265" r:id="rId10"/>
    <p:sldId id="359" r:id="rId11"/>
    <p:sldId id="271" r:id="rId12"/>
    <p:sldId id="301" r:id="rId13"/>
    <p:sldId id="304" r:id="rId14"/>
    <p:sldId id="307" r:id="rId15"/>
    <p:sldId id="332" r:id="rId16"/>
    <p:sldId id="308" r:id="rId17"/>
    <p:sldId id="309" r:id="rId18"/>
    <p:sldId id="310" r:id="rId19"/>
    <p:sldId id="334" r:id="rId20"/>
    <p:sldId id="311" r:id="rId21"/>
    <p:sldId id="312" r:id="rId22"/>
    <p:sldId id="313" r:id="rId23"/>
    <p:sldId id="314" r:id="rId24"/>
    <p:sldId id="315" r:id="rId25"/>
    <p:sldId id="335" r:id="rId26"/>
    <p:sldId id="316" r:id="rId27"/>
    <p:sldId id="336" r:id="rId28"/>
    <p:sldId id="317" r:id="rId29"/>
    <p:sldId id="318" r:id="rId30"/>
    <p:sldId id="337" r:id="rId31"/>
    <p:sldId id="319" r:id="rId32"/>
    <p:sldId id="338" r:id="rId33"/>
    <p:sldId id="320" r:id="rId34"/>
    <p:sldId id="321" r:id="rId35"/>
    <p:sldId id="322" r:id="rId36"/>
    <p:sldId id="323" r:id="rId37"/>
    <p:sldId id="324" r:id="rId38"/>
    <p:sldId id="325" r:id="rId39"/>
    <p:sldId id="326" r:id="rId40"/>
    <p:sldId id="327" r:id="rId41"/>
    <p:sldId id="328" r:id="rId42"/>
    <p:sldId id="329" r:id="rId43"/>
    <p:sldId id="348" r:id="rId44"/>
    <p:sldId id="349" r:id="rId45"/>
    <p:sldId id="350" r:id="rId46"/>
    <p:sldId id="351" r:id="rId47"/>
    <p:sldId id="356" r:id="rId48"/>
    <p:sldId id="357" r:id="rId49"/>
    <p:sldId id="358" r:id="rId50"/>
    <p:sldId id="366" r:id="rId51"/>
    <p:sldId id="367" r:id="rId52"/>
    <p:sldId id="368" r:id="rId53"/>
    <p:sldId id="369" r:id="rId54"/>
    <p:sldId id="365" r:id="rId5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61" Type="http://schemas.openxmlformats.org/officeDocument/2006/relationships/tableStyles" Target="tableStyle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6671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314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5051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12-04-2020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12-04-2020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084168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954594082"/>
              </p:ext>
            </p:extLst>
          </p:nvPr>
        </p:nvGraphicFramePr>
        <p:xfrm>
          <a:off x="5447159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7159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085AE28-369A-45B4-891F-932962E90BD6}"/>
              </a:ext>
            </a:extLst>
          </p:cNvPr>
          <p:cNvSpPr/>
          <p:nvPr userDrawn="1"/>
        </p:nvSpPr>
        <p:spPr>
          <a:xfrm>
            <a:off x="425049" y="6381328"/>
            <a:ext cx="7848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00" b="1" dirty="0"/>
              <a:t>Fuente</a:t>
            </a:r>
            <a:r>
              <a:rPr lang="es-CL" sz="100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DICIEMBRE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EDUCACIÓN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5A92C207-25A2-4986-A4B1-B272F1396A04}"/>
              </a:ext>
            </a:extLst>
          </p:cNvPr>
          <p:cNvSpPr/>
          <p:nvPr/>
        </p:nvSpPr>
        <p:spPr>
          <a:xfrm>
            <a:off x="78242" y="6165304"/>
            <a:ext cx="586191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5462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03:  MEJORAMIENTO DE LA CALIDAD DE LA EDUCACIÓN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01C1ABD-FEA9-4865-9B8C-D1651CCF3A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322863"/>
              </p:ext>
            </p:extLst>
          </p:nvPr>
        </p:nvGraphicFramePr>
        <p:xfrm>
          <a:off x="528177" y="1819413"/>
          <a:ext cx="8087649" cy="3337776"/>
        </p:xfrm>
        <a:graphic>
          <a:graphicData uri="http://schemas.openxmlformats.org/drawingml/2006/table">
            <a:tbl>
              <a:tblPr/>
              <a:tblGrid>
                <a:gridCol w="271034">
                  <a:extLst>
                    <a:ext uri="{9D8B030D-6E8A-4147-A177-3AD203B41FA5}">
                      <a16:colId xmlns:a16="http://schemas.microsoft.com/office/drawing/2014/main" val="2210975493"/>
                    </a:ext>
                  </a:extLst>
                </a:gridCol>
                <a:gridCol w="271034">
                  <a:extLst>
                    <a:ext uri="{9D8B030D-6E8A-4147-A177-3AD203B41FA5}">
                      <a16:colId xmlns:a16="http://schemas.microsoft.com/office/drawing/2014/main" val="849592695"/>
                    </a:ext>
                  </a:extLst>
                </a:gridCol>
                <a:gridCol w="271034">
                  <a:extLst>
                    <a:ext uri="{9D8B030D-6E8A-4147-A177-3AD203B41FA5}">
                      <a16:colId xmlns:a16="http://schemas.microsoft.com/office/drawing/2014/main" val="3519291859"/>
                    </a:ext>
                  </a:extLst>
                </a:gridCol>
                <a:gridCol w="3057259">
                  <a:extLst>
                    <a:ext uri="{9D8B030D-6E8A-4147-A177-3AD203B41FA5}">
                      <a16:colId xmlns:a16="http://schemas.microsoft.com/office/drawing/2014/main" val="3402829680"/>
                    </a:ext>
                  </a:extLst>
                </a:gridCol>
                <a:gridCol w="726371">
                  <a:extLst>
                    <a:ext uri="{9D8B030D-6E8A-4147-A177-3AD203B41FA5}">
                      <a16:colId xmlns:a16="http://schemas.microsoft.com/office/drawing/2014/main" val="6182389"/>
                    </a:ext>
                  </a:extLst>
                </a:gridCol>
                <a:gridCol w="726371">
                  <a:extLst>
                    <a:ext uri="{9D8B030D-6E8A-4147-A177-3AD203B41FA5}">
                      <a16:colId xmlns:a16="http://schemas.microsoft.com/office/drawing/2014/main" val="3135877136"/>
                    </a:ext>
                  </a:extLst>
                </a:gridCol>
                <a:gridCol w="726371">
                  <a:extLst>
                    <a:ext uri="{9D8B030D-6E8A-4147-A177-3AD203B41FA5}">
                      <a16:colId xmlns:a16="http://schemas.microsoft.com/office/drawing/2014/main" val="2525464105"/>
                    </a:ext>
                  </a:extLst>
                </a:gridCol>
                <a:gridCol w="726371">
                  <a:extLst>
                    <a:ext uri="{9D8B030D-6E8A-4147-A177-3AD203B41FA5}">
                      <a16:colId xmlns:a16="http://schemas.microsoft.com/office/drawing/2014/main" val="526724589"/>
                    </a:ext>
                  </a:extLst>
                </a:gridCol>
                <a:gridCol w="661323">
                  <a:extLst>
                    <a:ext uri="{9D8B030D-6E8A-4147-A177-3AD203B41FA5}">
                      <a16:colId xmlns:a16="http://schemas.microsoft.com/office/drawing/2014/main" val="2965949008"/>
                    </a:ext>
                  </a:extLst>
                </a:gridCol>
                <a:gridCol w="650481">
                  <a:extLst>
                    <a:ext uri="{9D8B030D-6E8A-4147-A177-3AD203B41FA5}">
                      <a16:colId xmlns:a16="http://schemas.microsoft.com/office/drawing/2014/main" val="5520859"/>
                    </a:ext>
                  </a:extLst>
                </a:gridCol>
              </a:tblGrid>
              <a:tr h="131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502716"/>
                  </a:ext>
                </a:extLst>
              </a:tr>
              <a:tr h="402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560607"/>
                  </a:ext>
                </a:extLst>
              </a:tr>
              <a:tr h="172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44.171.809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45.413.717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1.241.908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43.032.114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500826"/>
                  </a:ext>
                </a:extLst>
              </a:tr>
              <a:tr h="131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44.169.808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44.022.030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-147.778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41.686.682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782492"/>
                  </a:ext>
                </a:extLst>
              </a:tr>
              <a:tr h="131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44.169.808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44.022.030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-147.778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41.686.682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676574"/>
                  </a:ext>
                </a:extLst>
              </a:tr>
              <a:tr h="131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y Apoyo a la Educación Escolar Pública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10.134.226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10.134.226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9.684.806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400075"/>
                  </a:ext>
                </a:extLst>
              </a:tr>
              <a:tr h="131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Técnico Profesional Pública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3.649.687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3.649.687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3.529.581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55756"/>
                  </a:ext>
                </a:extLst>
              </a:tr>
              <a:tr h="131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 Curricular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1.524.453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1.524.453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1.479.351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952277"/>
                  </a:ext>
                </a:extLst>
              </a:tr>
              <a:tr h="131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Estándares de Aprendizaje Indicativos y de Gestión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537.124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537.124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533.234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992483"/>
                  </a:ext>
                </a:extLst>
              </a:tr>
              <a:tr h="131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Intercultural Bilingüe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1.960.725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1.858.627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-102.098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1.806.605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513336"/>
                  </a:ext>
                </a:extLst>
              </a:tr>
              <a:tr h="131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Aprendizaje del Inglés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2.249.479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2.249.479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2.077.753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95033"/>
                  </a:ext>
                </a:extLst>
              </a:tr>
              <a:tr h="131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Supervisión Técnico Pedagógica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1.442.798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1.442.798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1.285.942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425573"/>
                  </a:ext>
                </a:extLst>
              </a:tr>
              <a:tr h="263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para el Mejoramiento de la Calidad de la Educación y Fomento de la Participación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1.299.815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1.084.135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-215.680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804.482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630077"/>
                  </a:ext>
                </a:extLst>
              </a:tr>
              <a:tr h="131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Educación Técnico Profesional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3.558.246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3.558.246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3.105.867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288193"/>
                  </a:ext>
                </a:extLst>
              </a:tr>
              <a:tr h="131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y Apoyo a la Educación Escolar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2.112.654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2.112.654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2.039.880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641849"/>
                  </a:ext>
                </a:extLst>
              </a:tr>
              <a:tr h="131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de Adultos y Reinserción Escolar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11.282.528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11.282.528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11.198.741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599877"/>
                  </a:ext>
                </a:extLst>
              </a:tr>
              <a:tr h="263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Transversalidad Educativa, Convivencia Escolar y Prevención del Consumo de Drogas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2.822.746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2.992.746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2.651.427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201953"/>
                  </a:ext>
                </a:extLst>
              </a:tr>
              <a:tr h="131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Transporte Escolar Rural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1.489.013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998088"/>
                  </a:ext>
                </a:extLst>
              </a:tr>
              <a:tr h="131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1.390.687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1.389.686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1.345.432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134408,8%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093709"/>
                  </a:ext>
                </a:extLst>
              </a:tr>
              <a:tr h="131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1.390.687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1.389.686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1.345.432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134408,8%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048498"/>
                  </a:ext>
                </a:extLst>
              </a:tr>
              <a:tr h="131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23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125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04: DESARROLLO PROFESIONAL DOCENTE Y DIRECTIVO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45D182B-96F7-4154-B523-E1777CF6F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534124"/>
              </p:ext>
            </p:extLst>
          </p:nvPr>
        </p:nvGraphicFramePr>
        <p:xfrm>
          <a:off x="539553" y="1684108"/>
          <a:ext cx="7975798" cy="3041039"/>
        </p:xfrm>
        <a:graphic>
          <a:graphicData uri="http://schemas.openxmlformats.org/drawingml/2006/table">
            <a:tbl>
              <a:tblPr/>
              <a:tblGrid>
                <a:gridCol w="267286">
                  <a:extLst>
                    <a:ext uri="{9D8B030D-6E8A-4147-A177-3AD203B41FA5}">
                      <a16:colId xmlns:a16="http://schemas.microsoft.com/office/drawing/2014/main" val="444546056"/>
                    </a:ext>
                  </a:extLst>
                </a:gridCol>
                <a:gridCol w="267286">
                  <a:extLst>
                    <a:ext uri="{9D8B030D-6E8A-4147-A177-3AD203B41FA5}">
                      <a16:colId xmlns:a16="http://schemas.microsoft.com/office/drawing/2014/main" val="118713172"/>
                    </a:ext>
                  </a:extLst>
                </a:gridCol>
                <a:gridCol w="267286">
                  <a:extLst>
                    <a:ext uri="{9D8B030D-6E8A-4147-A177-3AD203B41FA5}">
                      <a16:colId xmlns:a16="http://schemas.microsoft.com/office/drawing/2014/main" val="899241562"/>
                    </a:ext>
                  </a:extLst>
                </a:gridCol>
                <a:gridCol w="3014979">
                  <a:extLst>
                    <a:ext uri="{9D8B030D-6E8A-4147-A177-3AD203B41FA5}">
                      <a16:colId xmlns:a16="http://schemas.microsoft.com/office/drawing/2014/main" val="1922141384"/>
                    </a:ext>
                  </a:extLst>
                </a:gridCol>
                <a:gridCol w="716325">
                  <a:extLst>
                    <a:ext uri="{9D8B030D-6E8A-4147-A177-3AD203B41FA5}">
                      <a16:colId xmlns:a16="http://schemas.microsoft.com/office/drawing/2014/main" val="75307894"/>
                    </a:ext>
                  </a:extLst>
                </a:gridCol>
                <a:gridCol w="716325">
                  <a:extLst>
                    <a:ext uri="{9D8B030D-6E8A-4147-A177-3AD203B41FA5}">
                      <a16:colId xmlns:a16="http://schemas.microsoft.com/office/drawing/2014/main" val="3544941053"/>
                    </a:ext>
                  </a:extLst>
                </a:gridCol>
                <a:gridCol w="716325">
                  <a:extLst>
                    <a:ext uri="{9D8B030D-6E8A-4147-A177-3AD203B41FA5}">
                      <a16:colId xmlns:a16="http://schemas.microsoft.com/office/drawing/2014/main" val="3416047624"/>
                    </a:ext>
                  </a:extLst>
                </a:gridCol>
                <a:gridCol w="716325">
                  <a:extLst>
                    <a:ext uri="{9D8B030D-6E8A-4147-A177-3AD203B41FA5}">
                      <a16:colId xmlns:a16="http://schemas.microsoft.com/office/drawing/2014/main" val="3872126371"/>
                    </a:ext>
                  </a:extLst>
                </a:gridCol>
                <a:gridCol w="652176">
                  <a:extLst>
                    <a:ext uri="{9D8B030D-6E8A-4147-A177-3AD203B41FA5}">
                      <a16:colId xmlns:a16="http://schemas.microsoft.com/office/drawing/2014/main" val="3489478037"/>
                    </a:ext>
                  </a:extLst>
                </a:gridCol>
                <a:gridCol w="641485">
                  <a:extLst>
                    <a:ext uri="{9D8B030D-6E8A-4147-A177-3AD203B41FA5}">
                      <a16:colId xmlns:a16="http://schemas.microsoft.com/office/drawing/2014/main" val="4106683641"/>
                    </a:ext>
                  </a:extLst>
                </a:gridCol>
              </a:tblGrid>
              <a:tr h="1300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995117"/>
                  </a:ext>
                </a:extLst>
              </a:tr>
              <a:tr h="3984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536333"/>
                  </a:ext>
                </a:extLst>
              </a:tr>
              <a:tr h="1707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26.615.834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28.737.560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2.121.726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22.642.156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657866"/>
                  </a:ext>
                </a:extLst>
              </a:tr>
              <a:tr h="1300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26.281.681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26.109.827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-171.854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20.036.818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21387"/>
                  </a:ext>
                </a:extLst>
              </a:tr>
              <a:tr h="1300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26.281.681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26.109.827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-171.854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20.036.818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212664"/>
                  </a:ext>
                </a:extLst>
              </a:tr>
              <a:tr h="1300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los Profesionales de la Educación Pública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4.063.743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4.024.763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-38.980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2.701.325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274820"/>
                  </a:ext>
                </a:extLst>
              </a:tr>
              <a:tr h="1300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los Profesionales de la Educación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3.011.254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3.011.254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2.494.583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791887"/>
                  </a:ext>
                </a:extLst>
              </a:tr>
              <a:tr h="1300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Suma Adicional, Red de Maestros de Maestros, Art.17, Ley N°19.715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698.079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698.079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821983"/>
                  </a:ext>
                </a:extLst>
              </a:tr>
              <a:tr h="1300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Desempeño Docente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6.764.461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6.664.461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6.486.187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983204"/>
                  </a:ext>
                </a:extLst>
              </a:tr>
              <a:tr h="1300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Bonificación, por Aplicación letra g) Art. 72, DFL(Ed.) N° 1, de 1997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97.335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197.335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398328"/>
                  </a:ext>
                </a:extLst>
              </a:tr>
              <a:tr h="1300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Calidad de la Formación Inicial de Docentes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1.958.785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1.958.785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1.208.291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704193"/>
                  </a:ext>
                </a:extLst>
              </a:tr>
              <a:tr h="1300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Formación de Directores y Liderazgo Educativo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2.081.076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2.081.076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1.014.601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825123"/>
                  </a:ext>
                </a:extLst>
              </a:tr>
              <a:tr h="1300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Liderazgo Educativo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1.892.934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1.892.934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1.892.934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659570"/>
                  </a:ext>
                </a:extLst>
              </a:tr>
              <a:tr h="1300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Reconocimiento y Promoción del Desarrollo Profesional Docente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3.048.696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3.206.796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3.058.496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922367"/>
                  </a:ext>
                </a:extLst>
              </a:tr>
              <a:tr h="260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Inducción al Ejercicio Profesional Docente y Mentoría a Docentes Principiantes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2.665.318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2.374.344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-290.974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699.801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009740"/>
                  </a:ext>
                </a:extLst>
              </a:tr>
              <a:tr h="1300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332.125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68904"/>
                  </a:ext>
                </a:extLst>
              </a:tr>
              <a:tr h="1300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332.125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067246"/>
                  </a:ext>
                </a:extLst>
              </a:tr>
              <a:tr h="1300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2.263.928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2.242.534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218145,3%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766874"/>
                  </a:ext>
                </a:extLst>
              </a:tr>
              <a:tr h="1300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2.263.928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2.242.534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218145,3%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713078"/>
                  </a:ext>
                </a:extLst>
              </a:tr>
              <a:tr h="1300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179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11: RECURSOS EDUCATIVOS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87AF9D7-94A5-4181-93F3-B42F420341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092367"/>
              </p:ext>
            </p:extLst>
          </p:nvPr>
        </p:nvGraphicFramePr>
        <p:xfrm>
          <a:off x="539552" y="1678294"/>
          <a:ext cx="8085582" cy="3334885"/>
        </p:xfrm>
        <a:graphic>
          <a:graphicData uri="http://schemas.openxmlformats.org/drawingml/2006/table">
            <a:tbl>
              <a:tblPr/>
              <a:tblGrid>
                <a:gridCol w="293701">
                  <a:extLst>
                    <a:ext uri="{9D8B030D-6E8A-4147-A177-3AD203B41FA5}">
                      <a16:colId xmlns:a16="http://schemas.microsoft.com/office/drawing/2014/main" val="2133199547"/>
                    </a:ext>
                  </a:extLst>
                </a:gridCol>
                <a:gridCol w="293701">
                  <a:extLst>
                    <a:ext uri="{9D8B030D-6E8A-4147-A177-3AD203B41FA5}">
                      <a16:colId xmlns:a16="http://schemas.microsoft.com/office/drawing/2014/main" val="2180413200"/>
                    </a:ext>
                  </a:extLst>
                </a:gridCol>
                <a:gridCol w="293701">
                  <a:extLst>
                    <a:ext uri="{9D8B030D-6E8A-4147-A177-3AD203B41FA5}">
                      <a16:colId xmlns:a16="http://schemas.microsoft.com/office/drawing/2014/main" val="3602571978"/>
                    </a:ext>
                  </a:extLst>
                </a:gridCol>
                <a:gridCol w="2634496">
                  <a:extLst>
                    <a:ext uri="{9D8B030D-6E8A-4147-A177-3AD203B41FA5}">
                      <a16:colId xmlns:a16="http://schemas.microsoft.com/office/drawing/2014/main" val="2045521671"/>
                    </a:ext>
                  </a:extLst>
                </a:gridCol>
                <a:gridCol w="787118">
                  <a:extLst>
                    <a:ext uri="{9D8B030D-6E8A-4147-A177-3AD203B41FA5}">
                      <a16:colId xmlns:a16="http://schemas.microsoft.com/office/drawing/2014/main" val="526238527"/>
                    </a:ext>
                  </a:extLst>
                </a:gridCol>
                <a:gridCol w="787118">
                  <a:extLst>
                    <a:ext uri="{9D8B030D-6E8A-4147-A177-3AD203B41FA5}">
                      <a16:colId xmlns:a16="http://schemas.microsoft.com/office/drawing/2014/main" val="1484448384"/>
                    </a:ext>
                  </a:extLst>
                </a:gridCol>
                <a:gridCol w="787118">
                  <a:extLst>
                    <a:ext uri="{9D8B030D-6E8A-4147-A177-3AD203B41FA5}">
                      <a16:colId xmlns:a16="http://schemas.microsoft.com/office/drawing/2014/main" val="3637940103"/>
                    </a:ext>
                  </a:extLst>
                </a:gridCol>
                <a:gridCol w="787118">
                  <a:extLst>
                    <a:ext uri="{9D8B030D-6E8A-4147-A177-3AD203B41FA5}">
                      <a16:colId xmlns:a16="http://schemas.microsoft.com/office/drawing/2014/main" val="3528125593"/>
                    </a:ext>
                  </a:extLst>
                </a:gridCol>
                <a:gridCol w="716630">
                  <a:extLst>
                    <a:ext uri="{9D8B030D-6E8A-4147-A177-3AD203B41FA5}">
                      <a16:colId xmlns:a16="http://schemas.microsoft.com/office/drawing/2014/main" val="2283111054"/>
                    </a:ext>
                  </a:extLst>
                </a:gridCol>
                <a:gridCol w="704881">
                  <a:extLst>
                    <a:ext uri="{9D8B030D-6E8A-4147-A177-3AD203B41FA5}">
                      <a16:colId xmlns:a16="http://schemas.microsoft.com/office/drawing/2014/main" val="3430209166"/>
                    </a:ext>
                  </a:extLst>
                </a:gridCol>
              </a:tblGrid>
              <a:tr h="156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141666"/>
                  </a:ext>
                </a:extLst>
              </a:tr>
              <a:tr h="4778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290624"/>
                  </a:ext>
                </a:extLst>
              </a:tr>
              <a:tr h="2047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59.888.722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60.179.097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58.828.873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597320"/>
                  </a:ext>
                </a:extLst>
              </a:tr>
              <a:tr h="15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48.655.618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48.655.618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47.369.516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050319"/>
                  </a:ext>
                </a:extLst>
              </a:tr>
              <a:tr h="15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48.655.618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48.655.618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47.369.516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734081"/>
                  </a:ext>
                </a:extLst>
              </a:tr>
              <a:tr h="15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Deporte y la Recreación Educación Pública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2.417.526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2.417.526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1.752.858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995937"/>
                  </a:ext>
                </a:extLst>
              </a:tr>
              <a:tr h="312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Recursos de Lectura, Aprendizaje y Bibliotecas Escolar CRA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7.390.946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7.390.946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7.324.131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16304"/>
                  </a:ext>
                </a:extLst>
              </a:tr>
              <a:tr h="15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Textos para la Educación Escolar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36.119.129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36.119.129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35.965.818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805108"/>
                  </a:ext>
                </a:extLst>
              </a:tr>
              <a:tr h="15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Informática Educativa en Escuelas y Liceos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2.446.384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2.446.384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2.085.572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8768"/>
                  </a:ext>
                </a:extLst>
              </a:tr>
              <a:tr h="15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Deporte y la Recreación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281.633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281.633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241.137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598523"/>
                  </a:ext>
                </a:extLst>
              </a:tr>
              <a:tr h="15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11.231.104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11.231.104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11.203.738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994900"/>
                  </a:ext>
                </a:extLst>
              </a:tr>
              <a:tr h="15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5.013.530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4.838.000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-175.530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4.838.000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317495"/>
                  </a:ext>
                </a:extLst>
              </a:tr>
              <a:tr h="15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5.013.530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4.838.000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-175.530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4.838.000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217684"/>
                  </a:ext>
                </a:extLst>
              </a:tr>
              <a:tr h="15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6.217.574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6.393.104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6.365.738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42279"/>
                  </a:ext>
                </a:extLst>
              </a:tr>
              <a:tr h="15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Informática Educativa en Escuelas y Liceos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6.217.574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6.393.104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6.365.738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655584"/>
                  </a:ext>
                </a:extLst>
              </a:tr>
              <a:tr h="15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255.619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25561,9%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660338"/>
                  </a:ext>
                </a:extLst>
              </a:tr>
              <a:tr h="15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255.619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25561,9%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214525"/>
                  </a:ext>
                </a:extLst>
              </a:tr>
              <a:tr h="15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556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430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05F3EF7-51CD-416A-A722-52FA5AE66D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424638"/>
              </p:ext>
            </p:extLst>
          </p:nvPr>
        </p:nvGraphicFramePr>
        <p:xfrm>
          <a:off x="467544" y="1796632"/>
          <a:ext cx="8176703" cy="3576589"/>
        </p:xfrm>
        <a:graphic>
          <a:graphicData uri="http://schemas.openxmlformats.org/drawingml/2006/table">
            <a:tbl>
              <a:tblPr/>
              <a:tblGrid>
                <a:gridCol w="264703">
                  <a:extLst>
                    <a:ext uri="{9D8B030D-6E8A-4147-A177-3AD203B41FA5}">
                      <a16:colId xmlns:a16="http://schemas.microsoft.com/office/drawing/2014/main" val="3524497848"/>
                    </a:ext>
                  </a:extLst>
                </a:gridCol>
                <a:gridCol w="264703">
                  <a:extLst>
                    <a:ext uri="{9D8B030D-6E8A-4147-A177-3AD203B41FA5}">
                      <a16:colId xmlns:a16="http://schemas.microsoft.com/office/drawing/2014/main" val="596646360"/>
                    </a:ext>
                  </a:extLst>
                </a:gridCol>
                <a:gridCol w="264703">
                  <a:extLst>
                    <a:ext uri="{9D8B030D-6E8A-4147-A177-3AD203B41FA5}">
                      <a16:colId xmlns:a16="http://schemas.microsoft.com/office/drawing/2014/main" val="3575893083"/>
                    </a:ext>
                  </a:extLst>
                </a:gridCol>
                <a:gridCol w="3263802">
                  <a:extLst>
                    <a:ext uri="{9D8B030D-6E8A-4147-A177-3AD203B41FA5}">
                      <a16:colId xmlns:a16="http://schemas.microsoft.com/office/drawing/2014/main" val="4252138213"/>
                    </a:ext>
                  </a:extLst>
                </a:gridCol>
                <a:gridCol w="709406">
                  <a:extLst>
                    <a:ext uri="{9D8B030D-6E8A-4147-A177-3AD203B41FA5}">
                      <a16:colId xmlns:a16="http://schemas.microsoft.com/office/drawing/2014/main" val="3984260875"/>
                    </a:ext>
                  </a:extLst>
                </a:gridCol>
                <a:gridCol w="709406">
                  <a:extLst>
                    <a:ext uri="{9D8B030D-6E8A-4147-A177-3AD203B41FA5}">
                      <a16:colId xmlns:a16="http://schemas.microsoft.com/office/drawing/2014/main" val="1942698850"/>
                    </a:ext>
                  </a:extLst>
                </a:gridCol>
                <a:gridCol w="709406">
                  <a:extLst>
                    <a:ext uri="{9D8B030D-6E8A-4147-A177-3AD203B41FA5}">
                      <a16:colId xmlns:a16="http://schemas.microsoft.com/office/drawing/2014/main" val="905477965"/>
                    </a:ext>
                  </a:extLst>
                </a:gridCol>
                <a:gridCol w="709406">
                  <a:extLst>
                    <a:ext uri="{9D8B030D-6E8A-4147-A177-3AD203B41FA5}">
                      <a16:colId xmlns:a16="http://schemas.microsoft.com/office/drawing/2014/main" val="3072818845"/>
                    </a:ext>
                  </a:extLst>
                </a:gridCol>
                <a:gridCol w="645878">
                  <a:extLst>
                    <a:ext uri="{9D8B030D-6E8A-4147-A177-3AD203B41FA5}">
                      <a16:colId xmlns:a16="http://schemas.microsoft.com/office/drawing/2014/main" val="3840586297"/>
                    </a:ext>
                  </a:extLst>
                </a:gridCol>
                <a:gridCol w="635290">
                  <a:extLst>
                    <a:ext uri="{9D8B030D-6E8A-4147-A177-3AD203B41FA5}">
                      <a16:colId xmlns:a16="http://schemas.microsoft.com/office/drawing/2014/main" val="2616519154"/>
                    </a:ext>
                  </a:extLst>
                </a:gridCol>
              </a:tblGrid>
              <a:tr h="130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0499143"/>
                  </a:ext>
                </a:extLst>
              </a:tr>
              <a:tr h="3992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919292"/>
                  </a:ext>
                </a:extLst>
              </a:tr>
              <a:tr h="1710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5.889.521.989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5.945.252.037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55.730.048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5.857.774.887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514478"/>
                  </a:ext>
                </a:extLst>
              </a:tr>
              <a:tr h="130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5.843.681.903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5.865.245.365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21.563.462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5.796.155.017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658600"/>
                  </a:ext>
                </a:extLst>
              </a:tr>
              <a:tr h="130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5.048.586.836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5.042.224.662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-6.362.174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4.996.300.228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919862"/>
                  </a:ext>
                </a:extLst>
              </a:tr>
              <a:tr h="130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Convenio D.L. 3.166/80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63.989.334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64.460.309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470.975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63.411.472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49567"/>
                  </a:ext>
                </a:extLst>
              </a:tr>
              <a:tr h="130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Escolaridad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3.532.530.701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3.565.446.026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32.915.325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3.550.874.206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423353"/>
                  </a:ext>
                </a:extLst>
              </a:tr>
              <a:tr h="130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Internado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17.017.336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15.557.373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-1.459.963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12.848.289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908172"/>
                  </a:ext>
                </a:extLst>
              </a:tr>
              <a:tr h="130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Ruralidad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80.475.663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75.296.560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-5.179.103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71.794.564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843028"/>
                  </a:ext>
                </a:extLst>
              </a:tr>
              <a:tr h="130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Refuerzo Educativo, Art.39, D.F.L.(Ed) N°2, de 1998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804.137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804.137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209.071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774769"/>
                  </a:ext>
                </a:extLst>
              </a:tr>
              <a:tr h="130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inciso 1° y 2° art. 5 transitorio, D.F.L.(Ed.) N°2, de 1998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35.952.559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35.952.559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35.649.281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594287"/>
                  </a:ext>
                </a:extLst>
              </a:tr>
              <a:tr h="130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inciso 3°  art. 5° transitorio D.F.L. (Ed.) N° 2, de 1998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336.244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336.244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267.512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69349"/>
                  </a:ext>
                </a:extLst>
              </a:tr>
              <a:tr h="130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Educacional Proretención, Ley  N° 19.873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42.648.018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36.475.710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-6.172.308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33.289.477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794786"/>
                  </a:ext>
                </a:extLst>
              </a:tr>
              <a:tr h="130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Escolar Preferencial, Ley N° 20.248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822.327.183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793.888.979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-28.438.204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778.865.558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666250"/>
                  </a:ext>
                </a:extLst>
              </a:tr>
              <a:tr h="130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por Concentración, Art.16 de la ley N°20.248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151.312.678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150.949.091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-363.587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146.052.961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117628"/>
                  </a:ext>
                </a:extLst>
              </a:tr>
              <a:tr h="130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por Gratuidad, Art.49 bis, D.F.L.(Ed.)N°2, de 1998.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301.192.983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303.057.674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1.864.691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303.037.837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667478"/>
                  </a:ext>
                </a:extLst>
              </a:tr>
              <a:tr h="130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123.755.108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129.882.038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6.126.930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124.328.396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975461"/>
                  </a:ext>
                </a:extLst>
              </a:tr>
              <a:tr h="130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Locales de Educación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123.755.108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129.882.038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6.126.930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124.328.396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803346"/>
                  </a:ext>
                </a:extLst>
              </a:tr>
              <a:tr h="130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671.339.959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693.138.665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21.798.706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675.526.393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338860"/>
                  </a:ext>
                </a:extLst>
              </a:tr>
              <a:tr h="130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Desempeño Difícil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10.815.000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11.677.355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862.355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11.005.667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777275"/>
                  </a:ext>
                </a:extLst>
              </a:tr>
              <a:tr h="138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Compensatoria, Art.3°,Ley N° 19.200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2.060.000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2.060.000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1.918.657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194316"/>
                  </a:ext>
                </a:extLst>
              </a:tr>
              <a:tr h="130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Desempeño en Condiciones Difíciles, Art.36, Ley N° 21.126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3.841.754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3.841.754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3.650.708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455751"/>
                  </a:ext>
                </a:extLst>
              </a:tr>
              <a:tr h="130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Desempeño en Condiciones Difíciles, Art.37, Ley N° 21.126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1.440.079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1.440.079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1.368.696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4774"/>
                  </a:ext>
                </a:extLst>
              </a:tr>
              <a:tr h="260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de Reconocimiento por Desempeño en Establecimientos de Alta Concentración, Art. 44 y sexto transitorio, Ley N° 21.109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6.618.046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6.618.046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5.883.950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834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326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0274" y="617721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FA9DE2B-4E0F-41CC-AA22-4B3779724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845840"/>
              </p:ext>
            </p:extLst>
          </p:nvPr>
        </p:nvGraphicFramePr>
        <p:xfrm>
          <a:off x="499750" y="1940124"/>
          <a:ext cx="8141323" cy="4065538"/>
        </p:xfrm>
        <a:graphic>
          <a:graphicData uri="http://schemas.openxmlformats.org/drawingml/2006/table">
            <a:tbl>
              <a:tblPr/>
              <a:tblGrid>
                <a:gridCol w="263558">
                  <a:extLst>
                    <a:ext uri="{9D8B030D-6E8A-4147-A177-3AD203B41FA5}">
                      <a16:colId xmlns:a16="http://schemas.microsoft.com/office/drawing/2014/main" val="3993537590"/>
                    </a:ext>
                  </a:extLst>
                </a:gridCol>
                <a:gridCol w="263558">
                  <a:extLst>
                    <a:ext uri="{9D8B030D-6E8A-4147-A177-3AD203B41FA5}">
                      <a16:colId xmlns:a16="http://schemas.microsoft.com/office/drawing/2014/main" val="2221885438"/>
                    </a:ext>
                  </a:extLst>
                </a:gridCol>
                <a:gridCol w="263558">
                  <a:extLst>
                    <a:ext uri="{9D8B030D-6E8A-4147-A177-3AD203B41FA5}">
                      <a16:colId xmlns:a16="http://schemas.microsoft.com/office/drawing/2014/main" val="3628699579"/>
                    </a:ext>
                  </a:extLst>
                </a:gridCol>
                <a:gridCol w="3249678">
                  <a:extLst>
                    <a:ext uri="{9D8B030D-6E8A-4147-A177-3AD203B41FA5}">
                      <a16:colId xmlns:a16="http://schemas.microsoft.com/office/drawing/2014/main" val="3824741961"/>
                    </a:ext>
                  </a:extLst>
                </a:gridCol>
                <a:gridCol w="706337">
                  <a:extLst>
                    <a:ext uri="{9D8B030D-6E8A-4147-A177-3AD203B41FA5}">
                      <a16:colId xmlns:a16="http://schemas.microsoft.com/office/drawing/2014/main" val="2494433419"/>
                    </a:ext>
                  </a:extLst>
                </a:gridCol>
                <a:gridCol w="706337">
                  <a:extLst>
                    <a:ext uri="{9D8B030D-6E8A-4147-A177-3AD203B41FA5}">
                      <a16:colId xmlns:a16="http://schemas.microsoft.com/office/drawing/2014/main" val="1481722884"/>
                    </a:ext>
                  </a:extLst>
                </a:gridCol>
                <a:gridCol w="706337">
                  <a:extLst>
                    <a:ext uri="{9D8B030D-6E8A-4147-A177-3AD203B41FA5}">
                      <a16:colId xmlns:a16="http://schemas.microsoft.com/office/drawing/2014/main" val="3353185101"/>
                    </a:ext>
                  </a:extLst>
                </a:gridCol>
                <a:gridCol w="706337">
                  <a:extLst>
                    <a:ext uri="{9D8B030D-6E8A-4147-A177-3AD203B41FA5}">
                      <a16:colId xmlns:a16="http://schemas.microsoft.com/office/drawing/2014/main" val="1933856706"/>
                    </a:ext>
                  </a:extLst>
                </a:gridCol>
                <a:gridCol w="643083">
                  <a:extLst>
                    <a:ext uri="{9D8B030D-6E8A-4147-A177-3AD203B41FA5}">
                      <a16:colId xmlns:a16="http://schemas.microsoft.com/office/drawing/2014/main" val="3375561548"/>
                    </a:ext>
                  </a:extLst>
                </a:gridCol>
                <a:gridCol w="632540">
                  <a:extLst>
                    <a:ext uri="{9D8B030D-6E8A-4147-A177-3AD203B41FA5}">
                      <a16:colId xmlns:a16="http://schemas.microsoft.com/office/drawing/2014/main" val="2177363775"/>
                    </a:ext>
                  </a:extLst>
                </a:gridCol>
              </a:tblGrid>
              <a:tr h="1219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703146"/>
                  </a:ext>
                </a:extLst>
              </a:tr>
              <a:tr h="3657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662005"/>
                  </a:ext>
                </a:extLst>
              </a:tr>
              <a:tr h="243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Adicional Especial, Art.41,D.F.L .(Ed) N°2, de 1998 e  inciso final del Art. cuadragésimo octavo transitorio de la Ley N°20.903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60.343.329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61.119.979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776.650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60.997.152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092421"/>
                  </a:ext>
                </a:extLst>
              </a:tr>
              <a:tr h="121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Desempeño de Excelencia, Art.40,D.F.L.(Ed) N°2, de 1998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62.542.659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62.542.659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59.870.102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51519"/>
                  </a:ext>
                </a:extLst>
              </a:tr>
              <a:tr h="121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de Profesores Encargados, Ley N°19.715, Art.13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3.747.112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3.747.112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3.159.964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368700"/>
                  </a:ext>
                </a:extLst>
              </a:tr>
              <a:tr h="243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de Excelencia Pedagógica, ley N°19.715 y Art. octavo transitorio de la Ley N°20.903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826.602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826.602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253.268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160405"/>
                  </a:ext>
                </a:extLst>
              </a:tr>
              <a:tr h="243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Variable de Desempeño Individual Art.17, ley N°19.933 y Art. octavo transitorio de la Ley N° 20.903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1.025.274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-31.000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122.225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889653"/>
                  </a:ext>
                </a:extLst>
              </a:tr>
              <a:tr h="121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Asignaciones por Desempeño Colectivo, Art.18, Ley N°19.933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5.086.714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5.086.714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4.810.812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737505"/>
                  </a:ext>
                </a:extLst>
              </a:tr>
              <a:tr h="243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de Reconocimiento Profesional,  Art. 54 del D.F.L. (Ed.)N°1, de 1997 y la Ley N° 20.158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340.573.219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353.464.219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12.891.000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353.454.160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27307"/>
                  </a:ext>
                </a:extLst>
              </a:tr>
              <a:tr h="164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Desempeño de Excelencia, Asistentes de la Educación, Ley N° 20.244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4.318.918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4.318.918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4.133.804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619674"/>
                  </a:ext>
                </a:extLst>
              </a:tr>
              <a:tr h="121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Especial para Docentes Jubilados, Art.4°, Ley N°20.501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247196"/>
                  </a:ext>
                </a:extLst>
              </a:tr>
              <a:tr h="121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Adicional por Antigüedad, Art.7°, Ley N°20.964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7.365.451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11.328.250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3.962.799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7.977.098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921285"/>
                  </a:ext>
                </a:extLst>
              </a:tr>
              <a:tr h="121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Extraordinario, Art. 6° y 7° de la  Ley N°20.822 y Ley N° 20.976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6.304.897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8.273.456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1.968.559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5.582.371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164687"/>
                  </a:ext>
                </a:extLst>
              </a:tr>
              <a:tr h="121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Complementario, Art. 6° de la Ley N° 20.822 y la Ley N° 20.976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7.468.706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8.589.867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1.121.161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5.776.052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202470"/>
                  </a:ext>
                </a:extLst>
              </a:tr>
              <a:tr h="243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Tramo de Desarrollo Profesional, artículos 49 y 63 del D.F.L. (Ed.) N°1, de 1997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78.747.478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72.047.478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-6.700.000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71.680.780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301608"/>
                  </a:ext>
                </a:extLst>
              </a:tr>
              <a:tr h="243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Docencia en Establecimientos de Alta Concentración de  Alumnos Prioritarios, artículos 50 y 63 del D.F.L.(Ed.) N°1,de 1997.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77.179.100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71.019.100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-6.160.000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70.213.840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78552"/>
                  </a:ext>
                </a:extLst>
              </a:tr>
              <a:tr h="121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al Personal Asistente de la Educación, Art.59 de la Ley N° 20.883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2.884.000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4.091.303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1.207.303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3.658.087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238703"/>
                  </a:ext>
                </a:extLst>
              </a:tr>
              <a:tr h="121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45.830.086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45.830.086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44.173.644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918551"/>
                  </a:ext>
                </a:extLst>
              </a:tr>
              <a:tr h="121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44.809.804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44.770.647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-39.157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43.313.240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603578"/>
                  </a:ext>
                </a:extLst>
              </a:tr>
              <a:tr h="121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Anual de Apoyo al Mantenimiento, Art. 37, DFL(Ed) N°2, 1998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44.809.804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44.770.647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-39.157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43.313.240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422909"/>
                  </a:ext>
                </a:extLst>
              </a:tr>
              <a:tr h="121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1.020.282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1.059.439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39.157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860.404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902527"/>
                  </a:ext>
                </a:extLst>
              </a:tr>
              <a:tr h="121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Locales de Educación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1.020.282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1.059.439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39.157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860.404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474428"/>
                  </a:ext>
                </a:extLst>
              </a:tr>
              <a:tr h="121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19.166.586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19.166.586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17.446.226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423309"/>
                  </a:ext>
                </a:extLst>
              </a:tr>
              <a:tr h="121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19.166.586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19.166.586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17.446.226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185331"/>
                  </a:ext>
                </a:extLst>
              </a:tr>
              <a:tr h="121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15.010.000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15.000.000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818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599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21: GESTIÓN DE SUBVENCIONES A ESTABLECIMIENTOS EDUCACIONALES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FA4755A-AD90-4CCB-880F-746ACFAC66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578472"/>
              </p:ext>
            </p:extLst>
          </p:nvPr>
        </p:nvGraphicFramePr>
        <p:xfrm>
          <a:off x="467545" y="1709671"/>
          <a:ext cx="8047805" cy="1647322"/>
        </p:xfrm>
        <a:graphic>
          <a:graphicData uri="http://schemas.openxmlformats.org/drawingml/2006/table">
            <a:tbl>
              <a:tblPr/>
              <a:tblGrid>
                <a:gridCol w="269699">
                  <a:extLst>
                    <a:ext uri="{9D8B030D-6E8A-4147-A177-3AD203B41FA5}">
                      <a16:colId xmlns:a16="http://schemas.microsoft.com/office/drawing/2014/main" val="2922935242"/>
                    </a:ext>
                  </a:extLst>
                </a:gridCol>
                <a:gridCol w="269699">
                  <a:extLst>
                    <a:ext uri="{9D8B030D-6E8A-4147-A177-3AD203B41FA5}">
                      <a16:colId xmlns:a16="http://schemas.microsoft.com/office/drawing/2014/main" val="3644379400"/>
                    </a:ext>
                  </a:extLst>
                </a:gridCol>
                <a:gridCol w="269699">
                  <a:extLst>
                    <a:ext uri="{9D8B030D-6E8A-4147-A177-3AD203B41FA5}">
                      <a16:colId xmlns:a16="http://schemas.microsoft.com/office/drawing/2014/main" val="987845435"/>
                    </a:ext>
                  </a:extLst>
                </a:gridCol>
                <a:gridCol w="3042199">
                  <a:extLst>
                    <a:ext uri="{9D8B030D-6E8A-4147-A177-3AD203B41FA5}">
                      <a16:colId xmlns:a16="http://schemas.microsoft.com/office/drawing/2014/main" val="2631718241"/>
                    </a:ext>
                  </a:extLst>
                </a:gridCol>
                <a:gridCol w="722792">
                  <a:extLst>
                    <a:ext uri="{9D8B030D-6E8A-4147-A177-3AD203B41FA5}">
                      <a16:colId xmlns:a16="http://schemas.microsoft.com/office/drawing/2014/main" val="610952520"/>
                    </a:ext>
                  </a:extLst>
                </a:gridCol>
                <a:gridCol w="722792">
                  <a:extLst>
                    <a:ext uri="{9D8B030D-6E8A-4147-A177-3AD203B41FA5}">
                      <a16:colId xmlns:a16="http://schemas.microsoft.com/office/drawing/2014/main" val="3119875507"/>
                    </a:ext>
                  </a:extLst>
                </a:gridCol>
                <a:gridCol w="722792">
                  <a:extLst>
                    <a:ext uri="{9D8B030D-6E8A-4147-A177-3AD203B41FA5}">
                      <a16:colId xmlns:a16="http://schemas.microsoft.com/office/drawing/2014/main" val="880129035"/>
                    </a:ext>
                  </a:extLst>
                </a:gridCol>
                <a:gridCol w="722792">
                  <a:extLst>
                    <a:ext uri="{9D8B030D-6E8A-4147-A177-3AD203B41FA5}">
                      <a16:colId xmlns:a16="http://schemas.microsoft.com/office/drawing/2014/main" val="1323755042"/>
                    </a:ext>
                  </a:extLst>
                </a:gridCol>
                <a:gridCol w="658064">
                  <a:extLst>
                    <a:ext uri="{9D8B030D-6E8A-4147-A177-3AD203B41FA5}">
                      <a16:colId xmlns:a16="http://schemas.microsoft.com/office/drawing/2014/main" val="2806383999"/>
                    </a:ext>
                  </a:extLst>
                </a:gridCol>
                <a:gridCol w="647277">
                  <a:extLst>
                    <a:ext uri="{9D8B030D-6E8A-4147-A177-3AD203B41FA5}">
                      <a16:colId xmlns:a16="http://schemas.microsoft.com/office/drawing/2014/main" val="2212483702"/>
                    </a:ext>
                  </a:extLst>
                </a:gridCol>
              </a:tblGrid>
              <a:tr h="1331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897521"/>
                  </a:ext>
                </a:extLst>
              </a:tr>
              <a:tr h="4076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481650"/>
                  </a:ext>
                </a:extLst>
              </a:tr>
              <a:tr h="1747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4.358.904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4.652.124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293.220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4.285.798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004012"/>
                  </a:ext>
                </a:extLst>
              </a:tr>
              <a:tr h="133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4.136.296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4.364.862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228.566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4.005.880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676984"/>
                  </a:ext>
                </a:extLst>
              </a:tr>
              <a:tr h="133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220.608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220.608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751038"/>
                  </a:ext>
                </a:extLst>
              </a:tr>
              <a:tr h="133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103849"/>
                  </a:ext>
                </a:extLst>
              </a:tr>
              <a:tr h="133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140952"/>
                  </a:ext>
                </a:extLst>
              </a:tr>
              <a:tr h="133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494589"/>
                  </a:ext>
                </a:extLst>
              </a:tr>
              <a:tr h="133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018705"/>
                  </a:ext>
                </a:extLst>
              </a:tr>
              <a:tr h="133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333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603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2498" y="57514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29: FORTALECIMIENTO DE LA EDUCACIÓN SUPERIOR PÚBLICA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B720C98-8F0E-4540-8CED-2AFAD323F4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805315"/>
              </p:ext>
            </p:extLst>
          </p:nvPr>
        </p:nvGraphicFramePr>
        <p:xfrm>
          <a:off x="467544" y="1772817"/>
          <a:ext cx="8125752" cy="4554842"/>
        </p:xfrm>
        <a:graphic>
          <a:graphicData uri="http://schemas.openxmlformats.org/drawingml/2006/table">
            <a:tbl>
              <a:tblPr/>
              <a:tblGrid>
                <a:gridCol w="272311">
                  <a:extLst>
                    <a:ext uri="{9D8B030D-6E8A-4147-A177-3AD203B41FA5}">
                      <a16:colId xmlns:a16="http://schemas.microsoft.com/office/drawing/2014/main" val="3359508744"/>
                    </a:ext>
                  </a:extLst>
                </a:gridCol>
                <a:gridCol w="272311">
                  <a:extLst>
                    <a:ext uri="{9D8B030D-6E8A-4147-A177-3AD203B41FA5}">
                      <a16:colId xmlns:a16="http://schemas.microsoft.com/office/drawing/2014/main" val="1601542715"/>
                    </a:ext>
                  </a:extLst>
                </a:gridCol>
                <a:gridCol w="272311">
                  <a:extLst>
                    <a:ext uri="{9D8B030D-6E8A-4147-A177-3AD203B41FA5}">
                      <a16:colId xmlns:a16="http://schemas.microsoft.com/office/drawing/2014/main" val="259122196"/>
                    </a:ext>
                  </a:extLst>
                </a:gridCol>
                <a:gridCol w="3071663">
                  <a:extLst>
                    <a:ext uri="{9D8B030D-6E8A-4147-A177-3AD203B41FA5}">
                      <a16:colId xmlns:a16="http://schemas.microsoft.com/office/drawing/2014/main" val="1847136929"/>
                    </a:ext>
                  </a:extLst>
                </a:gridCol>
                <a:gridCol w="729793">
                  <a:extLst>
                    <a:ext uri="{9D8B030D-6E8A-4147-A177-3AD203B41FA5}">
                      <a16:colId xmlns:a16="http://schemas.microsoft.com/office/drawing/2014/main" val="2315682661"/>
                    </a:ext>
                  </a:extLst>
                </a:gridCol>
                <a:gridCol w="729793">
                  <a:extLst>
                    <a:ext uri="{9D8B030D-6E8A-4147-A177-3AD203B41FA5}">
                      <a16:colId xmlns:a16="http://schemas.microsoft.com/office/drawing/2014/main" val="1503728820"/>
                    </a:ext>
                  </a:extLst>
                </a:gridCol>
                <a:gridCol w="729793">
                  <a:extLst>
                    <a:ext uri="{9D8B030D-6E8A-4147-A177-3AD203B41FA5}">
                      <a16:colId xmlns:a16="http://schemas.microsoft.com/office/drawing/2014/main" val="639720909"/>
                    </a:ext>
                  </a:extLst>
                </a:gridCol>
                <a:gridCol w="729793">
                  <a:extLst>
                    <a:ext uri="{9D8B030D-6E8A-4147-A177-3AD203B41FA5}">
                      <a16:colId xmlns:a16="http://schemas.microsoft.com/office/drawing/2014/main" val="1597612303"/>
                    </a:ext>
                  </a:extLst>
                </a:gridCol>
                <a:gridCol w="664439">
                  <a:extLst>
                    <a:ext uri="{9D8B030D-6E8A-4147-A177-3AD203B41FA5}">
                      <a16:colId xmlns:a16="http://schemas.microsoft.com/office/drawing/2014/main" val="3837838611"/>
                    </a:ext>
                  </a:extLst>
                </a:gridCol>
                <a:gridCol w="653545">
                  <a:extLst>
                    <a:ext uri="{9D8B030D-6E8A-4147-A177-3AD203B41FA5}">
                      <a16:colId xmlns:a16="http://schemas.microsoft.com/office/drawing/2014/main" val="2010216149"/>
                    </a:ext>
                  </a:extLst>
                </a:gridCol>
              </a:tblGrid>
              <a:tr h="1244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688" marR="7688" marT="76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88" marR="7688" marT="76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405077"/>
                  </a:ext>
                </a:extLst>
              </a:tr>
              <a:tr h="381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078566"/>
                  </a:ext>
                </a:extLst>
              </a:tr>
              <a:tr h="1634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296.533.033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174.727.515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-121.805.518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171.238.713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2356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249.437.244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140.362.217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-109.075.027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140.359.865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91382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249.437.244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140.362.217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-109.075.027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140.359.865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54265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Artículo 2° DFL (Ed) N°4, de 1981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141.394.163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106.120.811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-35.273.352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106.120.811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68244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 art 1° DFL (Ed.) N° 4 de 1981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5.673.627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206.859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-5.466.768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204.507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805952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Universidad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10.457.140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5.228.570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-5.228.570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5.228.570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916447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20.374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3.057.279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1.536.062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-1.521.217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1.536.062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117305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3.651.680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-3.651.680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915324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4.834.814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-4.834.814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23615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Fortalecimiento Universidades Estatales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12.912.904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-12.912.904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997779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Institucional Universidades Estatales Ley N° 21.094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40.730.748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19.536.422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-21.194.326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19.536.422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732094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Internacionalización de Universidades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800.619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-800.619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022128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20.807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154.500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-154.500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366568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N°20.910, CFT Estatales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5.592.900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2.525.833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-3.067.067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2.525.833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195334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45, Ley N°20.883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259.930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259.930</a:t>
                      </a:r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259.930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993598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20.996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5.577.454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136.139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-5.441.315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136.139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03877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N° 21.043 Incentivo retiro Académicos y Profesionales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14.599.416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4.811.591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-9.787.825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4.811.591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862376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46.845.855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11.595.744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-35.250.111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11.595.744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164972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46.845.855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11.595.744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-35.250.111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11.595.744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229689"/>
                  </a:ext>
                </a:extLst>
              </a:tr>
              <a:tr h="248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035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Institucional-Infraestructura Art 1° DFL. (Ed.) N° 4 de 1981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2.646.740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-2.646.740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651649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036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Letra a) Art.71 bis de la Ley N° 18.591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109.237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-109.237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958691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883.132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-883.132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689730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370.800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-370.800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596022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Institucional Universidades Estatales Ley N° 21.094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24.175.534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11.595.744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-12.579.790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11.595.744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65604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N° 20.910, CFT Estatales, Infraestructura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12.813.200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-12.813.200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0698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Fortalecimiento Universidades Estatales-Infraestructura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5.847.212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-5.847.212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606801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248.934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19.283.104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19.034.170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19.283.104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7746,3%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209204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247.939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223.195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-24.744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223.195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480777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995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19.059.909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19.058.914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19.059.909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1915568,7%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040623"/>
                  </a:ext>
                </a:extLst>
              </a:tr>
              <a:tr h="124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3.486.450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3.485.450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973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1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F692822-CA0D-4DC4-8A37-1061960553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971244"/>
              </p:ext>
            </p:extLst>
          </p:nvPr>
        </p:nvGraphicFramePr>
        <p:xfrm>
          <a:off x="539552" y="1725086"/>
          <a:ext cx="8060964" cy="3360102"/>
        </p:xfrm>
        <a:graphic>
          <a:graphicData uri="http://schemas.openxmlformats.org/drawingml/2006/table">
            <a:tbl>
              <a:tblPr/>
              <a:tblGrid>
                <a:gridCol w="267273">
                  <a:extLst>
                    <a:ext uri="{9D8B030D-6E8A-4147-A177-3AD203B41FA5}">
                      <a16:colId xmlns:a16="http://schemas.microsoft.com/office/drawing/2014/main" val="2053575079"/>
                    </a:ext>
                  </a:extLst>
                </a:gridCol>
                <a:gridCol w="267273">
                  <a:extLst>
                    <a:ext uri="{9D8B030D-6E8A-4147-A177-3AD203B41FA5}">
                      <a16:colId xmlns:a16="http://schemas.microsoft.com/office/drawing/2014/main" val="672879724"/>
                    </a:ext>
                  </a:extLst>
                </a:gridCol>
                <a:gridCol w="267273">
                  <a:extLst>
                    <a:ext uri="{9D8B030D-6E8A-4147-A177-3AD203B41FA5}">
                      <a16:colId xmlns:a16="http://schemas.microsoft.com/office/drawing/2014/main" val="3734357991"/>
                    </a:ext>
                  </a:extLst>
                </a:gridCol>
                <a:gridCol w="3100370">
                  <a:extLst>
                    <a:ext uri="{9D8B030D-6E8A-4147-A177-3AD203B41FA5}">
                      <a16:colId xmlns:a16="http://schemas.microsoft.com/office/drawing/2014/main" val="1980909387"/>
                    </a:ext>
                  </a:extLst>
                </a:gridCol>
                <a:gridCol w="716293">
                  <a:extLst>
                    <a:ext uri="{9D8B030D-6E8A-4147-A177-3AD203B41FA5}">
                      <a16:colId xmlns:a16="http://schemas.microsoft.com/office/drawing/2014/main" val="322824510"/>
                    </a:ext>
                  </a:extLst>
                </a:gridCol>
                <a:gridCol w="716293">
                  <a:extLst>
                    <a:ext uri="{9D8B030D-6E8A-4147-A177-3AD203B41FA5}">
                      <a16:colId xmlns:a16="http://schemas.microsoft.com/office/drawing/2014/main" val="2609620165"/>
                    </a:ext>
                  </a:extLst>
                </a:gridCol>
                <a:gridCol w="716293">
                  <a:extLst>
                    <a:ext uri="{9D8B030D-6E8A-4147-A177-3AD203B41FA5}">
                      <a16:colId xmlns:a16="http://schemas.microsoft.com/office/drawing/2014/main" val="3729663169"/>
                    </a:ext>
                  </a:extLst>
                </a:gridCol>
                <a:gridCol w="716293">
                  <a:extLst>
                    <a:ext uri="{9D8B030D-6E8A-4147-A177-3AD203B41FA5}">
                      <a16:colId xmlns:a16="http://schemas.microsoft.com/office/drawing/2014/main" val="2862685665"/>
                    </a:ext>
                  </a:extLst>
                </a:gridCol>
                <a:gridCol w="652147">
                  <a:extLst>
                    <a:ext uri="{9D8B030D-6E8A-4147-A177-3AD203B41FA5}">
                      <a16:colId xmlns:a16="http://schemas.microsoft.com/office/drawing/2014/main" val="68813684"/>
                    </a:ext>
                  </a:extLst>
                </a:gridCol>
                <a:gridCol w="641456">
                  <a:extLst>
                    <a:ext uri="{9D8B030D-6E8A-4147-A177-3AD203B41FA5}">
                      <a16:colId xmlns:a16="http://schemas.microsoft.com/office/drawing/2014/main" val="1846079799"/>
                    </a:ext>
                  </a:extLst>
                </a:gridCol>
              </a:tblGrid>
              <a:tr h="1324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452845"/>
                  </a:ext>
                </a:extLst>
              </a:tr>
              <a:tr h="4055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460495"/>
                  </a:ext>
                </a:extLst>
              </a:tr>
              <a:tr h="1737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2.270.635.259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904.144.242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-1.366.491.017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842.859.144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689633"/>
                  </a:ext>
                </a:extLst>
              </a:tr>
              <a:tr h="132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1.570.230.948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749.894.319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-820.336.629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749.875.726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080386"/>
                  </a:ext>
                </a:extLst>
              </a:tr>
              <a:tr h="132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1.570.230.948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749.894.319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-820.336.629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749.875.726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203654"/>
                  </a:ext>
                </a:extLst>
              </a:tr>
              <a:tr h="132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Acceso a la Educación Superior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17.254.135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-17.254.135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7364"/>
                  </a:ext>
                </a:extLst>
              </a:tr>
              <a:tr h="132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Artículo 2° DFL (Ed) N°4, de 1981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98.448.561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72.362.551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-26.086.010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72.362.551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846327"/>
                  </a:ext>
                </a:extLst>
              </a:tr>
              <a:tr h="132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Institucional para la Gratuidad-Universidades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747.790.945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367.285.956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-380.504.989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367.285.956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378030"/>
                  </a:ext>
                </a:extLst>
              </a:tr>
              <a:tr h="264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Institucional para la Gratuidad-Institutos Profesionales y Centros de Formación Técnica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365.903.312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174.373.340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-191.529.972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174.373.340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450322"/>
                  </a:ext>
                </a:extLst>
              </a:tr>
              <a:tr h="132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Educación Superior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248.697.349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108.036.093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-140.661.256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108.036.093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68604"/>
                  </a:ext>
                </a:extLst>
              </a:tr>
              <a:tr h="132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 art 1° DFL (Ed.) N° 4 de 1981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3.797.066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255.893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-3.541.173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255.813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72457"/>
                  </a:ext>
                </a:extLst>
              </a:tr>
              <a:tr h="132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Pasantías Técnicos Nivel Superior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3.681.916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172.255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-3.509.661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153.745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571286"/>
                  </a:ext>
                </a:extLst>
              </a:tr>
              <a:tr h="132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2.286.600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-2.286.600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31906"/>
                  </a:ext>
                </a:extLst>
              </a:tr>
              <a:tr h="132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1.134.127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-1.134.127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640625"/>
                  </a:ext>
                </a:extLst>
              </a:tr>
              <a:tr h="132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Universidades art. 1° D.F.L. (Ed.) N° 4, de 1981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731.146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-731.146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72685"/>
                  </a:ext>
                </a:extLst>
              </a:tr>
              <a:tr h="132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Basal por Desempeño Universidades Art. 1° DFL. (Ed.) N° 4 de 1981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30.416.809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12.166.724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-18.250.085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12.166.724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508282"/>
                  </a:ext>
                </a:extLst>
              </a:tr>
              <a:tr h="132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Semestre en el Extranjero Beca Vocación de Profesor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505.952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104.440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-401.512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104.437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484549"/>
                  </a:ext>
                </a:extLst>
              </a:tr>
              <a:tr h="132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Cursos de Idiomas para Becas Chile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191.138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-179.684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572281"/>
                  </a:ext>
                </a:extLst>
              </a:tr>
              <a:tr h="132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Institucional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4.033.974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-4.033.974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216318"/>
                  </a:ext>
                </a:extLst>
              </a:tr>
              <a:tr h="132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20.634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34.980.193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12.011.225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-22.968.968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12.011.225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882647"/>
                  </a:ext>
                </a:extLst>
              </a:tr>
              <a:tr h="132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Internacionalización de Universidades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2.167.738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-2.167.738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018895"/>
                  </a:ext>
                </a:extLst>
              </a:tr>
              <a:tr h="132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Fomento de Investigación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7.785.970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3.114.388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-4.671.582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3.114.388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383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74638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6F1F972-57EF-4558-B4D6-85971C6DE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695201"/>
              </p:ext>
            </p:extLst>
          </p:nvPr>
        </p:nvGraphicFramePr>
        <p:xfrm>
          <a:off x="467544" y="1630388"/>
          <a:ext cx="8208915" cy="3310775"/>
        </p:xfrm>
        <a:graphic>
          <a:graphicData uri="http://schemas.openxmlformats.org/drawingml/2006/table">
            <a:tbl>
              <a:tblPr/>
              <a:tblGrid>
                <a:gridCol w="272179">
                  <a:extLst>
                    <a:ext uri="{9D8B030D-6E8A-4147-A177-3AD203B41FA5}">
                      <a16:colId xmlns:a16="http://schemas.microsoft.com/office/drawing/2014/main" val="3485504285"/>
                    </a:ext>
                  </a:extLst>
                </a:gridCol>
                <a:gridCol w="272179">
                  <a:extLst>
                    <a:ext uri="{9D8B030D-6E8A-4147-A177-3AD203B41FA5}">
                      <a16:colId xmlns:a16="http://schemas.microsoft.com/office/drawing/2014/main" val="4090402263"/>
                    </a:ext>
                  </a:extLst>
                </a:gridCol>
                <a:gridCol w="272179">
                  <a:extLst>
                    <a:ext uri="{9D8B030D-6E8A-4147-A177-3AD203B41FA5}">
                      <a16:colId xmlns:a16="http://schemas.microsoft.com/office/drawing/2014/main" val="1899178983"/>
                    </a:ext>
                  </a:extLst>
                </a:gridCol>
                <a:gridCol w="3157272">
                  <a:extLst>
                    <a:ext uri="{9D8B030D-6E8A-4147-A177-3AD203B41FA5}">
                      <a16:colId xmlns:a16="http://schemas.microsoft.com/office/drawing/2014/main" val="3951032462"/>
                    </a:ext>
                  </a:extLst>
                </a:gridCol>
                <a:gridCol w="729440">
                  <a:extLst>
                    <a:ext uri="{9D8B030D-6E8A-4147-A177-3AD203B41FA5}">
                      <a16:colId xmlns:a16="http://schemas.microsoft.com/office/drawing/2014/main" val="3789476982"/>
                    </a:ext>
                  </a:extLst>
                </a:gridCol>
                <a:gridCol w="729440">
                  <a:extLst>
                    <a:ext uri="{9D8B030D-6E8A-4147-A177-3AD203B41FA5}">
                      <a16:colId xmlns:a16="http://schemas.microsoft.com/office/drawing/2014/main" val="2423185520"/>
                    </a:ext>
                  </a:extLst>
                </a:gridCol>
                <a:gridCol w="729440">
                  <a:extLst>
                    <a:ext uri="{9D8B030D-6E8A-4147-A177-3AD203B41FA5}">
                      <a16:colId xmlns:a16="http://schemas.microsoft.com/office/drawing/2014/main" val="2531710331"/>
                    </a:ext>
                  </a:extLst>
                </a:gridCol>
                <a:gridCol w="729440">
                  <a:extLst>
                    <a:ext uri="{9D8B030D-6E8A-4147-A177-3AD203B41FA5}">
                      <a16:colId xmlns:a16="http://schemas.microsoft.com/office/drawing/2014/main" val="2728198977"/>
                    </a:ext>
                  </a:extLst>
                </a:gridCol>
                <a:gridCol w="664117">
                  <a:extLst>
                    <a:ext uri="{9D8B030D-6E8A-4147-A177-3AD203B41FA5}">
                      <a16:colId xmlns:a16="http://schemas.microsoft.com/office/drawing/2014/main" val="505481179"/>
                    </a:ext>
                  </a:extLst>
                </a:gridCol>
                <a:gridCol w="653229">
                  <a:extLst>
                    <a:ext uri="{9D8B030D-6E8A-4147-A177-3AD203B41FA5}">
                      <a16:colId xmlns:a16="http://schemas.microsoft.com/office/drawing/2014/main" val="1748619205"/>
                    </a:ext>
                  </a:extLst>
                </a:gridCol>
              </a:tblGrid>
              <a:tr h="1379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067472"/>
                  </a:ext>
                </a:extLst>
              </a:tr>
              <a:tr h="4138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928327"/>
                  </a:ext>
                </a:extLst>
              </a:tr>
              <a:tr h="13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Formación Técnico Profesional Educación Superior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424.017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-424.017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130136"/>
                  </a:ext>
                </a:extLst>
              </a:tr>
              <a:tr h="13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518.583.834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36.506.833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-482.077.001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36.506.833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169052"/>
                  </a:ext>
                </a:extLst>
              </a:tr>
              <a:tr h="13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518.583.834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36.506.833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-482.077.001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36.506.833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449640"/>
                  </a:ext>
                </a:extLst>
              </a:tr>
              <a:tr h="13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13.063.995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3.178.689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-9.885.306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3.178.689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88408"/>
                  </a:ext>
                </a:extLst>
              </a:tr>
              <a:tr h="13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13.063.995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3.178.689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-9.885.306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3.178.689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589425"/>
                  </a:ext>
                </a:extLst>
              </a:tr>
              <a:tr h="275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Institucional-Infraestructura Art 1° DFL. (Ed.) N° 4 de 1981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1.052.726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22.444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-1.030.282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22.444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658387"/>
                  </a:ext>
                </a:extLst>
              </a:tr>
              <a:tr h="13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Letra a) Art.71 bis de la Ley N° 18.591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617.727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-617.727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394053"/>
                  </a:ext>
                </a:extLst>
              </a:tr>
              <a:tr h="13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Institucional  - Infraestructura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1.514.326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-1.514.326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664424"/>
                  </a:ext>
                </a:extLst>
              </a:tr>
              <a:tr h="13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299.789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-299.789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063162"/>
                  </a:ext>
                </a:extLst>
              </a:tr>
              <a:tr h="13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Universidades art. 1° DFL (Ed.) N° 4 de 1981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731.146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-731.146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892186"/>
                  </a:ext>
                </a:extLst>
              </a:tr>
              <a:tr h="13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957.668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-957.668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057863"/>
                  </a:ext>
                </a:extLst>
              </a:tr>
              <a:tr h="13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Basal por Desempeño Universidades Art. 1° DFL. (Ed.) N° 4 de 1981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7.890.613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3.156.245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-4.734.368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3.156.245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967747"/>
                  </a:ext>
                </a:extLst>
              </a:tr>
              <a:tr h="13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168.755.482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53.314.356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-115.441.126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53.297.896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969917"/>
                  </a:ext>
                </a:extLst>
              </a:tr>
              <a:tr h="13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141.211.311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40.679.426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-100.531.885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40.679.425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00108"/>
                  </a:ext>
                </a:extLst>
              </a:tr>
              <a:tr h="13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7.543.209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4.108.481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-3.434.728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4.108.480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704579"/>
                  </a:ext>
                </a:extLst>
              </a:tr>
              <a:tr h="13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19.715.170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7.321.898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-12.393.272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7.321.899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004323"/>
                  </a:ext>
                </a:extLst>
              </a:tr>
              <a:tr h="13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284.797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257.452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-27.345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257.452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157848"/>
                  </a:ext>
                </a:extLst>
              </a:tr>
              <a:tr h="13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947.099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946.104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930.640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93531,7%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7301"/>
                  </a:ext>
                </a:extLst>
              </a:tr>
              <a:tr h="13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61.250.045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61.249.045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340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6349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79917"/>
            <a:ext cx="8229600" cy="3048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31: GASTOS DE OPERACIÓN DE EDUCACIÓN SUPERIOR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4AFE7C6-7F6D-4E37-942B-89345DF1C1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857699"/>
              </p:ext>
            </p:extLst>
          </p:nvPr>
        </p:nvGraphicFramePr>
        <p:xfrm>
          <a:off x="446857" y="1628800"/>
          <a:ext cx="8184510" cy="2232252"/>
        </p:xfrm>
        <a:graphic>
          <a:graphicData uri="http://schemas.openxmlformats.org/drawingml/2006/table">
            <a:tbl>
              <a:tblPr/>
              <a:tblGrid>
                <a:gridCol w="274281">
                  <a:extLst>
                    <a:ext uri="{9D8B030D-6E8A-4147-A177-3AD203B41FA5}">
                      <a16:colId xmlns:a16="http://schemas.microsoft.com/office/drawing/2014/main" val="519230111"/>
                    </a:ext>
                  </a:extLst>
                </a:gridCol>
                <a:gridCol w="274281">
                  <a:extLst>
                    <a:ext uri="{9D8B030D-6E8A-4147-A177-3AD203B41FA5}">
                      <a16:colId xmlns:a16="http://schemas.microsoft.com/office/drawing/2014/main" val="795509646"/>
                    </a:ext>
                  </a:extLst>
                </a:gridCol>
                <a:gridCol w="274281">
                  <a:extLst>
                    <a:ext uri="{9D8B030D-6E8A-4147-A177-3AD203B41FA5}">
                      <a16:colId xmlns:a16="http://schemas.microsoft.com/office/drawing/2014/main" val="3334942852"/>
                    </a:ext>
                  </a:extLst>
                </a:gridCol>
                <a:gridCol w="3093874">
                  <a:extLst>
                    <a:ext uri="{9D8B030D-6E8A-4147-A177-3AD203B41FA5}">
                      <a16:colId xmlns:a16="http://schemas.microsoft.com/office/drawing/2014/main" val="3558733194"/>
                    </a:ext>
                  </a:extLst>
                </a:gridCol>
                <a:gridCol w="735070">
                  <a:extLst>
                    <a:ext uri="{9D8B030D-6E8A-4147-A177-3AD203B41FA5}">
                      <a16:colId xmlns:a16="http://schemas.microsoft.com/office/drawing/2014/main" val="269839765"/>
                    </a:ext>
                  </a:extLst>
                </a:gridCol>
                <a:gridCol w="735070">
                  <a:extLst>
                    <a:ext uri="{9D8B030D-6E8A-4147-A177-3AD203B41FA5}">
                      <a16:colId xmlns:a16="http://schemas.microsoft.com/office/drawing/2014/main" val="4212294977"/>
                    </a:ext>
                  </a:extLst>
                </a:gridCol>
                <a:gridCol w="735070">
                  <a:extLst>
                    <a:ext uri="{9D8B030D-6E8A-4147-A177-3AD203B41FA5}">
                      <a16:colId xmlns:a16="http://schemas.microsoft.com/office/drawing/2014/main" val="185464755"/>
                    </a:ext>
                  </a:extLst>
                </a:gridCol>
                <a:gridCol w="735070">
                  <a:extLst>
                    <a:ext uri="{9D8B030D-6E8A-4147-A177-3AD203B41FA5}">
                      <a16:colId xmlns:a16="http://schemas.microsoft.com/office/drawing/2014/main" val="3291591797"/>
                    </a:ext>
                  </a:extLst>
                </a:gridCol>
                <a:gridCol w="669242">
                  <a:extLst>
                    <a:ext uri="{9D8B030D-6E8A-4147-A177-3AD203B41FA5}">
                      <a16:colId xmlns:a16="http://schemas.microsoft.com/office/drawing/2014/main" val="1812090961"/>
                    </a:ext>
                  </a:extLst>
                </a:gridCol>
                <a:gridCol w="658271">
                  <a:extLst>
                    <a:ext uri="{9D8B030D-6E8A-4147-A177-3AD203B41FA5}">
                      <a16:colId xmlns:a16="http://schemas.microsoft.com/office/drawing/2014/main" val="1387640048"/>
                    </a:ext>
                  </a:extLst>
                </a:gridCol>
              </a:tblGrid>
              <a:tr h="1363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044417"/>
                  </a:ext>
                </a:extLst>
              </a:tr>
              <a:tr h="4174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701342"/>
                  </a:ext>
                </a:extLst>
              </a:tr>
              <a:tr h="1789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10.416.069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8.137.915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-2.278.154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8.089.327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623662"/>
                  </a:ext>
                </a:extLst>
              </a:tr>
              <a:tr h="136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4.327.099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2.324.507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-2.002.592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2.289.921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756677"/>
                  </a:ext>
                </a:extLst>
              </a:tr>
              <a:tr h="136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865.908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397.792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-468.116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384.790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389282"/>
                  </a:ext>
                </a:extLst>
              </a:tr>
              <a:tr h="136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034488"/>
                  </a:ext>
                </a:extLst>
              </a:tr>
              <a:tr h="136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41597"/>
                  </a:ext>
                </a:extLst>
              </a:tr>
              <a:tr h="136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5.221.062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5.221.062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5.221.062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137959"/>
                  </a:ext>
                </a:extLst>
              </a:tr>
              <a:tr h="136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5.221.062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5.221.062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5.221.062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426584"/>
                  </a:ext>
                </a:extLst>
              </a:tr>
              <a:tr h="136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20.129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4.950.675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4.950.675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4.950.675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639373"/>
                  </a:ext>
                </a:extLst>
              </a:tr>
              <a:tr h="136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Ley N° 20.027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270.387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270.387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270.387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323191"/>
                  </a:ext>
                </a:extLst>
              </a:tr>
              <a:tr h="136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162.508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16350,8%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209889"/>
                  </a:ext>
                </a:extLst>
              </a:tr>
              <a:tr h="136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162.508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16350,8%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7300"/>
                  </a:ext>
                </a:extLst>
              </a:tr>
              <a:tr h="136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606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3386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9349AA2-8D00-4A22-B190-9D53AD31A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163969"/>
            <a:ext cx="4074481" cy="253006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1C86D300-9BC2-4C72-AEE5-711D732775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6352" y="2163968"/>
            <a:ext cx="4063310" cy="2530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262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02. PROGRAMA 01: SUPERINTENDENCIA DE EDUCACIÓN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E935089-D88B-4AFD-917C-01619D3581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128501"/>
              </p:ext>
            </p:extLst>
          </p:nvPr>
        </p:nvGraphicFramePr>
        <p:xfrm>
          <a:off x="446856" y="1709071"/>
          <a:ext cx="8184509" cy="2632613"/>
        </p:xfrm>
        <a:graphic>
          <a:graphicData uri="http://schemas.openxmlformats.org/drawingml/2006/table">
            <a:tbl>
              <a:tblPr/>
              <a:tblGrid>
                <a:gridCol w="274280">
                  <a:extLst>
                    <a:ext uri="{9D8B030D-6E8A-4147-A177-3AD203B41FA5}">
                      <a16:colId xmlns:a16="http://schemas.microsoft.com/office/drawing/2014/main" val="2314405578"/>
                    </a:ext>
                  </a:extLst>
                </a:gridCol>
                <a:gridCol w="274280">
                  <a:extLst>
                    <a:ext uri="{9D8B030D-6E8A-4147-A177-3AD203B41FA5}">
                      <a16:colId xmlns:a16="http://schemas.microsoft.com/office/drawing/2014/main" val="1879432224"/>
                    </a:ext>
                  </a:extLst>
                </a:gridCol>
                <a:gridCol w="274280">
                  <a:extLst>
                    <a:ext uri="{9D8B030D-6E8A-4147-A177-3AD203B41FA5}">
                      <a16:colId xmlns:a16="http://schemas.microsoft.com/office/drawing/2014/main" val="2048239639"/>
                    </a:ext>
                  </a:extLst>
                </a:gridCol>
                <a:gridCol w="3093876">
                  <a:extLst>
                    <a:ext uri="{9D8B030D-6E8A-4147-A177-3AD203B41FA5}">
                      <a16:colId xmlns:a16="http://schemas.microsoft.com/office/drawing/2014/main" val="531258379"/>
                    </a:ext>
                  </a:extLst>
                </a:gridCol>
                <a:gridCol w="735070">
                  <a:extLst>
                    <a:ext uri="{9D8B030D-6E8A-4147-A177-3AD203B41FA5}">
                      <a16:colId xmlns:a16="http://schemas.microsoft.com/office/drawing/2014/main" val="4031739130"/>
                    </a:ext>
                  </a:extLst>
                </a:gridCol>
                <a:gridCol w="735070">
                  <a:extLst>
                    <a:ext uri="{9D8B030D-6E8A-4147-A177-3AD203B41FA5}">
                      <a16:colId xmlns:a16="http://schemas.microsoft.com/office/drawing/2014/main" val="1015699313"/>
                    </a:ext>
                  </a:extLst>
                </a:gridCol>
                <a:gridCol w="735070">
                  <a:extLst>
                    <a:ext uri="{9D8B030D-6E8A-4147-A177-3AD203B41FA5}">
                      <a16:colId xmlns:a16="http://schemas.microsoft.com/office/drawing/2014/main" val="2940879898"/>
                    </a:ext>
                  </a:extLst>
                </a:gridCol>
                <a:gridCol w="735070">
                  <a:extLst>
                    <a:ext uri="{9D8B030D-6E8A-4147-A177-3AD203B41FA5}">
                      <a16:colId xmlns:a16="http://schemas.microsoft.com/office/drawing/2014/main" val="2403061191"/>
                    </a:ext>
                  </a:extLst>
                </a:gridCol>
                <a:gridCol w="669242">
                  <a:extLst>
                    <a:ext uri="{9D8B030D-6E8A-4147-A177-3AD203B41FA5}">
                      <a16:colId xmlns:a16="http://schemas.microsoft.com/office/drawing/2014/main" val="1348556360"/>
                    </a:ext>
                  </a:extLst>
                </a:gridCol>
                <a:gridCol w="658271">
                  <a:extLst>
                    <a:ext uri="{9D8B030D-6E8A-4147-A177-3AD203B41FA5}">
                      <a16:colId xmlns:a16="http://schemas.microsoft.com/office/drawing/2014/main" val="14243169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77547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86385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32.089.972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33.704.392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33.338.224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6425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25.300.527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25.535.550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235.023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25.205.247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6366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6.161.720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6.095.317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-66.403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6.082.473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2878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660.186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660.186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642.577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7170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660.186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660.186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642.577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2481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5259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2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625.725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690.687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4956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7412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6355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6669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7633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597.915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597.915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596.682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7894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715.125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714.125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715.124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4348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715.125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714.125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715.124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3302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13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7880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03. PROGRAMA 01: AGENCIA DE CALIDAD DE LA EDUCACIÓN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FF08C2B-F5E2-4E62-B4A4-282DBD2973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755720"/>
              </p:ext>
            </p:extLst>
          </p:nvPr>
        </p:nvGraphicFramePr>
        <p:xfrm>
          <a:off x="539552" y="1652092"/>
          <a:ext cx="8091815" cy="3361090"/>
        </p:xfrm>
        <a:graphic>
          <a:graphicData uri="http://schemas.openxmlformats.org/drawingml/2006/table">
            <a:tbl>
              <a:tblPr/>
              <a:tblGrid>
                <a:gridCol w="269010">
                  <a:extLst>
                    <a:ext uri="{9D8B030D-6E8A-4147-A177-3AD203B41FA5}">
                      <a16:colId xmlns:a16="http://schemas.microsoft.com/office/drawing/2014/main" val="1610689091"/>
                    </a:ext>
                  </a:extLst>
                </a:gridCol>
                <a:gridCol w="269010">
                  <a:extLst>
                    <a:ext uri="{9D8B030D-6E8A-4147-A177-3AD203B41FA5}">
                      <a16:colId xmlns:a16="http://schemas.microsoft.com/office/drawing/2014/main" val="3257399910"/>
                    </a:ext>
                  </a:extLst>
                </a:gridCol>
                <a:gridCol w="269010">
                  <a:extLst>
                    <a:ext uri="{9D8B030D-6E8A-4147-A177-3AD203B41FA5}">
                      <a16:colId xmlns:a16="http://schemas.microsoft.com/office/drawing/2014/main" val="3438254266"/>
                    </a:ext>
                  </a:extLst>
                </a:gridCol>
                <a:gridCol w="3098993">
                  <a:extLst>
                    <a:ext uri="{9D8B030D-6E8A-4147-A177-3AD203B41FA5}">
                      <a16:colId xmlns:a16="http://schemas.microsoft.com/office/drawing/2014/main" val="3279873311"/>
                    </a:ext>
                  </a:extLst>
                </a:gridCol>
                <a:gridCol w="720946">
                  <a:extLst>
                    <a:ext uri="{9D8B030D-6E8A-4147-A177-3AD203B41FA5}">
                      <a16:colId xmlns:a16="http://schemas.microsoft.com/office/drawing/2014/main" val="129831806"/>
                    </a:ext>
                  </a:extLst>
                </a:gridCol>
                <a:gridCol w="720946">
                  <a:extLst>
                    <a:ext uri="{9D8B030D-6E8A-4147-A177-3AD203B41FA5}">
                      <a16:colId xmlns:a16="http://schemas.microsoft.com/office/drawing/2014/main" val="3721691964"/>
                    </a:ext>
                  </a:extLst>
                </a:gridCol>
                <a:gridCol w="720946">
                  <a:extLst>
                    <a:ext uri="{9D8B030D-6E8A-4147-A177-3AD203B41FA5}">
                      <a16:colId xmlns:a16="http://schemas.microsoft.com/office/drawing/2014/main" val="3285211926"/>
                    </a:ext>
                  </a:extLst>
                </a:gridCol>
                <a:gridCol w="720946">
                  <a:extLst>
                    <a:ext uri="{9D8B030D-6E8A-4147-A177-3AD203B41FA5}">
                      <a16:colId xmlns:a16="http://schemas.microsoft.com/office/drawing/2014/main" val="1407815732"/>
                    </a:ext>
                  </a:extLst>
                </a:gridCol>
                <a:gridCol w="656384">
                  <a:extLst>
                    <a:ext uri="{9D8B030D-6E8A-4147-A177-3AD203B41FA5}">
                      <a16:colId xmlns:a16="http://schemas.microsoft.com/office/drawing/2014/main" val="2190716243"/>
                    </a:ext>
                  </a:extLst>
                </a:gridCol>
                <a:gridCol w="645624">
                  <a:extLst>
                    <a:ext uri="{9D8B030D-6E8A-4147-A177-3AD203B41FA5}">
                      <a16:colId xmlns:a16="http://schemas.microsoft.com/office/drawing/2014/main" val="3952742755"/>
                    </a:ext>
                  </a:extLst>
                </a:gridCol>
              </a:tblGrid>
              <a:tr h="1324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465499"/>
                  </a:ext>
                </a:extLst>
              </a:tr>
              <a:tr h="4056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080540"/>
                  </a:ext>
                </a:extLst>
              </a:tr>
              <a:tr h="1738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36.607.407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40.791.089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4.183.682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37.898.726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028749"/>
                  </a:ext>
                </a:extLst>
              </a:tr>
              <a:tr h="132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11.820.397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10.737.636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-1.082.761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10.709.656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844332"/>
                  </a:ext>
                </a:extLst>
              </a:tr>
              <a:tr h="132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2.263.846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2.263.846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2.263.845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643304"/>
                  </a:ext>
                </a:extLst>
              </a:tr>
              <a:tr h="132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40.551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40.551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40.551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549189"/>
                  </a:ext>
                </a:extLst>
              </a:tr>
              <a:tr h="132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40.551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40.551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40.551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702278"/>
                  </a:ext>
                </a:extLst>
              </a:tr>
              <a:tr h="132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22.057.478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23.363.507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1.306.029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20.530.508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843595"/>
                  </a:ext>
                </a:extLst>
              </a:tr>
              <a:tr h="132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22.057.478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23.363.507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1.306.029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20.530.508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572285"/>
                  </a:ext>
                </a:extLst>
              </a:tr>
              <a:tr h="132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Logros de Aprendizaje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18.045.149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18.093.007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47.858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15.534.285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210952"/>
                  </a:ext>
                </a:extLst>
              </a:tr>
              <a:tr h="132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Desempeño, Párrafo 2° del Título II de la Ley N°20.529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2.909.283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4.167.454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1.258.171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3.905.405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134,2%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507849"/>
                  </a:ext>
                </a:extLst>
              </a:tr>
              <a:tr h="264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del Cumplimiento de Estándares de Desempeño Profesional Docente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1.103.046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1.103.046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1.090.818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34762"/>
                  </a:ext>
                </a:extLst>
              </a:tr>
              <a:tr h="132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104.000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104.000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102.494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033894"/>
                  </a:ext>
                </a:extLst>
              </a:tr>
              <a:tr h="132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104.000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104.000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102.494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253006"/>
                  </a:ext>
                </a:extLst>
              </a:tr>
              <a:tr h="132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463.686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463.686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461.164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606027"/>
                  </a:ext>
                </a:extLst>
              </a:tr>
              <a:tr h="132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37.544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37.544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37.505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948240"/>
                  </a:ext>
                </a:extLst>
              </a:tr>
              <a:tr h="132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10.939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10.939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10.800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117553"/>
                  </a:ext>
                </a:extLst>
              </a:tr>
              <a:tr h="132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54.600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54.600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54.467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785699"/>
                  </a:ext>
                </a:extLst>
              </a:tr>
              <a:tr h="132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360.603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360.603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358.392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913134"/>
                  </a:ext>
                </a:extLst>
              </a:tr>
              <a:tr h="132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3.816.863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3.815.863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3.790.508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379050,8%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506725"/>
                  </a:ext>
                </a:extLst>
              </a:tr>
              <a:tr h="132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3.816.863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3.815.863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3.790.508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379050,8%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517405"/>
                  </a:ext>
                </a:extLst>
              </a:tr>
              <a:tr h="132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253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1651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04. PROGRAMA 01: SUBSECRETARÍA DE EDUCACIÓN PARVULARIA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CDDA5A1-6A08-43C8-A50B-C680A95527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565353"/>
              </p:ext>
            </p:extLst>
          </p:nvPr>
        </p:nvGraphicFramePr>
        <p:xfrm>
          <a:off x="467544" y="1652092"/>
          <a:ext cx="8163819" cy="3145062"/>
        </p:xfrm>
        <a:graphic>
          <a:graphicData uri="http://schemas.openxmlformats.org/drawingml/2006/table">
            <a:tbl>
              <a:tblPr/>
              <a:tblGrid>
                <a:gridCol w="269611">
                  <a:extLst>
                    <a:ext uri="{9D8B030D-6E8A-4147-A177-3AD203B41FA5}">
                      <a16:colId xmlns:a16="http://schemas.microsoft.com/office/drawing/2014/main" val="378363692"/>
                    </a:ext>
                  </a:extLst>
                </a:gridCol>
                <a:gridCol w="269611">
                  <a:extLst>
                    <a:ext uri="{9D8B030D-6E8A-4147-A177-3AD203B41FA5}">
                      <a16:colId xmlns:a16="http://schemas.microsoft.com/office/drawing/2014/main" val="2913331014"/>
                    </a:ext>
                  </a:extLst>
                </a:gridCol>
                <a:gridCol w="269611">
                  <a:extLst>
                    <a:ext uri="{9D8B030D-6E8A-4147-A177-3AD203B41FA5}">
                      <a16:colId xmlns:a16="http://schemas.microsoft.com/office/drawing/2014/main" val="1718815220"/>
                    </a:ext>
                  </a:extLst>
                </a:gridCol>
                <a:gridCol w="3159841">
                  <a:extLst>
                    <a:ext uri="{9D8B030D-6E8A-4147-A177-3AD203B41FA5}">
                      <a16:colId xmlns:a16="http://schemas.microsoft.com/office/drawing/2014/main" val="1251522168"/>
                    </a:ext>
                  </a:extLst>
                </a:gridCol>
                <a:gridCol w="722557">
                  <a:extLst>
                    <a:ext uri="{9D8B030D-6E8A-4147-A177-3AD203B41FA5}">
                      <a16:colId xmlns:a16="http://schemas.microsoft.com/office/drawing/2014/main" val="2597204179"/>
                    </a:ext>
                  </a:extLst>
                </a:gridCol>
                <a:gridCol w="722557">
                  <a:extLst>
                    <a:ext uri="{9D8B030D-6E8A-4147-A177-3AD203B41FA5}">
                      <a16:colId xmlns:a16="http://schemas.microsoft.com/office/drawing/2014/main" val="2244093072"/>
                    </a:ext>
                  </a:extLst>
                </a:gridCol>
                <a:gridCol w="722557">
                  <a:extLst>
                    <a:ext uri="{9D8B030D-6E8A-4147-A177-3AD203B41FA5}">
                      <a16:colId xmlns:a16="http://schemas.microsoft.com/office/drawing/2014/main" val="1024990071"/>
                    </a:ext>
                  </a:extLst>
                </a:gridCol>
                <a:gridCol w="722557">
                  <a:extLst>
                    <a:ext uri="{9D8B030D-6E8A-4147-A177-3AD203B41FA5}">
                      <a16:colId xmlns:a16="http://schemas.microsoft.com/office/drawing/2014/main" val="2771644873"/>
                    </a:ext>
                  </a:extLst>
                </a:gridCol>
                <a:gridCol w="657851">
                  <a:extLst>
                    <a:ext uri="{9D8B030D-6E8A-4147-A177-3AD203B41FA5}">
                      <a16:colId xmlns:a16="http://schemas.microsoft.com/office/drawing/2014/main" val="3517913391"/>
                    </a:ext>
                  </a:extLst>
                </a:gridCol>
                <a:gridCol w="647066">
                  <a:extLst>
                    <a:ext uri="{9D8B030D-6E8A-4147-A177-3AD203B41FA5}">
                      <a16:colId xmlns:a16="http://schemas.microsoft.com/office/drawing/2014/main" val="1846951632"/>
                    </a:ext>
                  </a:extLst>
                </a:gridCol>
              </a:tblGrid>
              <a:tr h="1345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91060"/>
                  </a:ext>
                </a:extLst>
              </a:tr>
              <a:tr h="4120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867262"/>
                  </a:ext>
                </a:extLst>
              </a:tr>
              <a:tr h="1765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336.539.641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378.529.813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41.990.172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356.808.933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901012"/>
                  </a:ext>
                </a:extLst>
              </a:tr>
              <a:tr h="134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3.327.427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3.327.427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3.195.260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610198"/>
                  </a:ext>
                </a:extLst>
              </a:tr>
              <a:tr h="134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781.165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881.165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819.687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839156"/>
                  </a:ext>
                </a:extLst>
              </a:tr>
              <a:tr h="134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315.771.881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327.897.733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12.125.852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327.895.971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627143"/>
                  </a:ext>
                </a:extLst>
              </a:tr>
              <a:tr h="134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315.771.881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327.785.177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12.013.296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327.783.841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19598"/>
                  </a:ext>
                </a:extLst>
              </a:tr>
              <a:tr h="134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Integra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312.923.776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325.149.628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12.225.852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325.149.628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736544"/>
                  </a:ext>
                </a:extLst>
              </a:tr>
              <a:tr h="134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a la Educación Parvularia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2.848.105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2.635.549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-212.556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2.634.213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455821"/>
                  </a:ext>
                </a:extLst>
              </a:tr>
              <a:tr h="134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112.556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112.556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112.130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985183"/>
                  </a:ext>
                </a:extLst>
              </a:tr>
              <a:tr h="134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Económico, OCDE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112.556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112.556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112.130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118242"/>
                  </a:ext>
                </a:extLst>
              </a:tr>
              <a:tr h="134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8.179.590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8.179.590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8.179.589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639714"/>
                  </a:ext>
                </a:extLst>
              </a:tr>
              <a:tr h="134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8.179.590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8.179.590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8.179.589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613466"/>
                  </a:ext>
                </a:extLst>
              </a:tr>
              <a:tr h="134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27.810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27.810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27.644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475557"/>
                  </a:ext>
                </a:extLst>
              </a:tr>
              <a:tr h="134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27.810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27.810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27.644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651210"/>
                  </a:ext>
                </a:extLst>
              </a:tr>
              <a:tr h="134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16.629.358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38.153.663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21.524.305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16.629.358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75992"/>
                  </a:ext>
                </a:extLst>
              </a:tr>
              <a:tr h="134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16.629.358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38.153.663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21.524.305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16.629.358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465854"/>
                  </a:ext>
                </a:extLst>
              </a:tr>
              <a:tr h="134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INTEGRA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16.629.358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38.153.663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21.524.305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16.629.358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199055"/>
                  </a:ext>
                </a:extLst>
              </a:tr>
              <a:tr h="134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61.425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60.425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61.424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6142,4%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999913"/>
                  </a:ext>
                </a:extLst>
              </a:tr>
              <a:tr h="134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61.425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60.425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61.424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6142,4%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162526"/>
                  </a:ext>
                </a:extLst>
              </a:tr>
              <a:tr h="134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893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0375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3D22751-43BC-4538-BBF2-5E31EADF1F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101151"/>
              </p:ext>
            </p:extLst>
          </p:nvPr>
        </p:nvGraphicFramePr>
        <p:xfrm>
          <a:off x="475777" y="1844098"/>
          <a:ext cx="8155585" cy="4249208"/>
        </p:xfrm>
        <a:graphic>
          <a:graphicData uri="http://schemas.openxmlformats.org/drawingml/2006/table">
            <a:tbl>
              <a:tblPr/>
              <a:tblGrid>
                <a:gridCol w="273311">
                  <a:extLst>
                    <a:ext uri="{9D8B030D-6E8A-4147-A177-3AD203B41FA5}">
                      <a16:colId xmlns:a16="http://schemas.microsoft.com/office/drawing/2014/main" val="1667786331"/>
                    </a:ext>
                  </a:extLst>
                </a:gridCol>
                <a:gridCol w="273311">
                  <a:extLst>
                    <a:ext uri="{9D8B030D-6E8A-4147-A177-3AD203B41FA5}">
                      <a16:colId xmlns:a16="http://schemas.microsoft.com/office/drawing/2014/main" val="495891180"/>
                    </a:ext>
                  </a:extLst>
                </a:gridCol>
                <a:gridCol w="273311">
                  <a:extLst>
                    <a:ext uri="{9D8B030D-6E8A-4147-A177-3AD203B41FA5}">
                      <a16:colId xmlns:a16="http://schemas.microsoft.com/office/drawing/2014/main" val="3081016636"/>
                    </a:ext>
                  </a:extLst>
                </a:gridCol>
                <a:gridCol w="3082942">
                  <a:extLst>
                    <a:ext uri="{9D8B030D-6E8A-4147-A177-3AD203B41FA5}">
                      <a16:colId xmlns:a16="http://schemas.microsoft.com/office/drawing/2014/main" val="2901218607"/>
                    </a:ext>
                  </a:extLst>
                </a:gridCol>
                <a:gridCol w="732472">
                  <a:extLst>
                    <a:ext uri="{9D8B030D-6E8A-4147-A177-3AD203B41FA5}">
                      <a16:colId xmlns:a16="http://schemas.microsoft.com/office/drawing/2014/main" val="3277833017"/>
                    </a:ext>
                  </a:extLst>
                </a:gridCol>
                <a:gridCol w="732472">
                  <a:extLst>
                    <a:ext uri="{9D8B030D-6E8A-4147-A177-3AD203B41FA5}">
                      <a16:colId xmlns:a16="http://schemas.microsoft.com/office/drawing/2014/main" val="1648394214"/>
                    </a:ext>
                  </a:extLst>
                </a:gridCol>
                <a:gridCol w="732472">
                  <a:extLst>
                    <a:ext uri="{9D8B030D-6E8A-4147-A177-3AD203B41FA5}">
                      <a16:colId xmlns:a16="http://schemas.microsoft.com/office/drawing/2014/main" val="1841548367"/>
                    </a:ext>
                  </a:extLst>
                </a:gridCol>
                <a:gridCol w="732472">
                  <a:extLst>
                    <a:ext uri="{9D8B030D-6E8A-4147-A177-3AD203B41FA5}">
                      <a16:colId xmlns:a16="http://schemas.microsoft.com/office/drawing/2014/main" val="744610125"/>
                    </a:ext>
                  </a:extLst>
                </a:gridCol>
                <a:gridCol w="666877">
                  <a:extLst>
                    <a:ext uri="{9D8B030D-6E8A-4147-A177-3AD203B41FA5}">
                      <a16:colId xmlns:a16="http://schemas.microsoft.com/office/drawing/2014/main" val="2912017073"/>
                    </a:ext>
                  </a:extLst>
                </a:gridCol>
                <a:gridCol w="655945">
                  <a:extLst>
                    <a:ext uri="{9D8B030D-6E8A-4147-A177-3AD203B41FA5}">
                      <a16:colId xmlns:a16="http://schemas.microsoft.com/office/drawing/2014/main" val="2941197034"/>
                    </a:ext>
                  </a:extLst>
                </a:gridCol>
              </a:tblGrid>
              <a:tr h="1309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415702"/>
                  </a:ext>
                </a:extLst>
              </a:tr>
              <a:tr h="4011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387933"/>
                  </a:ext>
                </a:extLst>
              </a:tr>
              <a:tr h="1719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340.198.416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358.024.609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17.826.193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340.955.970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075714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9.538.140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10.550.649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1.012.509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10.086.903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315412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1.278.691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1.724.191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1.724.194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693606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776501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076345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323.820.528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322.679.397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-1.141.131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307.555.815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62911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115.822.666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116.875.337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1.052.671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108.289.975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207183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63.872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675719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Nacionales Postgrado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39.043.640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40.027.932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984.292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37.434.081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970152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Publicaciones Científicas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175.386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093200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Internacional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4.832.560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4.832.560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4.808.455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233618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información Electrónica para Ciencia y Tecnología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10.351.177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11.432.589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1.081.412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11.217.868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267927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52.716.419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52.216.419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47.679.064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056186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Inserción de Investigadores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7.770.557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7.591.386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-179.171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6.725.989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301322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Complementario para Estudiantes de Postgrado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869.055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078645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Cursos de Idiomas para Becas Chile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254154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207.997.862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205.804.060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-2.193.802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199.265.840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34176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Científico y Tecnológico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140.894.871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138.395.297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-2.499.574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133.918.266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026661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Ciencia y Tecnología (FONDEF)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20.603.732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23.600.070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23.512.768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879843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Explora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6.541.777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6.916.167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374.390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6.631.126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484678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Regionales de Investigación Científica y Tecnológica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5.265.045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5.256.712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-8.333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3.979.229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491091"/>
                  </a:ext>
                </a:extLst>
              </a:tr>
              <a:tr h="139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Investigación Asociativa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29.627.659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28.771.036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-856.623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28.452.514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925123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Científicos de Nivel Internacional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632.450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389013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 Mineria Virtuosa, Inclusiva y Sostenida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4.430.202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2.230.202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-2.200.000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2.139.487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986217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153.058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153.052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3061040,0%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7075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627348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153.052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90201"/>
                  </a:ext>
                </a:extLst>
              </a:tr>
              <a:tr h="13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9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75896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2B045D7-6675-442E-8B12-DA4142F190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792293"/>
              </p:ext>
            </p:extLst>
          </p:nvPr>
        </p:nvGraphicFramePr>
        <p:xfrm>
          <a:off x="475777" y="1868116"/>
          <a:ext cx="8155585" cy="2136946"/>
        </p:xfrm>
        <a:graphic>
          <a:graphicData uri="http://schemas.openxmlformats.org/drawingml/2006/table">
            <a:tbl>
              <a:tblPr/>
              <a:tblGrid>
                <a:gridCol w="273311">
                  <a:extLst>
                    <a:ext uri="{9D8B030D-6E8A-4147-A177-3AD203B41FA5}">
                      <a16:colId xmlns:a16="http://schemas.microsoft.com/office/drawing/2014/main" val="2441379878"/>
                    </a:ext>
                  </a:extLst>
                </a:gridCol>
                <a:gridCol w="273311">
                  <a:extLst>
                    <a:ext uri="{9D8B030D-6E8A-4147-A177-3AD203B41FA5}">
                      <a16:colId xmlns:a16="http://schemas.microsoft.com/office/drawing/2014/main" val="4111587227"/>
                    </a:ext>
                  </a:extLst>
                </a:gridCol>
                <a:gridCol w="273311">
                  <a:extLst>
                    <a:ext uri="{9D8B030D-6E8A-4147-A177-3AD203B41FA5}">
                      <a16:colId xmlns:a16="http://schemas.microsoft.com/office/drawing/2014/main" val="3558352283"/>
                    </a:ext>
                  </a:extLst>
                </a:gridCol>
                <a:gridCol w="3082942">
                  <a:extLst>
                    <a:ext uri="{9D8B030D-6E8A-4147-A177-3AD203B41FA5}">
                      <a16:colId xmlns:a16="http://schemas.microsoft.com/office/drawing/2014/main" val="119767868"/>
                    </a:ext>
                  </a:extLst>
                </a:gridCol>
                <a:gridCol w="732472">
                  <a:extLst>
                    <a:ext uri="{9D8B030D-6E8A-4147-A177-3AD203B41FA5}">
                      <a16:colId xmlns:a16="http://schemas.microsoft.com/office/drawing/2014/main" val="22357294"/>
                    </a:ext>
                  </a:extLst>
                </a:gridCol>
                <a:gridCol w="732472">
                  <a:extLst>
                    <a:ext uri="{9D8B030D-6E8A-4147-A177-3AD203B41FA5}">
                      <a16:colId xmlns:a16="http://schemas.microsoft.com/office/drawing/2014/main" val="295063698"/>
                    </a:ext>
                  </a:extLst>
                </a:gridCol>
                <a:gridCol w="732472">
                  <a:extLst>
                    <a:ext uri="{9D8B030D-6E8A-4147-A177-3AD203B41FA5}">
                      <a16:colId xmlns:a16="http://schemas.microsoft.com/office/drawing/2014/main" val="3278590941"/>
                    </a:ext>
                  </a:extLst>
                </a:gridCol>
                <a:gridCol w="732472">
                  <a:extLst>
                    <a:ext uri="{9D8B030D-6E8A-4147-A177-3AD203B41FA5}">
                      <a16:colId xmlns:a16="http://schemas.microsoft.com/office/drawing/2014/main" val="1541859507"/>
                    </a:ext>
                  </a:extLst>
                </a:gridCol>
                <a:gridCol w="666877">
                  <a:extLst>
                    <a:ext uri="{9D8B030D-6E8A-4147-A177-3AD203B41FA5}">
                      <a16:colId xmlns:a16="http://schemas.microsoft.com/office/drawing/2014/main" val="2476922656"/>
                    </a:ext>
                  </a:extLst>
                </a:gridCol>
                <a:gridCol w="655945">
                  <a:extLst>
                    <a:ext uri="{9D8B030D-6E8A-4147-A177-3AD203B41FA5}">
                      <a16:colId xmlns:a16="http://schemas.microsoft.com/office/drawing/2014/main" val="416824961"/>
                    </a:ext>
                  </a:extLst>
                </a:gridCol>
              </a:tblGrid>
              <a:tr h="1424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504728"/>
                  </a:ext>
                </a:extLst>
              </a:tr>
              <a:tr h="4273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11758"/>
                  </a:ext>
                </a:extLst>
              </a:tr>
              <a:tr h="142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367.856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190.672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364.256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984886"/>
                  </a:ext>
                </a:extLst>
              </a:tr>
              <a:tr h="142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317369"/>
                  </a:ext>
                </a:extLst>
              </a:tr>
              <a:tr h="142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379883"/>
                  </a:ext>
                </a:extLst>
              </a:tr>
              <a:tr h="142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192.644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121.672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191.290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487578"/>
                  </a:ext>
                </a:extLst>
              </a:tr>
              <a:tr h="142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94.378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163.378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162.115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55463"/>
                  </a:ext>
                </a:extLst>
              </a:tr>
              <a:tr h="142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5.371.868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5.329.196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-42.672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5.329.196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066183"/>
                  </a:ext>
                </a:extLst>
              </a:tr>
              <a:tr h="142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5.371.868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5.329.196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-42.672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5.329.196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251382"/>
                  </a:ext>
                </a:extLst>
              </a:tr>
              <a:tr h="142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FONDEQUIP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5.371.868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5.329.196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-42.672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5.329.196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147691"/>
                  </a:ext>
                </a:extLst>
              </a:tr>
              <a:tr h="142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17.085.964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17.080.964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15.647.085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312941,7%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680649"/>
                  </a:ext>
                </a:extLst>
              </a:tr>
              <a:tr h="142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17.085.964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17.080.964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15.647.085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312941,7%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884610"/>
                  </a:ext>
                </a:extLst>
              </a:tr>
              <a:tr h="142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061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F663E24-754B-4FF5-8F29-62C0C44AE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996118"/>
              </p:ext>
            </p:extLst>
          </p:nvPr>
        </p:nvGraphicFramePr>
        <p:xfrm>
          <a:off x="467545" y="1556792"/>
          <a:ext cx="8163817" cy="3874188"/>
        </p:xfrm>
        <a:graphic>
          <a:graphicData uri="http://schemas.openxmlformats.org/drawingml/2006/table">
            <a:tbl>
              <a:tblPr/>
              <a:tblGrid>
                <a:gridCol w="273587">
                  <a:extLst>
                    <a:ext uri="{9D8B030D-6E8A-4147-A177-3AD203B41FA5}">
                      <a16:colId xmlns:a16="http://schemas.microsoft.com/office/drawing/2014/main" val="539630858"/>
                    </a:ext>
                  </a:extLst>
                </a:gridCol>
                <a:gridCol w="273587">
                  <a:extLst>
                    <a:ext uri="{9D8B030D-6E8A-4147-A177-3AD203B41FA5}">
                      <a16:colId xmlns:a16="http://schemas.microsoft.com/office/drawing/2014/main" val="352266149"/>
                    </a:ext>
                  </a:extLst>
                </a:gridCol>
                <a:gridCol w="273587">
                  <a:extLst>
                    <a:ext uri="{9D8B030D-6E8A-4147-A177-3AD203B41FA5}">
                      <a16:colId xmlns:a16="http://schemas.microsoft.com/office/drawing/2014/main" val="782202084"/>
                    </a:ext>
                  </a:extLst>
                </a:gridCol>
                <a:gridCol w="3086054">
                  <a:extLst>
                    <a:ext uri="{9D8B030D-6E8A-4147-A177-3AD203B41FA5}">
                      <a16:colId xmlns:a16="http://schemas.microsoft.com/office/drawing/2014/main" val="3040177541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1717050325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1782299888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2017165332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1660628089"/>
                    </a:ext>
                  </a:extLst>
                </a:gridCol>
                <a:gridCol w="667550">
                  <a:extLst>
                    <a:ext uri="{9D8B030D-6E8A-4147-A177-3AD203B41FA5}">
                      <a16:colId xmlns:a16="http://schemas.microsoft.com/office/drawing/2014/main" val="1533683866"/>
                    </a:ext>
                  </a:extLst>
                </a:gridCol>
                <a:gridCol w="656608">
                  <a:extLst>
                    <a:ext uri="{9D8B030D-6E8A-4147-A177-3AD203B41FA5}">
                      <a16:colId xmlns:a16="http://schemas.microsoft.com/office/drawing/2014/main" val="637762988"/>
                    </a:ext>
                  </a:extLst>
                </a:gridCol>
              </a:tblGrid>
              <a:tr h="1392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27097"/>
                  </a:ext>
                </a:extLst>
              </a:tr>
              <a:tr h="4265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155285"/>
                  </a:ext>
                </a:extLst>
              </a:tr>
              <a:tr h="1827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679.791.879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763.042.166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83.250.287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746.784.533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650835"/>
                  </a:ext>
                </a:extLst>
              </a:tr>
              <a:tr h="13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19.180.595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20.749.438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1.568.843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20.434.612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080075"/>
                  </a:ext>
                </a:extLst>
              </a:tr>
              <a:tr h="13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5.747.115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5.747.115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5.747.072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014481"/>
                  </a:ext>
                </a:extLst>
              </a:tr>
              <a:tr h="13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105.387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002029"/>
                  </a:ext>
                </a:extLst>
              </a:tr>
              <a:tr h="13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105.387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854846"/>
                  </a:ext>
                </a:extLst>
              </a:tr>
              <a:tr h="13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652.957.943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641.093.153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-11.864.790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625.523.715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701182"/>
                  </a:ext>
                </a:extLst>
              </a:tr>
              <a:tr h="13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652.957.943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641.093.153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-11.864.790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625.523.715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544208"/>
                  </a:ext>
                </a:extLst>
              </a:tr>
              <a:tr h="13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JUNJI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96.094.698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70.284.930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-25.809.768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69.041.219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712424"/>
                  </a:ext>
                </a:extLst>
              </a:tr>
              <a:tr h="13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 Instituciones Colaboradoras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613.864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566.740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32926"/>
                  </a:ext>
                </a:extLst>
              </a:tr>
              <a:tr h="13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para Educación Básica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338.652.190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346.652.190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342.425.236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083914"/>
                  </a:ext>
                </a:extLst>
              </a:tr>
              <a:tr h="13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a Terceros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315.489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315.489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307.708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435238"/>
                  </a:ext>
                </a:extLst>
              </a:tr>
              <a:tr h="13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 Programas de la JUNAEB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2.735.484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2.703.032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-32.452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2.268.720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892400"/>
                  </a:ext>
                </a:extLst>
              </a:tr>
              <a:tr h="13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de Vacaciones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3.714.762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3.714.762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3.226.991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766734"/>
                  </a:ext>
                </a:extLst>
              </a:tr>
              <a:tr h="13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para Kinder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31.163.405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31.163.405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30.533.865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659410"/>
                  </a:ext>
                </a:extLst>
              </a:tr>
              <a:tr h="13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Enseñanza Media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137.801.340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137.801.340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136.652.311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413657"/>
                  </a:ext>
                </a:extLst>
              </a:tr>
              <a:tr h="13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para Refuerzo Educativo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316.683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316.683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460271"/>
                  </a:ext>
                </a:extLst>
              </a:tr>
              <a:tr h="147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para Prekinder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28.171.499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28.171.499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24.985.324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866637"/>
                  </a:ext>
                </a:extLst>
              </a:tr>
              <a:tr h="13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Alimentacion Especial para Estudiantes Adultos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8.633.328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8.633.328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6.142.023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082089"/>
                  </a:ext>
                </a:extLst>
              </a:tr>
              <a:tr h="13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Alimentación para Actividades Extraescolares en liceos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245592"/>
                  </a:ext>
                </a:extLst>
              </a:tr>
              <a:tr h="192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Reescolarización plan 12 años escolaridad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210.695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656554"/>
                  </a:ext>
                </a:extLst>
              </a:tr>
              <a:tr h="13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manipuladoras de alimentos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5.977.430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5.977.430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5.964.649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69456"/>
                  </a:ext>
                </a:extLst>
              </a:tr>
              <a:tr h="13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Manipuladoras Zonas Extremas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4.039.040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4.039.040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2.997.263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798956"/>
                  </a:ext>
                </a:extLst>
              </a:tr>
              <a:tr h="13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SENAME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307.705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917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6412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8859A7D-C93E-40EB-AA66-72F4BF0FB2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575260"/>
              </p:ext>
            </p:extLst>
          </p:nvPr>
        </p:nvGraphicFramePr>
        <p:xfrm>
          <a:off x="446856" y="1657812"/>
          <a:ext cx="8184509" cy="2203230"/>
        </p:xfrm>
        <a:graphic>
          <a:graphicData uri="http://schemas.openxmlformats.org/drawingml/2006/table">
            <a:tbl>
              <a:tblPr/>
              <a:tblGrid>
                <a:gridCol w="274280">
                  <a:extLst>
                    <a:ext uri="{9D8B030D-6E8A-4147-A177-3AD203B41FA5}">
                      <a16:colId xmlns:a16="http://schemas.microsoft.com/office/drawing/2014/main" val="1853489046"/>
                    </a:ext>
                  </a:extLst>
                </a:gridCol>
                <a:gridCol w="274280">
                  <a:extLst>
                    <a:ext uri="{9D8B030D-6E8A-4147-A177-3AD203B41FA5}">
                      <a16:colId xmlns:a16="http://schemas.microsoft.com/office/drawing/2014/main" val="1103084555"/>
                    </a:ext>
                  </a:extLst>
                </a:gridCol>
                <a:gridCol w="274280">
                  <a:extLst>
                    <a:ext uri="{9D8B030D-6E8A-4147-A177-3AD203B41FA5}">
                      <a16:colId xmlns:a16="http://schemas.microsoft.com/office/drawing/2014/main" val="2872586258"/>
                    </a:ext>
                  </a:extLst>
                </a:gridCol>
                <a:gridCol w="3093876">
                  <a:extLst>
                    <a:ext uri="{9D8B030D-6E8A-4147-A177-3AD203B41FA5}">
                      <a16:colId xmlns:a16="http://schemas.microsoft.com/office/drawing/2014/main" val="3884673495"/>
                    </a:ext>
                  </a:extLst>
                </a:gridCol>
                <a:gridCol w="735070">
                  <a:extLst>
                    <a:ext uri="{9D8B030D-6E8A-4147-A177-3AD203B41FA5}">
                      <a16:colId xmlns:a16="http://schemas.microsoft.com/office/drawing/2014/main" val="3356909823"/>
                    </a:ext>
                  </a:extLst>
                </a:gridCol>
                <a:gridCol w="735070">
                  <a:extLst>
                    <a:ext uri="{9D8B030D-6E8A-4147-A177-3AD203B41FA5}">
                      <a16:colId xmlns:a16="http://schemas.microsoft.com/office/drawing/2014/main" val="1289662133"/>
                    </a:ext>
                  </a:extLst>
                </a:gridCol>
                <a:gridCol w="735070">
                  <a:extLst>
                    <a:ext uri="{9D8B030D-6E8A-4147-A177-3AD203B41FA5}">
                      <a16:colId xmlns:a16="http://schemas.microsoft.com/office/drawing/2014/main" val="998411322"/>
                    </a:ext>
                  </a:extLst>
                </a:gridCol>
                <a:gridCol w="735070">
                  <a:extLst>
                    <a:ext uri="{9D8B030D-6E8A-4147-A177-3AD203B41FA5}">
                      <a16:colId xmlns:a16="http://schemas.microsoft.com/office/drawing/2014/main" val="2379253678"/>
                    </a:ext>
                  </a:extLst>
                </a:gridCol>
                <a:gridCol w="669242">
                  <a:extLst>
                    <a:ext uri="{9D8B030D-6E8A-4147-A177-3AD203B41FA5}">
                      <a16:colId xmlns:a16="http://schemas.microsoft.com/office/drawing/2014/main" val="3308616377"/>
                    </a:ext>
                  </a:extLst>
                </a:gridCol>
                <a:gridCol w="658271">
                  <a:extLst>
                    <a:ext uri="{9D8B030D-6E8A-4147-A177-3AD203B41FA5}">
                      <a16:colId xmlns:a16="http://schemas.microsoft.com/office/drawing/2014/main" val="936245509"/>
                    </a:ext>
                  </a:extLst>
                </a:gridCol>
              </a:tblGrid>
              <a:tr h="1468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351558"/>
                  </a:ext>
                </a:extLst>
              </a:tr>
              <a:tr h="4406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355219"/>
                  </a:ext>
                </a:extLst>
              </a:tr>
              <a:tr h="146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569157"/>
                  </a:ext>
                </a:extLst>
              </a:tr>
              <a:tr h="146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970437"/>
                  </a:ext>
                </a:extLst>
              </a:tr>
              <a:tr h="146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1.440.726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1.458.219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371695"/>
                  </a:ext>
                </a:extLst>
              </a:tr>
              <a:tr h="146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969978"/>
                  </a:ext>
                </a:extLst>
              </a:tr>
              <a:tr h="146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95.157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93.839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459650"/>
                  </a:ext>
                </a:extLst>
              </a:tr>
              <a:tr h="146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149319"/>
                  </a:ext>
                </a:extLst>
              </a:tr>
              <a:tr h="146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212.612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084422"/>
                  </a:ext>
                </a:extLst>
              </a:tr>
              <a:tr h="146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1.072.207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1.072.207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1.071.424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35938"/>
                  </a:ext>
                </a:extLst>
              </a:tr>
              <a:tr h="146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93.265.528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93.264.528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93.265.528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9326552,8%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204494"/>
                  </a:ext>
                </a:extLst>
              </a:tr>
              <a:tr h="146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93.265.528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93.264.528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93.265.528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9326552,8%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262943"/>
                  </a:ext>
                </a:extLst>
              </a:tr>
              <a:tr h="146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773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58664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02: SALUD ESCOLAR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D04C35A-33EB-4007-98E1-A31A848237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379136"/>
              </p:ext>
            </p:extLst>
          </p:nvPr>
        </p:nvGraphicFramePr>
        <p:xfrm>
          <a:off x="467545" y="1652092"/>
          <a:ext cx="8163817" cy="2280969"/>
        </p:xfrm>
        <a:graphic>
          <a:graphicData uri="http://schemas.openxmlformats.org/drawingml/2006/table">
            <a:tbl>
              <a:tblPr/>
              <a:tblGrid>
                <a:gridCol w="273587">
                  <a:extLst>
                    <a:ext uri="{9D8B030D-6E8A-4147-A177-3AD203B41FA5}">
                      <a16:colId xmlns:a16="http://schemas.microsoft.com/office/drawing/2014/main" val="2327640894"/>
                    </a:ext>
                  </a:extLst>
                </a:gridCol>
                <a:gridCol w="273587">
                  <a:extLst>
                    <a:ext uri="{9D8B030D-6E8A-4147-A177-3AD203B41FA5}">
                      <a16:colId xmlns:a16="http://schemas.microsoft.com/office/drawing/2014/main" val="3025983339"/>
                    </a:ext>
                  </a:extLst>
                </a:gridCol>
                <a:gridCol w="273587">
                  <a:extLst>
                    <a:ext uri="{9D8B030D-6E8A-4147-A177-3AD203B41FA5}">
                      <a16:colId xmlns:a16="http://schemas.microsoft.com/office/drawing/2014/main" val="301162201"/>
                    </a:ext>
                  </a:extLst>
                </a:gridCol>
                <a:gridCol w="3086054">
                  <a:extLst>
                    <a:ext uri="{9D8B030D-6E8A-4147-A177-3AD203B41FA5}">
                      <a16:colId xmlns:a16="http://schemas.microsoft.com/office/drawing/2014/main" val="1571383473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4179912305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836629057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3144140785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1890035464"/>
                    </a:ext>
                  </a:extLst>
                </a:gridCol>
                <a:gridCol w="667550">
                  <a:extLst>
                    <a:ext uri="{9D8B030D-6E8A-4147-A177-3AD203B41FA5}">
                      <a16:colId xmlns:a16="http://schemas.microsoft.com/office/drawing/2014/main" val="1233817348"/>
                    </a:ext>
                  </a:extLst>
                </a:gridCol>
                <a:gridCol w="656608">
                  <a:extLst>
                    <a:ext uri="{9D8B030D-6E8A-4147-A177-3AD203B41FA5}">
                      <a16:colId xmlns:a16="http://schemas.microsoft.com/office/drawing/2014/main" val="2307217729"/>
                    </a:ext>
                  </a:extLst>
                </a:gridCol>
              </a:tblGrid>
              <a:tr h="1392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250416"/>
                  </a:ext>
                </a:extLst>
              </a:tr>
              <a:tr h="426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911164"/>
                  </a:ext>
                </a:extLst>
              </a:tr>
              <a:tr h="1828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31.821.218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33.297.198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1.475.980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32.711.630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486053"/>
                  </a:ext>
                </a:extLst>
              </a:tr>
              <a:tr h="139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30.914.748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31.024.665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109.917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30.441.203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073928"/>
                  </a:ext>
                </a:extLst>
              </a:tr>
              <a:tr h="139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30.914.748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31.024.665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109.917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30.441.203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439099"/>
                  </a:ext>
                </a:extLst>
              </a:tr>
              <a:tr h="139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Salud oral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9.655.841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9.655.841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9.523.875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963940"/>
                  </a:ext>
                </a:extLst>
              </a:tr>
              <a:tr h="139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médica parvularia, básica y media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8.019.668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8.129.585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109.917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7.837.549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407283"/>
                  </a:ext>
                </a:extLst>
              </a:tr>
              <a:tr h="139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y escuelas saludables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13.239.239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13.239.239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13.079.779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063366"/>
                  </a:ext>
                </a:extLst>
              </a:tr>
              <a:tr h="139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904.470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903.585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761494"/>
                  </a:ext>
                </a:extLst>
              </a:tr>
              <a:tr h="139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904.470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903.585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175501"/>
                  </a:ext>
                </a:extLst>
              </a:tr>
              <a:tr h="139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904.470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903.585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783862"/>
                  </a:ext>
                </a:extLst>
              </a:tr>
              <a:tr h="139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1.366.842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136684,2%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394026"/>
                  </a:ext>
                </a:extLst>
              </a:tr>
              <a:tr h="139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1.366.842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136684,2%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946020"/>
                  </a:ext>
                </a:extLst>
              </a:tr>
              <a:tr h="139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517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89146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D891FC1-322B-448E-AE26-2406E044062F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79AA4F6-37AA-4B71-B0E0-0BEC99FC1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679473"/>
              </p:ext>
            </p:extLst>
          </p:nvPr>
        </p:nvGraphicFramePr>
        <p:xfrm>
          <a:off x="467545" y="1652092"/>
          <a:ext cx="8163817" cy="3577104"/>
        </p:xfrm>
        <a:graphic>
          <a:graphicData uri="http://schemas.openxmlformats.org/drawingml/2006/table">
            <a:tbl>
              <a:tblPr/>
              <a:tblGrid>
                <a:gridCol w="273587">
                  <a:extLst>
                    <a:ext uri="{9D8B030D-6E8A-4147-A177-3AD203B41FA5}">
                      <a16:colId xmlns:a16="http://schemas.microsoft.com/office/drawing/2014/main" val="772265145"/>
                    </a:ext>
                  </a:extLst>
                </a:gridCol>
                <a:gridCol w="273587">
                  <a:extLst>
                    <a:ext uri="{9D8B030D-6E8A-4147-A177-3AD203B41FA5}">
                      <a16:colId xmlns:a16="http://schemas.microsoft.com/office/drawing/2014/main" val="2452524568"/>
                    </a:ext>
                  </a:extLst>
                </a:gridCol>
                <a:gridCol w="273587">
                  <a:extLst>
                    <a:ext uri="{9D8B030D-6E8A-4147-A177-3AD203B41FA5}">
                      <a16:colId xmlns:a16="http://schemas.microsoft.com/office/drawing/2014/main" val="2141018393"/>
                    </a:ext>
                  </a:extLst>
                </a:gridCol>
                <a:gridCol w="3086054">
                  <a:extLst>
                    <a:ext uri="{9D8B030D-6E8A-4147-A177-3AD203B41FA5}">
                      <a16:colId xmlns:a16="http://schemas.microsoft.com/office/drawing/2014/main" val="4239468878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1161629546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1532032180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1393712996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195009405"/>
                    </a:ext>
                  </a:extLst>
                </a:gridCol>
                <a:gridCol w="667550">
                  <a:extLst>
                    <a:ext uri="{9D8B030D-6E8A-4147-A177-3AD203B41FA5}">
                      <a16:colId xmlns:a16="http://schemas.microsoft.com/office/drawing/2014/main" val="3798370187"/>
                    </a:ext>
                  </a:extLst>
                </a:gridCol>
                <a:gridCol w="656608">
                  <a:extLst>
                    <a:ext uri="{9D8B030D-6E8A-4147-A177-3AD203B41FA5}">
                      <a16:colId xmlns:a16="http://schemas.microsoft.com/office/drawing/2014/main" val="2422845497"/>
                    </a:ext>
                  </a:extLst>
                </a:gridCol>
              </a:tblGrid>
              <a:tr h="1467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897852"/>
                  </a:ext>
                </a:extLst>
              </a:tr>
              <a:tr h="449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048548"/>
                  </a:ext>
                </a:extLst>
              </a:tr>
              <a:tr h="1926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376.404.553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362.269.206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-14.135.347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346.751.199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435999"/>
                  </a:ext>
                </a:extLst>
              </a:tr>
              <a:tr h="14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337.852.726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315.017.116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-22.835.610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300.298.705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264033"/>
                  </a:ext>
                </a:extLst>
              </a:tr>
              <a:tr h="14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337.507.135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314.671.525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-22.835.610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300.013.817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444100"/>
                  </a:ext>
                </a:extLst>
              </a:tr>
              <a:tr h="14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Becas Indígenas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30.556.972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30.552.580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29.462.191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474998"/>
                  </a:ext>
                </a:extLst>
              </a:tr>
              <a:tr h="14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Campamentos  Recreativos para Escolares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2.267.681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2.267.681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2.185.162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167779"/>
                  </a:ext>
                </a:extLst>
              </a:tr>
              <a:tr h="14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Especial de Útiles Escolares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10.396.035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10.396.035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10.134.226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811422"/>
                  </a:ext>
                </a:extLst>
              </a:tr>
              <a:tr h="14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Residencia Familiar Estudiantil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8.373.892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8.373.892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6.725.776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219654"/>
                  </a:ext>
                </a:extLst>
              </a:tr>
              <a:tr h="14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Especial de Becas Art.56 Ley N° 18.681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4.066.693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4.066.693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3.342.635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626840"/>
                  </a:ext>
                </a:extLst>
              </a:tr>
              <a:tr h="14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 Presidente de  la República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29.070.582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29.070.582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25.697.933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944503"/>
                  </a:ext>
                </a:extLst>
              </a:tr>
              <a:tr h="14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para la Prueba de Selección Universitaria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6.115.423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6.234.844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119.421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6.228.761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2353"/>
                  </a:ext>
                </a:extLst>
              </a:tr>
              <a:tr h="14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de Mantención  para Educación Superior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228.771.869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205.821.230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-22.950.639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199.956.771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071932"/>
                  </a:ext>
                </a:extLst>
              </a:tr>
              <a:tr h="14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Tarjeta  Nacional del Estudiante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7.798.888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7.798.888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7.511.256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220260"/>
                  </a:ext>
                </a:extLst>
              </a:tr>
              <a:tr h="293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de Prácticas Profesionales, Educación Media Técnico Profesional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3.976.360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3.976.360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2.988.023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167272"/>
                  </a:ext>
                </a:extLst>
              </a:tr>
              <a:tr h="14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de Apoyo y Retención Escolar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5.107.673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5.107.673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5.008.811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047044"/>
                  </a:ext>
                </a:extLst>
              </a:tr>
              <a:tr h="14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Asistencialidad Educación Superior Chaitén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837081"/>
                  </a:ext>
                </a:extLst>
              </a:tr>
              <a:tr h="14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Polimetales de Arica, Ley  N° 20.590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826.936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826.936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721.407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447072"/>
                  </a:ext>
                </a:extLst>
              </a:tr>
              <a:tr h="14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Incendios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168.471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168.471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640911"/>
                  </a:ext>
                </a:extLst>
              </a:tr>
              <a:tr h="14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345.591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284.888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931726"/>
                  </a:ext>
                </a:extLst>
              </a:tr>
              <a:tr h="14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Hogares insulares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345.591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284.888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077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8051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7CB3FE5-12A6-4054-B555-A5C9A600D9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312155"/>
              </p:ext>
            </p:extLst>
          </p:nvPr>
        </p:nvGraphicFramePr>
        <p:xfrm>
          <a:off x="467545" y="1652092"/>
          <a:ext cx="8163817" cy="1992934"/>
        </p:xfrm>
        <a:graphic>
          <a:graphicData uri="http://schemas.openxmlformats.org/drawingml/2006/table">
            <a:tbl>
              <a:tblPr/>
              <a:tblGrid>
                <a:gridCol w="273587">
                  <a:extLst>
                    <a:ext uri="{9D8B030D-6E8A-4147-A177-3AD203B41FA5}">
                      <a16:colId xmlns:a16="http://schemas.microsoft.com/office/drawing/2014/main" val="3660434402"/>
                    </a:ext>
                  </a:extLst>
                </a:gridCol>
                <a:gridCol w="273587">
                  <a:extLst>
                    <a:ext uri="{9D8B030D-6E8A-4147-A177-3AD203B41FA5}">
                      <a16:colId xmlns:a16="http://schemas.microsoft.com/office/drawing/2014/main" val="1404447812"/>
                    </a:ext>
                  </a:extLst>
                </a:gridCol>
                <a:gridCol w="273587">
                  <a:extLst>
                    <a:ext uri="{9D8B030D-6E8A-4147-A177-3AD203B41FA5}">
                      <a16:colId xmlns:a16="http://schemas.microsoft.com/office/drawing/2014/main" val="3298208567"/>
                    </a:ext>
                  </a:extLst>
                </a:gridCol>
                <a:gridCol w="3086054">
                  <a:extLst>
                    <a:ext uri="{9D8B030D-6E8A-4147-A177-3AD203B41FA5}">
                      <a16:colId xmlns:a16="http://schemas.microsoft.com/office/drawing/2014/main" val="1107888511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1306996837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188405175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884876078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295401989"/>
                    </a:ext>
                  </a:extLst>
                </a:gridCol>
                <a:gridCol w="667550">
                  <a:extLst>
                    <a:ext uri="{9D8B030D-6E8A-4147-A177-3AD203B41FA5}">
                      <a16:colId xmlns:a16="http://schemas.microsoft.com/office/drawing/2014/main" val="2076673971"/>
                    </a:ext>
                  </a:extLst>
                </a:gridCol>
                <a:gridCol w="656608">
                  <a:extLst>
                    <a:ext uri="{9D8B030D-6E8A-4147-A177-3AD203B41FA5}">
                      <a16:colId xmlns:a16="http://schemas.microsoft.com/office/drawing/2014/main" val="1828001495"/>
                    </a:ext>
                  </a:extLst>
                </a:gridCol>
              </a:tblGrid>
              <a:tr h="1483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35329"/>
                  </a:ext>
                </a:extLst>
              </a:tr>
              <a:tr h="4449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187048"/>
                  </a:ext>
                </a:extLst>
              </a:tr>
              <a:tr h="21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38.549.827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38.549.827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37.751.232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554872"/>
                  </a:ext>
                </a:extLst>
              </a:tr>
              <a:tr h="148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38.549.827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38.549.827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37.751.232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943149"/>
                  </a:ext>
                </a:extLst>
              </a:tr>
              <a:tr h="29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Acceso a TIC´s para Estudiantes de 7° Básico con excelencia, de Establecimientos de Educación Particular Subvencionados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9.254.087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9.254.087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8.894.942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48530"/>
                  </a:ext>
                </a:extLst>
              </a:tr>
              <a:tr h="29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Acceso a TIC´s para Estudiantes de 7° Básico, de Establecimientos de Educación del Sector Municipal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29.295.740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29.295.740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28.856.290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319802"/>
                  </a:ext>
                </a:extLst>
              </a:tr>
              <a:tr h="148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8.701.263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8.700.263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8.701.262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870126,2%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234444"/>
                  </a:ext>
                </a:extLst>
              </a:tr>
              <a:tr h="148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8.701.263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8.700.263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8.701.262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870126,2%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150744"/>
                  </a:ext>
                </a:extLst>
              </a:tr>
              <a:tr h="148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742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843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DICIEMBRE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31828D4-4A8D-4775-85E1-76E1A18273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370" y="1685392"/>
            <a:ext cx="6447989" cy="376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90AE897-EBD1-4452-A8F6-122DB7554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87636"/>
              </p:ext>
            </p:extLst>
          </p:nvPr>
        </p:nvGraphicFramePr>
        <p:xfrm>
          <a:off x="539552" y="1652092"/>
          <a:ext cx="8091808" cy="3361092"/>
        </p:xfrm>
        <a:graphic>
          <a:graphicData uri="http://schemas.openxmlformats.org/drawingml/2006/table">
            <a:tbl>
              <a:tblPr/>
              <a:tblGrid>
                <a:gridCol w="271173">
                  <a:extLst>
                    <a:ext uri="{9D8B030D-6E8A-4147-A177-3AD203B41FA5}">
                      <a16:colId xmlns:a16="http://schemas.microsoft.com/office/drawing/2014/main" val="3936259734"/>
                    </a:ext>
                  </a:extLst>
                </a:gridCol>
                <a:gridCol w="271173">
                  <a:extLst>
                    <a:ext uri="{9D8B030D-6E8A-4147-A177-3AD203B41FA5}">
                      <a16:colId xmlns:a16="http://schemas.microsoft.com/office/drawing/2014/main" val="727536138"/>
                    </a:ext>
                  </a:extLst>
                </a:gridCol>
                <a:gridCol w="271173">
                  <a:extLst>
                    <a:ext uri="{9D8B030D-6E8A-4147-A177-3AD203B41FA5}">
                      <a16:colId xmlns:a16="http://schemas.microsoft.com/office/drawing/2014/main" val="1430083164"/>
                    </a:ext>
                  </a:extLst>
                </a:gridCol>
                <a:gridCol w="3058834">
                  <a:extLst>
                    <a:ext uri="{9D8B030D-6E8A-4147-A177-3AD203B41FA5}">
                      <a16:colId xmlns:a16="http://schemas.microsoft.com/office/drawing/2014/main" val="1107525942"/>
                    </a:ext>
                  </a:extLst>
                </a:gridCol>
                <a:gridCol w="726744">
                  <a:extLst>
                    <a:ext uri="{9D8B030D-6E8A-4147-A177-3AD203B41FA5}">
                      <a16:colId xmlns:a16="http://schemas.microsoft.com/office/drawing/2014/main" val="2647676741"/>
                    </a:ext>
                  </a:extLst>
                </a:gridCol>
                <a:gridCol w="726744">
                  <a:extLst>
                    <a:ext uri="{9D8B030D-6E8A-4147-A177-3AD203B41FA5}">
                      <a16:colId xmlns:a16="http://schemas.microsoft.com/office/drawing/2014/main" val="825898878"/>
                    </a:ext>
                  </a:extLst>
                </a:gridCol>
                <a:gridCol w="726744">
                  <a:extLst>
                    <a:ext uri="{9D8B030D-6E8A-4147-A177-3AD203B41FA5}">
                      <a16:colId xmlns:a16="http://schemas.microsoft.com/office/drawing/2014/main" val="820373890"/>
                    </a:ext>
                  </a:extLst>
                </a:gridCol>
                <a:gridCol w="726744">
                  <a:extLst>
                    <a:ext uri="{9D8B030D-6E8A-4147-A177-3AD203B41FA5}">
                      <a16:colId xmlns:a16="http://schemas.microsoft.com/office/drawing/2014/main" val="1371028701"/>
                    </a:ext>
                  </a:extLst>
                </a:gridCol>
                <a:gridCol w="661663">
                  <a:extLst>
                    <a:ext uri="{9D8B030D-6E8A-4147-A177-3AD203B41FA5}">
                      <a16:colId xmlns:a16="http://schemas.microsoft.com/office/drawing/2014/main" val="555204425"/>
                    </a:ext>
                  </a:extLst>
                </a:gridCol>
                <a:gridCol w="650816">
                  <a:extLst>
                    <a:ext uri="{9D8B030D-6E8A-4147-A177-3AD203B41FA5}">
                      <a16:colId xmlns:a16="http://schemas.microsoft.com/office/drawing/2014/main" val="4252431738"/>
                    </a:ext>
                  </a:extLst>
                </a:gridCol>
              </a:tblGrid>
              <a:tr h="1378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927087"/>
                  </a:ext>
                </a:extLst>
              </a:tr>
              <a:tr h="4222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087671"/>
                  </a:ext>
                </a:extLst>
              </a:tr>
              <a:tr h="1809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564.390.115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567.610.911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3.220.796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535.022.165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415660"/>
                  </a:ext>
                </a:extLst>
              </a:tr>
              <a:tr h="137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219.406.530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232.640.591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13.234.061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230.796.699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23185"/>
                  </a:ext>
                </a:extLst>
              </a:tr>
              <a:tr h="137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40.777.105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40.777.105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39.408.342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57162"/>
                  </a:ext>
                </a:extLst>
              </a:tr>
              <a:tr h="137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12.058.155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8.546.567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-3.511.588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8.521.679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582353"/>
                  </a:ext>
                </a:extLst>
              </a:tr>
              <a:tr h="137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32.107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912966"/>
                  </a:ext>
                </a:extLst>
              </a:tr>
              <a:tr h="137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12.026.048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8.514.460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-3.511.588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8.499.817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405034"/>
                  </a:ext>
                </a:extLst>
              </a:tr>
              <a:tr h="137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214.244.291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219.415.812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5.171.521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215.760.020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015066"/>
                  </a:ext>
                </a:extLst>
              </a:tr>
              <a:tr h="137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8.099.127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8.099.127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7.192.103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085883"/>
                  </a:ext>
                </a:extLst>
              </a:tr>
              <a:tr h="137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Locales de Educación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8.099.127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8.099.127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7.192.103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026500"/>
                  </a:ext>
                </a:extLst>
              </a:tr>
              <a:tr h="137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206.145.164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211.316.685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5.171.521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208.567.917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587436"/>
                  </a:ext>
                </a:extLst>
              </a:tr>
              <a:tr h="137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con Municipalidades y otras Instituciones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198.465.623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203.637.144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5.171.521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200.952.447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912587"/>
                  </a:ext>
                </a:extLst>
              </a:tr>
              <a:tr h="137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Material de Enseñanza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5.783.292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5.783.292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5.722.453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675345"/>
                  </a:ext>
                </a:extLst>
              </a:tr>
              <a:tr h="137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Fomento de Lectura Primera Infancia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954.387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954.387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953.976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162647"/>
                  </a:ext>
                </a:extLst>
              </a:tr>
              <a:tr h="137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a Terceros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941.862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941.862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939.041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152277"/>
                  </a:ext>
                </a:extLst>
              </a:tr>
              <a:tr h="137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187.225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185.452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184.703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241240"/>
                  </a:ext>
                </a:extLst>
              </a:tr>
              <a:tr h="137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487454"/>
                  </a:ext>
                </a:extLst>
              </a:tr>
              <a:tr h="137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185.452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185.452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184.452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883736"/>
                  </a:ext>
                </a:extLst>
              </a:tr>
              <a:tr h="137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3.083.088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3.062.055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3.233.496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15373,4%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630570"/>
                  </a:ext>
                </a:extLst>
              </a:tr>
              <a:tr h="137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97283"/>
                  </a:ext>
                </a:extLst>
              </a:tr>
              <a:tr h="137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3.062.055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3.062.055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3.229.372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68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4423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CECD739-1605-4F02-B5F4-C030198022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021733"/>
              </p:ext>
            </p:extLst>
          </p:nvPr>
        </p:nvGraphicFramePr>
        <p:xfrm>
          <a:off x="611561" y="1652092"/>
          <a:ext cx="8019802" cy="3505098"/>
        </p:xfrm>
        <a:graphic>
          <a:graphicData uri="http://schemas.openxmlformats.org/drawingml/2006/table">
            <a:tbl>
              <a:tblPr/>
              <a:tblGrid>
                <a:gridCol w="268761">
                  <a:extLst>
                    <a:ext uri="{9D8B030D-6E8A-4147-A177-3AD203B41FA5}">
                      <a16:colId xmlns:a16="http://schemas.microsoft.com/office/drawing/2014/main" val="855917008"/>
                    </a:ext>
                  </a:extLst>
                </a:gridCol>
                <a:gridCol w="268761">
                  <a:extLst>
                    <a:ext uri="{9D8B030D-6E8A-4147-A177-3AD203B41FA5}">
                      <a16:colId xmlns:a16="http://schemas.microsoft.com/office/drawing/2014/main" val="848826074"/>
                    </a:ext>
                  </a:extLst>
                </a:gridCol>
                <a:gridCol w="268761">
                  <a:extLst>
                    <a:ext uri="{9D8B030D-6E8A-4147-A177-3AD203B41FA5}">
                      <a16:colId xmlns:a16="http://schemas.microsoft.com/office/drawing/2014/main" val="984005505"/>
                    </a:ext>
                  </a:extLst>
                </a:gridCol>
                <a:gridCol w="3031613">
                  <a:extLst>
                    <a:ext uri="{9D8B030D-6E8A-4147-A177-3AD203B41FA5}">
                      <a16:colId xmlns:a16="http://schemas.microsoft.com/office/drawing/2014/main" val="2267542240"/>
                    </a:ext>
                  </a:extLst>
                </a:gridCol>
                <a:gridCol w="720277">
                  <a:extLst>
                    <a:ext uri="{9D8B030D-6E8A-4147-A177-3AD203B41FA5}">
                      <a16:colId xmlns:a16="http://schemas.microsoft.com/office/drawing/2014/main" val="2766227297"/>
                    </a:ext>
                  </a:extLst>
                </a:gridCol>
                <a:gridCol w="720277">
                  <a:extLst>
                    <a:ext uri="{9D8B030D-6E8A-4147-A177-3AD203B41FA5}">
                      <a16:colId xmlns:a16="http://schemas.microsoft.com/office/drawing/2014/main" val="2859252449"/>
                    </a:ext>
                  </a:extLst>
                </a:gridCol>
                <a:gridCol w="720277">
                  <a:extLst>
                    <a:ext uri="{9D8B030D-6E8A-4147-A177-3AD203B41FA5}">
                      <a16:colId xmlns:a16="http://schemas.microsoft.com/office/drawing/2014/main" val="1339563863"/>
                    </a:ext>
                  </a:extLst>
                </a:gridCol>
                <a:gridCol w="720277">
                  <a:extLst>
                    <a:ext uri="{9D8B030D-6E8A-4147-A177-3AD203B41FA5}">
                      <a16:colId xmlns:a16="http://schemas.microsoft.com/office/drawing/2014/main" val="1308620319"/>
                    </a:ext>
                  </a:extLst>
                </a:gridCol>
                <a:gridCol w="655774">
                  <a:extLst>
                    <a:ext uri="{9D8B030D-6E8A-4147-A177-3AD203B41FA5}">
                      <a16:colId xmlns:a16="http://schemas.microsoft.com/office/drawing/2014/main" val="3791088200"/>
                    </a:ext>
                  </a:extLst>
                </a:gridCol>
                <a:gridCol w="645024">
                  <a:extLst>
                    <a:ext uri="{9D8B030D-6E8A-4147-A177-3AD203B41FA5}">
                      <a16:colId xmlns:a16="http://schemas.microsoft.com/office/drawing/2014/main" val="631583216"/>
                    </a:ext>
                  </a:extLst>
                </a:gridCol>
              </a:tblGrid>
              <a:tr h="1402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803274"/>
                  </a:ext>
                </a:extLst>
              </a:tr>
              <a:tr h="4206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773762"/>
                  </a:ext>
                </a:extLst>
              </a:tr>
              <a:tr h="14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4.147.679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4.291.215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4.210.276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347788"/>
                  </a:ext>
                </a:extLst>
              </a:tr>
              <a:tr h="14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690085"/>
                  </a:ext>
                </a:extLst>
              </a:tr>
              <a:tr h="14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2.363.631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2.239.219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-124.412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2.215.587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316593"/>
                  </a:ext>
                </a:extLst>
              </a:tr>
              <a:tr h="14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422.305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412.961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54722"/>
                  </a:ext>
                </a:extLst>
              </a:tr>
              <a:tr h="14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346692"/>
                  </a:ext>
                </a:extLst>
              </a:tr>
              <a:tr h="14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521.623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654.646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306662"/>
                  </a:ext>
                </a:extLst>
              </a:tr>
              <a:tr h="14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840.120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806.458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376302"/>
                  </a:ext>
                </a:extLst>
              </a:tr>
              <a:tr h="14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75.135.305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50.091.716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-25.043.589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24.782.584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987278"/>
                  </a:ext>
                </a:extLst>
              </a:tr>
              <a:tr h="14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75.135.305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50.091.716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-25.043.589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24.782.584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964532"/>
                  </a:ext>
                </a:extLst>
              </a:tr>
              <a:tr h="14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-5.200.850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-1.825.102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3.375.748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-1.590.791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305934"/>
                  </a:ext>
                </a:extLst>
              </a:tr>
              <a:tr h="14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-5.200.850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-1.825.102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3.375.748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-1.590.791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147770"/>
                  </a:ext>
                </a:extLst>
              </a:tr>
              <a:tr h="14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a Contratistas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2.141.127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5.516.875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3.375.748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681.375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390941"/>
                  </a:ext>
                </a:extLst>
              </a:tr>
              <a:tr h="14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Recuperacion  por Anticipos a Contratistas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-7.341.977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-7.341.977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-2.272.166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083003"/>
                  </a:ext>
                </a:extLst>
              </a:tr>
              <a:tr h="14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788.273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788.273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744337"/>
                  </a:ext>
                </a:extLst>
              </a:tr>
              <a:tr h="14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788.273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788.273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281298"/>
                  </a:ext>
                </a:extLst>
              </a:tr>
              <a:tr h="14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788.273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788.273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072144"/>
                  </a:ext>
                </a:extLst>
              </a:tr>
              <a:tr h="14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3.009.821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9.613.421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9.610.097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127866"/>
                  </a:ext>
                </a:extLst>
              </a:tr>
              <a:tr h="14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1.907.271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2.587.754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680.483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2.587.754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511487"/>
                  </a:ext>
                </a:extLst>
              </a:tr>
              <a:tr h="14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1.101.550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1.769.810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668.260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1.769.809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706793"/>
                  </a:ext>
                </a:extLst>
              </a:tr>
              <a:tr h="14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5.255.857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5.254.857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5.252.534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525253,4%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516367"/>
                  </a:ext>
                </a:extLst>
              </a:tr>
              <a:tr h="14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41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647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02: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PROGRAMAS ALTERNATIVOS DE ENSEÑANZA PRE-ESCOLAR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A501525-B20D-4866-B999-6010C438DC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077154"/>
              </p:ext>
            </p:extLst>
          </p:nvPr>
        </p:nvGraphicFramePr>
        <p:xfrm>
          <a:off x="500064" y="1772814"/>
          <a:ext cx="8131299" cy="3312372"/>
        </p:xfrm>
        <a:graphic>
          <a:graphicData uri="http://schemas.openxmlformats.org/drawingml/2006/table">
            <a:tbl>
              <a:tblPr/>
              <a:tblGrid>
                <a:gridCol w="260201">
                  <a:extLst>
                    <a:ext uri="{9D8B030D-6E8A-4147-A177-3AD203B41FA5}">
                      <a16:colId xmlns:a16="http://schemas.microsoft.com/office/drawing/2014/main" val="1438854625"/>
                    </a:ext>
                  </a:extLst>
                </a:gridCol>
                <a:gridCol w="260201">
                  <a:extLst>
                    <a:ext uri="{9D8B030D-6E8A-4147-A177-3AD203B41FA5}">
                      <a16:colId xmlns:a16="http://schemas.microsoft.com/office/drawing/2014/main" val="139164021"/>
                    </a:ext>
                  </a:extLst>
                </a:gridCol>
                <a:gridCol w="260201">
                  <a:extLst>
                    <a:ext uri="{9D8B030D-6E8A-4147-A177-3AD203B41FA5}">
                      <a16:colId xmlns:a16="http://schemas.microsoft.com/office/drawing/2014/main" val="1658456444"/>
                    </a:ext>
                  </a:extLst>
                </a:gridCol>
                <a:gridCol w="3301957">
                  <a:extLst>
                    <a:ext uri="{9D8B030D-6E8A-4147-A177-3AD203B41FA5}">
                      <a16:colId xmlns:a16="http://schemas.microsoft.com/office/drawing/2014/main" val="1385330385"/>
                    </a:ext>
                  </a:extLst>
                </a:gridCol>
                <a:gridCol w="697341">
                  <a:extLst>
                    <a:ext uri="{9D8B030D-6E8A-4147-A177-3AD203B41FA5}">
                      <a16:colId xmlns:a16="http://schemas.microsoft.com/office/drawing/2014/main" val="506159074"/>
                    </a:ext>
                  </a:extLst>
                </a:gridCol>
                <a:gridCol w="697341">
                  <a:extLst>
                    <a:ext uri="{9D8B030D-6E8A-4147-A177-3AD203B41FA5}">
                      <a16:colId xmlns:a16="http://schemas.microsoft.com/office/drawing/2014/main" val="2651459447"/>
                    </a:ext>
                  </a:extLst>
                </a:gridCol>
                <a:gridCol w="697341">
                  <a:extLst>
                    <a:ext uri="{9D8B030D-6E8A-4147-A177-3AD203B41FA5}">
                      <a16:colId xmlns:a16="http://schemas.microsoft.com/office/drawing/2014/main" val="148399205"/>
                    </a:ext>
                  </a:extLst>
                </a:gridCol>
                <a:gridCol w="697341">
                  <a:extLst>
                    <a:ext uri="{9D8B030D-6E8A-4147-A177-3AD203B41FA5}">
                      <a16:colId xmlns:a16="http://schemas.microsoft.com/office/drawing/2014/main" val="1289079427"/>
                    </a:ext>
                  </a:extLst>
                </a:gridCol>
                <a:gridCol w="634891">
                  <a:extLst>
                    <a:ext uri="{9D8B030D-6E8A-4147-A177-3AD203B41FA5}">
                      <a16:colId xmlns:a16="http://schemas.microsoft.com/office/drawing/2014/main" val="3086583811"/>
                    </a:ext>
                  </a:extLst>
                </a:gridCol>
                <a:gridCol w="624484">
                  <a:extLst>
                    <a:ext uri="{9D8B030D-6E8A-4147-A177-3AD203B41FA5}">
                      <a16:colId xmlns:a16="http://schemas.microsoft.com/office/drawing/2014/main" val="980787240"/>
                    </a:ext>
                  </a:extLst>
                </a:gridCol>
              </a:tblGrid>
              <a:tr h="1358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901107"/>
                  </a:ext>
                </a:extLst>
              </a:tr>
              <a:tr h="4161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099929"/>
                  </a:ext>
                </a:extLst>
              </a:tr>
              <a:tr h="1783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16.318.896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18.071.531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1.752.635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17.572.840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226320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8.067.985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9.313.345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1.245.360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9.120.866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881038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1.421.862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1.421.862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1.251.123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749880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26.141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237.731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211.590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142.711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733283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929742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24.299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235.889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211.590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142.711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276997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6.348.848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6.284.249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-64.599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6.258.320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395362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6.348.848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6.284.249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-64.599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6.258.320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245020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Material de Enseñanza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1.001.497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1.001.497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996.855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465106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Conozca  a su Hijo y Proyecto Mejoramiento Atención a la Infancia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5.116.799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5.052.200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-64.599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5.030.989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709565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Fomento de Lectura Primera Infancia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230.552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230.552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230.476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086618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10.516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290.302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279.786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290.302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2760,6%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193670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10.516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290.302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279.786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290.302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2760,6%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589749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441.544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441.544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428.020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541922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265.420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265.420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252.489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631136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20.690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20.690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20.128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196643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155.434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155.434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155.403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569481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81.498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80.498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81.498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8149,8%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137318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81.498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80.498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81.498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8149,8%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905330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945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3729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13.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RECTORES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5EB33C3-35BF-4ABE-9C2E-28505455B6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626756"/>
              </p:ext>
            </p:extLst>
          </p:nvPr>
        </p:nvGraphicFramePr>
        <p:xfrm>
          <a:off x="446857" y="1668100"/>
          <a:ext cx="8184510" cy="2408973"/>
        </p:xfrm>
        <a:graphic>
          <a:graphicData uri="http://schemas.openxmlformats.org/drawingml/2006/table">
            <a:tbl>
              <a:tblPr/>
              <a:tblGrid>
                <a:gridCol w="274281">
                  <a:extLst>
                    <a:ext uri="{9D8B030D-6E8A-4147-A177-3AD203B41FA5}">
                      <a16:colId xmlns:a16="http://schemas.microsoft.com/office/drawing/2014/main" val="3164070471"/>
                    </a:ext>
                  </a:extLst>
                </a:gridCol>
                <a:gridCol w="274281">
                  <a:extLst>
                    <a:ext uri="{9D8B030D-6E8A-4147-A177-3AD203B41FA5}">
                      <a16:colId xmlns:a16="http://schemas.microsoft.com/office/drawing/2014/main" val="997435183"/>
                    </a:ext>
                  </a:extLst>
                </a:gridCol>
                <a:gridCol w="274281">
                  <a:extLst>
                    <a:ext uri="{9D8B030D-6E8A-4147-A177-3AD203B41FA5}">
                      <a16:colId xmlns:a16="http://schemas.microsoft.com/office/drawing/2014/main" val="153102548"/>
                    </a:ext>
                  </a:extLst>
                </a:gridCol>
                <a:gridCol w="3093874">
                  <a:extLst>
                    <a:ext uri="{9D8B030D-6E8A-4147-A177-3AD203B41FA5}">
                      <a16:colId xmlns:a16="http://schemas.microsoft.com/office/drawing/2014/main" val="2312305951"/>
                    </a:ext>
                  </a:extLst>
                </a:gridCol>
                <a:gridCol w="735070">
                  <a:extLst>
                    <a:ext uri="{9D8B030D-6E8A-4147-A177-3AD203B41FA5}">
                      <a16:colId xmlns:a16="http://schemas.microsoft.com/office/drawing/2014/main" val="2238763207"/>
                    </a:ext>
                  </a:extLst>
                </a:gridCol>
                <a:gridCol w="735070">
                  <a:extLst>
                    <a:ext uri="{9D8B030D-6E8A-4147-A177-3AD203B41FA5}">
                      <a16:colId xmlns:a16="http://schemas.microsoft.com/office/drawing/2014/main" val="2307985759"/>
                    </a:ext>
                  </a:extLst>
                </a:gridCol>
                <a:gridCol w="735070">
                  <a:extLst>
                    <a:ext uri="{9D8B030D-6E8A-4147-A177-3AD203B41FA5}">
                      <a16:colId xmlns:a16="http://schemas.microsoft.com/office/drawing/2014/main" val="2374691192"/>
                    </a:ext>
                  </a:extLst>
                </a:gridCol>
                <a:gridCol w="735070">
                  <a:extLst>
                    <a:ext uri="{9D8B030D-6E8A-4147-A177-3AD203B41FA5}">
                      <a16:colId xmlns:a16="http://schemas.microsoft.com/office/drawing/2014/main" val="1174035528"/>
                    </a:ext>
                  </a:extLst>
                </a:gridCol>
                <a:gridCol w="669242">
                  <a:extLst>
                    <a:ext uri="{9D8B030D-6E8A-4147-A177-3AD203B41FA5}">
                      <a16:colId xmlns:a16="http://schemas.microsoft.com/office/drawing/2014/main" val="1893833070"/>
                    </a:ext>
                  </a:extLst>
                </a:gridCol>
                <a:gridCol w="658271">
                  <a:extLst>
                    <a:ext uri="{9D8B030D-6E8A-4147-A177-3AD203B41FA5}">
                      <a16:colId xmlns:a16="http://schemas.microsoft.com/office/drawing/2014/main" val="1095543230"/>
                    </a:ext>
                  </a:extLst>
                </a:gridCol>
              </a:tblGrid>
              <a:tr h="1471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999490"/>
                  </a:ext>
                </a:extLst>
              </a:tr>
              <a:tr h="4505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479716"/>
                  </a:ext>
                </a:extLst>
              </a:tr>
              <a:tr h="1930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673.631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716.370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594.306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597262"/>
                  </a:ext>
                </a:extLst>
              </a:tr>
              <a:tr h="147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466.404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464.404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399.188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097806"/>
                  </a:ext>
                </a:extLst>
              </a:tr>
              <a:tr h="147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173.587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154.827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630019"/>
                  </a:ext>
                </a:extLst>
              </a:tr>
              <a:tr h="147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241280"/>
                  </a:ext>
                </a:extLst>
              </a:tr>
              <a:tr h="147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81104"/>
                  </a:ext>
                </a:extLst>
              </a:tr>
              <a:tr h="147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110811"/>
                  </a:ext>
                </a:extLst>
              </a:tr>
              <a:tr h="147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274324"/>
                  </a:ext>
                </a:extLst>
              </a:tr>
              <a:tr h="147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403415"/>
                  </a:ext>
                </a:extLst>
              </a:tr>
              <a:tr h="147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646558"/>
                  </a:ext>
                </a:extLst>
              </a:tr>
              <a:tr h="147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908775"/>
                  </a:ext>
                </a:extLst>
              </a:tr>
              <a:tr h="147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73125"/>
                  </a:ext>
                </a:extLst>
              </a:tr>
              <a:tr h="147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246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0192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15.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2526AEA-340C-4BBD-8C56-BF8C61481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674805"/>
              </p:ext>
            </p:extLst>
          </p:nvPr>
        </p:nvGraphicFramePr>
        <p:xfrm>
          <a:off x="467544" y="1631532"/>
          <a:ext cx="8163817" cy="3381640"/>
        </p:xfrm>
        <a:graphic>
          <a:graphicData uri="http://schemas.openxmlformats.org/drawingml/2006/table">
            <a:tbl>
              <a:tblPr/>
              <a:tblGrid>
                <a:gridCol w="273587">
                  <a:extLst>
                    <a:ext uri="{9D8B030D-6E8A-4147-A177-3AD203B41FA5}">
                      <a16:colId xmlns:a16="http://schemas.microsoft.com/office/drawing/2014/main" val="2890652159"/>
                    </a:ext>
                  </a:extLst>
                </a:gridCol>
                <a:gridCol w="273587">
                  <a:extLst>
                    <a:ext uri="{9D8B030D-6E8A-4147-A177-3AD203B41FA5}">
                      <a16:colId xmlns:a16="http://schemas.microsoft.com/office/drawing/2014/main" val="2737136657"/>
                    </a:ext>
                  </a:extLst>
                </a:gridCol>
                <a:gridCol w="273587">
                  <a:extLst>
                    <a:ext uri="{9D8B030D-6E8A-4147-A177-3AD203B41FA5}">
                      <a16:colId xmlns:a16="http://schemas.microsoft.com/office/drawing/2014/main" val="1245379331"/>
                    </a:ext>
                  </a:extLst>
                </a:gridCol>
                <a:gridCol w="3086054">
                  <a:extLst>
                    <a:ext uri="{9D8B030D-6E8A-4147-A177-3AD203B41FA5}">
                      <a16:colId xmlns:a16="http://schemas.microsoft.com/office/drawing/2014/main" val="432229622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129085368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3935174065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2245994247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2634742430"/>
                    </a:ext>
                  </a:extLst>
                </a:gridCol>
                <a:gridCol w="667550">
                  <a:extLst>
                    <a:ext uri="{9D8B030D-6E8A-4147-A177-3AD203B41FA5}">
                      <a16:colId xmlns:a16="http://schemas.microsoft.com/office/drawing/2014/main" val="2974337705"/>
                    </a:ext>
                  </a:extLst>
                </a:gridCol>
                <a:gridCol w="656608">
                  <a:extLst>
                    <a:ext uri="{9D8B030D-6E8A-4147-A177-3AD203B41FA5}">
                      <a16:colId xmlns:a16="http://schemas.microsoft.com/office/drawing/2014/main" val="2203514637"/>
                    </a:ext>
                  </a:extLst>
                </a:gridCol>
              </a:tblGrid>
              <a:tr h="1387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033830"/>
                  </a:ext>
                </a:extLst>
              </a:tr>
              <a:tr h="4248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473867"/>
                  </a:ext>
                </a:extLst>
              </a:tr>
              <a:tr h="1820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2.228.744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2.336.353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2.072.741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614136"/>
                  </a:ext>
                </a:extLst>
              </a:tr>
              <a:tr h="138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1.919.805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1.970.087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1.724.705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373059"/>
                  </a:ext>
                </a:extLst>
              </a:tr>
              <a:tr h="138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257.014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246.108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963829"/>
                  </a:ext>
                </a:extLst>
              </a:tr>
              <a:tr h="138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17988,6%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679925"/>
                  </a:ext>
                </a:extLst>
              </a:tr>
              <a:tr h="138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17988,6%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479369"/>
                  </a:ext>
                </a:extLst>
              </a:tr>
              <a:tr h="138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541"/>
                  </a:ext>
                </a:extLst>
              </a:tr>
              <a:tr h="138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084806"/>
                  </a:ext>
                </a:extLst>
              </a:tr>
              <a:tr h="138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Art.87, letra g), DFL N°2,  de 2010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44981"/>
                  </a:ext>
                </a:extLst>
              </a:tr>
              <a:tr h="138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060208"/>
                  </a:ext>
                </a:extLst>
              </a:tr>
              <a:tr h="138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Organismos Internacionales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892969"/>
                  </a:ext>
                </a:extLst>
              </a:tr>
              <a:tr h="138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023758"/>
                  </a:ext>
                </a:extLst>
              </a:tr>
              <a:tr h="138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121450"/>
                  </a:ext>
                </a:extLst>
              </a:tr>
              <a:tr h="138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33.162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563795"/>
                  </a:ext>
                </a:extLst>
              </a:tr>
              <a:tr h="138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39854"/>
                  </a:ext>
                </a:extLst>
              </a:tr>
              <a:tr h="138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193996"/>
                  </a:ext>
                </a:extLst>
              </a:tr>
              <a:tr h="138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510257"/>
                  </a:ext>
                </a:extLst>
              </a:tr>
              <a:tr h="138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197705"/>
                  </a:ext>
                </a:extLst>
              </a:tr>
              <a:tr h="138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567309"/>
                  </a:ext>
                </a:extLst>
              </a:tr>
              <a:tr h="138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23711"/>
                  </a:ext>
                </a:extLst>
              </a:tr>
              <a:tr h="138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206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38864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EDUCACIÓN 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7DC2075-F34F-4F55-9A28-67967912B6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234124"/>
              </p:ext>
            </p:extLst>
          </p:nvPr>
        </p:nvGraphicFramePr>
        <p:xfrm>
          <a:off x="446857" y="1709070"/>
          <a:ext cx="8184510" cy="2295992"/>
        </p:xfrm>
        <a:graphic>
          <a:graphicData uri="http://schemas.openxmlformats.org/drawingml/2006/table">
            <a:tbl>
              <a:tblPr/>
              <a:tblGrid>
                <a:gridCol w="274281">
                  <a:extLst>
                    <a:ext uri="{9D8B030D-6E8A-4147-A177-3AD203B41FA5}">
                      <a16:colId xmlns:a16="http://schemas.microsoft.com/office/drawing/2014/main" val="736108747"/>
                    </a:ext>
                  </a:extLst>
                </a:gridCol>
                <a:gridCol w="274281">
                  <a:extLst>
                    <a:ext uri="{9D8B030D-6E8A-4147-A177-3AD203B41FA5}">
                      <a16:colId xmlns:a16="http://schemas.microsoft.com/office/drawing/2014/main" val="719376293"/>
                    </a:ext>
                  </a:extLst>
                </a:gridCol>
                <a:gridCol w="274281">
                  <a:extLst>
                    <a:ext uri="{9D8B030D-6E8A-4147-A177-3AD203B41FA5}">
                      <a16:colId xmlns:a16="http://schemas.microsoft.com/office/drawing/2014/main" val="3012848185"/>
                    </a:ext>
                  </a:extLst>
                </a:gridCol>
                <a:gridCol w="3093874">
                  <a:extLst>
                    <a:ext uri="{9D8B030D-6E8A-4147-A177-3AD203B41FA5}">
                      <a16:colId xmlns:a16="http://schemas.microsoft.com/office/drawing/2014/main" val="1090050504"/>
                    </a:ext>
                  </a:extLst>
                </a:gridCol>
                <a:gridCol w="735070">
                  <a:extLst>
                    <a:ext uri="{9D8B030D-6E8A-4147-A177-3AD203B41FA5}">
                      <a16:colId xmlns:a16="http://schemas.microsoft.com/office/drawing/2014/main" val="3999297883"/>
                    </a:ext>
                  </a:extLst>
                </a:gridCol>
                <a:gridCol w="735070">
                  <a:extLst>
                    <a:ext uri="{9D8B030D-6E8A-4147-A177-3AD203B41FA5}">
                      <a16:colId xmlns:a16="http://schemas.microsoft.com/office/drawing/2014/main" val="512815375"/>
                    </a:ext>
                  </a:extLst>
                </a:gridCol>
                <a:gridCol w="735070">
                  <a:extLst>
                    <a:ext uri="{9D8B030D-6E8A-4147-A177-3AD203B41FA5}">
                      <a16:colId xmlns:a16="http://schemas.microsoft.com/office/drawing/2014/main" val="2000420891"/>
                    </a:ext>
                  </a:extLst>
                </a:gridCol>
                <a:gridCol w="735070">
                  <a:extLst>
                    <a:ext uri="{9D8B030D-6E8A-4147-A177-3AD203B41FA5}">
                      <a16:colId xmlns:a16="http://schemas.microsoft.com/office/drawing/2014/main" val="4140369309"/>
                    </a:ext>
                  </a:extLst>
                </a:gridCol>
                <a:gridCol w="669242">
                  <a:extLst>
                    <a:ext uri="{9D8B030D-6E8A-4147-A177-3AD203B41FA5}">
                      <a16:colId xmlns:a16="http://schemas.microsoft.com/office/drawing/2014/main" val="3437069565"/>
                    </a:ext>
                  </a:extLst>
                </a:gridCol>
                <a:gridCol w="658271">
                  <a:extLst>
                    <a:ext uri="{9D8B030D-6E8A-4147-A177-3AD203B41FA5}">
                      <a16:colId xmlns:a16="http://schemas.microsoft.com/office/drawing/2014/main" val="149941207"/>
                    </a:ext>
                  </a:extLst>
                </a:gridCol>
              </a:tblGrid>
              <a:tr h="1493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816801"/>
                  </a:ext>
                </a:extLst>
              </a:tr>
              <a:tr h="4573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108497"/>
                  </a:ext>
                </a:extLst>
              </a:tr>
              <a:tr h="1959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6.768.309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6.655.384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-112.925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5.995.192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690070"/>
                  </a:ext>
                </a:extLst>
              </a:tr>
              <a:tr h="14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3.988.228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4.178.115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189.887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4.176.296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894269"/>
                  </a:ext>
                </a:extLst>
              </a:tr>
              <a:tr h="14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2.625.347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2.225.347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1.618.784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947813"/>
                  </a:ext>
                </a:extLst>
              </a:tr>
              <a:tr h="14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153.734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153.734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534943"/>
                  </a:ext>
                </a:extLst>
              </a:tr>
              <a:tr h="14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450055"/>
                  </a:ext>
                </a:extLst>
              </a:tr>
              <a:tr h="14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540358"/>
                  </a:ext>
                </a:extLst>
              </a:tr>
              <a:tr h="14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638371"/>
                  </a:ext>
                </a:extLst>
              </a:tr>
              <a:tr h="14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121.429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121.429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600865"/>
                  </a:ext>
                </a:extLst>
              </a:tr>
              <a:tr h="14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926155"/>
                  </a:ext>
                </a:extLst>
              </a:tr>
              <a:tr h="14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646516"/>
                  </a:ext>
                </a:extLst>
              </a:tr>
              <a:tr h="14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140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86666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640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02: FORTALECIMIENTO DE LA EDUCACIÓN ESCOLAR PÚBLICA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90283EC-07DB-4F5A-9C4E-DF14EB6984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72625"/>
              </p:ext>
            </p:extLst>
          </p:nvPr>
        </p:nvGraphicFramePr>
        <p:xfrm>
          <a:off x="487996" y="1772816"/>
          <a:ext cx="8143368" cy="3456382"/>
        </p:xfrm>
        <a:graphic>
          <a:graphicData uri="http://schemas.openxmlformats.org/drawingml/2006/table">
            <a:tbl>
              <a:tblPr/>
              <a:tblGrid>
                <a:gridCol w="266122">
                  <a:extLst>
                    <a:ext uri="{9D8B030D-6E8A-4147-A177-3AD203B41FA5}">
                      <a16:colId xmlns:a16="http://schemas.microsoft.com/office/drawing/2014/main" val="2812437467"/>
                    </a:ext>
                  </a:extLst>
                </a:gridCol>
                <a:gridCol w="266122">
                  <a:extLst>
                    <a:ext uri="{9D8B030D-6E8A-4147-A177-3AD203B41FA5}">
                      <a16:colId xmlns:a16="http://schemas.microsoft.com/office/drawing/2014/main" val="959332785"/>
                    </a:ext>
                  </a:extLst>
                </a:gridCol>
                <a:gridCol w="266122">
                  <a:extLst>
                    <a:ext uri="{9D8B030D-6E8A-4147-A177-3AD203B41FA5}">
                      <a16:colId xmlns:a16="http://schemas.microsoft.com/office/drawing/2014/main" val="2686467178"/>
                    </a:ext>
                  </a:extLst>
                </a:gridCol>
                <a:gridCol w="3204122">
                  <a:extLst>
                    <a:ext uri="{9D8B030D-6E8A-4147-A177-3AD203B41FA5}">
                      <a16:colId xmlns:a16="http://schemas.microsoft.com/office/drawing/2014/main" val="386982054"/>
                    </a:ext>
                  </a:extLst>
                </a:gridCol>
                <a:gridCol w="713211">
                  <a:extLst>
                    <a:ext uri="{9D8B030D-6E8A-4147-A177-3AD203B41FA5}">
                      <a16:colId xmlns:a16="http://schemas.microsoft.com/office/drawing/2014/main" val="2276138953"/>
                    </a:ext>
                  </a:extLst>
                </a:gridCol>
                <a:gridCol w="713211">
                  <a:extLst>
                    <a:ext uri="{9D8B030D-6E8A-4147-A177-3AD203B41FA5}">
                      <a16:colId xmlns:a16="http://schemas.microsoft.com/office/drawing/2014/main" val="870982911"/>
                    </a:ext>
                  </a:extLst>
                </a:gridCol>
                <a:gridCol w="713211">
                  <a:extLst>
                    <a:ext uri="{9D8B030D-6E8A-4147-A177-3AD203B41FA5}">
                      <a16:colId xmlns:a16="http://schemas.microsoft.com/office/drawing/2014/main" val="206663023"/>
                    </a:ext>
                  </a:extLst>
                </a:gridCol>
                <a:gridCol w="713211">
                  <a:extLst>
                    <a:ext uri="{9D8B030D-6E8A-4147-A177-3AD203B41FA5}">
                      <a16:colId xmlns:a16="http://schemas.microsoft.com/office/drawing/2014/main" val="2413176061"/>
                    </a:ext>
                  </a:extLst>
                </a:gridCol>
                <a:gridCol w="649340">
                  <a:extLst>
                    <a:ext uri="{9D8B030D-6E8A-4147-A177-3AD203B41FA5}">
                      <a16:colId xmlns:a16="http://schemas.microsoft.com/office/drawing/2014/main" val="2657940073"/>
                    </a:ext>
                  </a:extLst>
                </a:gridCol>
                <a:gridCol w="638696">
                  <a:extLst>
                    <a:ext uri="{9D8B030D-6E8A-4147-A177-3AD203B41FA5}">
                      <a16:colId xmlns:a16="http://schemas.microsoft.com/office/drawing/2014/main" val="3325795044"/>
                    </a:ext>
                  </a:extLst>
                </a:gridCol>
              </a:tblGrid>
              <a:tr h="1362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386423"/>
                  </a:ext>
                </a:extLst>
              </a:tr>
              <a:tr h="4171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041940"/>
                  </a:ext>
                </a:extLst>
              </a:tr>
              <a:tr h="1787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412.520.136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416.642.653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4.122.517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404.735.274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261399"/>
                  </a:ext>
                </a:extLst>
              </a:tr>
              <a:tr h="13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292.386.041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293.318.444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932.403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288.195.537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381880"/>
                  </a:ext>
                </a:extLst>
              </a:tr>
              <a:tr h="13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37.337.316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37.438.404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101.088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37.436.001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755399"/>
                  </a:ext>
                </a:extLst>
              </a:tr>
              <a:tr h="13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Mejoramiento de la Calidad de la Educación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13.783.912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13.783.912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13.783.912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225308"/>
                  </a:ext>
                </a:extLst>
              </a:tr>
              <a:tr h="13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Profesional Docente y Directivo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4.063.743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4.063.743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4.063.743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782081"/>
                  </a:ext>
                </a:extLst>
              </a:tr>
              <a:tr h="13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Educativos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2.417.526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2.417.526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2.417.526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31619"/>
                  </a:ext>
                </a:extLst>
              </a:tr>
              <a:tr h="13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la Educación Pública - Servicios Locales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17.072.135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17.173.223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101.088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17.170.820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328575"/>
                  </a:ext>
                </a:extLst>
              </a:tr>
              <a:tr h="13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255.048.725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255.880.040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831.315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250.759.536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064198"/>
                  </a:ext>
                </a:extLst>
              </a:tr>
              <a:tr h="13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la Educación Pública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255.048.715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255.048.715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249.947.738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144301"/>
                  </a:ext>
                </a:extLst>
              </a:tr>
              <a:tr h="13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058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 las Municipalidades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831.325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831.315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811.798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8117980,0%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133569"/>
                  </a:ext>
                </a:extLst>
              </a:tr>
              <a:tr h="13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120.132.095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120.132.095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113.348.623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099579"/>
                  </a:ext>
                </a:extLst>
              </a:tr>
              <a:tr h="13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64.948.957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64.948.957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62.548.627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204648"/>
                  </a:ext>
                </a:extLst>
              </a:tr>
              <a:tr h="13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28.958.217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28.958.217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28.958.217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24468"/>
                  </a:ext>
                </a:extLst>
              </a:tr>
              <a:tr h="13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y Asistencialidad Estudiantil JUNAEB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29.295.740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29.295.740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29.295.740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761845"/>
                  </a:ext>
                </a:extLst>
              </a:tr>
              <a:tr h="13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Mejoramiento de Infraestructura Escolar Pública - Servicios Locales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6.695.000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6.695.000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4.294.670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911791"/>
                  </a:ext>
                </a:extLst>
              </a:tr>
              <a:tr h="13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55.183.138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55.183.138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50.799.996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940155"/>
                  </a:ext>
                </a:extLst>
              </a:tr>
              <a:tr h="13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Mejoramiento de Infraestructura Escolar Pública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49.776.661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49.776.661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48.929.720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954588"/>
                  </a:ext>
                </a:extLst>
              </a:tr>
              <a:tr h="13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Equipamiento de Establecimientos de Educación Técnico - Profesional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5.406.477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5.406.477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1.870.276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055280"/>
                  </a:ext>
                </a:extLst>
              </a:tr>
              <a:tr h="13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3.191.114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3.190.114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3.191.114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319111,4%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239738"/>
                  </a:ext>
                </a:extLst>
              </a:tr>
              <a:tr h="13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3.191.114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3.190.114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3.191.114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319111,4%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174027"/>
                  </a:ext>
                </a:extLst>
              </a:tr>
              <a:tr h="13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72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0904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03: APOYO A LA IMPLEMENTACIÓN DE LOS SERVICIOS LOCALES DE EDUCACIÓN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A240669-8538-4FE3-86E5-5726C7709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2354"/>
              </p:ext>
            </p:extLst>
          </p:nvPr>
        </p:nvGraphicFramePr>
        <p:xfrm>
          <a:off x="500065" y="1868116"/>
          <a:ext cx="8131298" cy="1344859"/>
        </p:xfrm>
        <a:graphic>
          <a:graphicData uri="http://schemas.openxmlformats.org/drawingml/2006/table">
            <a:tbl>
              <a:tblPr/>
              <a:tblGrid>
                <a:gridCol w="272497">
                  <a:extLst>
                    <a:ext uri="{9D8B030D-6E8A-4147-A177-3AD203B41FA5}">
                      <a16:colId xmlns:a16="http://schemas.microsoft.com/office/drawing/2014/main" val="1693040338"/>
                    </a:ext>
                  </a:extLst>
                </a:gridCol>
                <a:gridCol w="272497">
                  <a:extLst>
                    <a:ext uri="{9D8B030D-6E8A-4147-A177-3AD203B41FA5}">
                      <a16:colId xmlns:a16="http://schemas.microsoft.com/office/drawing/2014/main" val="255108312"/>
                    </a:ext>
                  </a:extLst>
                </a:gridCol>
                <a:gridCol w="272497">
                  <a:extLst>
                    <a:ext uri="{9D8B030D-6E8A-4147-A177-3AD203B41FA5}">
                      <a16:colId xmlns:a16="http://schemas.microsoft.com/office/drawing/2014/main" val="405414412"/>
                    </a:ext>
                  </a:extLst>
                </a:gridCol>
                <a:gridCol w="3073760">
                  <a:extLst>
                    <a:ext uri="{9D8B030D-6E8A-4147-A177-3AD203B41FA5}">
                      <a16:colId xmlns:a16="http://schemas.microsoft.com/office/drawing/2014/main" val="4129819562"/>
                    </a:ext>
                  </a:extLst>
                </a:gridCol>
                <a:gridCol w="730291">
                  <a:extLst>
                    <a:ext uri="{9D8B030D-6E8A-4147-A177-3AD203B41FA5}">
                      <a16:colId xmlns:a16="http://schemas.microsoft.com/office/drawing/2014/main" val="1270023115"/>
                    </a:ext>
                  </a:extLst>
                </a:gridCol>
                <a:gridCol w="730291">
                  <a:extLst>
                    <a:ext uri="{9D8B030D-6E8A-4147-A177-3AD203B41FA5}">
                      <a16:colId xmlns:a16="http://schemas.microsoft.com/office/drawing/2014/main" val="3395869515"/>
                    </a:ext>
                  </a:extLst>
                </a:gridCol>
                <a:gridCol w="730291">
                  <a:extLst>
                    <a:ext uri="{9D8B030D-6E8A-4147-A177-3AD203B41FA5}">
                      <a16:colId xmlns:a16="http://schemas.microsoft.com/office/drawing/2014/main" val="477936911"/>
                    </a:ext>
                  </a:extLst>
                </a:gridCol>
                <a:gridCol w="730291">
                  <a:extLst>
                    <a:ext uri="{9D8B030D-6E8A-4147-A177-3AD203B41FA5}">
                      <a16:colId xmlns:a16="http://schemas.microsoft.com/office/drawing/2014/main" val="2764916396"/>
                    </a:ext>
                  </a:extLst>
                </a:gridCol>
                <a:gridCol w="664891">
                  <a:extLst>
                    <a:ext uri="{9D8B030D-6E8A-4147-A177-3AD203B41FA5}">
                      <a16:colId xmlns:a16="http://schemas.microsoft.com/office/drawing/2014/main" val="4172927386"/>
                    </a:ext>
                  </a:extLst>
                </a:gridCol>
                <a:gridCol w="653992">
                  <a:extLst>
                    <a:ext uri="{9D8B030D-6E8A-4147-A177-3AD203B41FA5}">
                      <a16:colId xmlns:a16="http://schemas.microsoft.com/office/drawing/2014/main" val="3552249514"/>
                    </a:ext>
                  </a:extLst>
                </a:gridCol>
              </a:tblGrid>
              <a:tr h="160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573846"/>
                  </a:ext>
                </a:extLst>
              </a:tr>
              <a:tr h="4917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500674"/>
                  </a:ext>
                </a:extLst>
              </a:tr>
              <a:tr h="2107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295.811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178109"/>
                  </a:ext>
                </a:extLst>
              </a:tr>
              <a:tr h="16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107642"/>
                  </a:ext>
                </a:extLst>
              </a:tr>
              <a:tr h="16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011509"/>
                  </a:ext>
                </a:extLst>
              </a:tr>
              <a:tr h="16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068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4821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5912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01: SERVICIO LOCAL DE EDUCACIÓN BARRANCAS, GASTOS ADMINISTRATIVOS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C9A2236-AC81-4818-80A7-942C9174E9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110869"/>
              </p:ext>
            </p:extLst>
          </p:nvPr>
        </p:nvGraphicFramePr>
        <p:xfrm>
          <a:off x="488489" y="1772816"/>
          <a:ext cx="8142873" cy="2880317"/>
        </p:xfrm>
        <a:graphic>
          <a:graphicData uri="http://schemas.openxmlformats.org/drawingml/2006/table">
            <a:tbl>
              <a:tblPr/>
              <a:tblGrid>
                <a:gridCol w="272885">
                  <a:extLst>
                    <a:ext uri="{9D8B030D-6E8A-4147-A177-3AD203B41FA5}">
                      <a16:colId xmlns:a16="http://schemas.microsoft.com/office/drawing/2014/main" val="1670745544"/>
                    </a:ext>
                  </a:extLst>
                </a:gridCol>
                <a:gridCol w="272885">
                  <a:extLst>
                    <a:ext uri="{9D8B030D-6E8A-4147-A177-3AD203B41FA5}">
                      <a16:colId xmlns:a16="http://schemas.microsoft.com/office/drawing/2014/main" val="2167243856"/>
                    </a:ext>
                  </a:extLst>
                </a:gridCol>
                <a:gridCol w="272885">
                  <a:extLst>
                    <a:ext uri="{9D8B030D-6E8A-4147-A177-3AD203B41FA5}">
                      <a16:colId xmlns:a16="http://schemas.microsoft.com/office/drawing/2014/main" val="4033034517"/>
                    </a:ext>
                  </a:extLst>
                </a:gridCol>
                <a:gridCol w="3078137">
                  <a:extLst>
                    <a:ext uri="{9D8B030D-6E8A-4147-A177-3AD203B41FA5}">
                      <a16:colId xmlns:a16="http://schemas.microsoft.com/office/drawing/2014/main" val="3232549735"/>
                    </a:ext>
                  </a:extLst>
                </a:gridCol>
                <a:gridCol w="731330">
                  <a:extLst>
                    <a:ext uri="{9D8B030D-6E8A-4147-A177-3AD203B41FA5}">
                      <a16:colId xmlns:a16="http://schemas.microsoft.com/office/drawing/2014/main" val="1751685614"/>
                    </a:ext>
                  </a:extLst>
                </a:gridCol>
                <a:gridCol w="731330">
                  <a:extLst>
                    <a:ext uri="{9D8B030D-6E8A-4147-A177-3AD203B41FA5}">
                      <a16:colId xmlns:a16="http://schemas.microsoft.com/office/drawing/2014/main" val="3895484830"/>
                    </a:ext>
                  </a:extLst>
                </a:gridCol>
                <a:gridCol w="731330">
                  <a:extLst>
                    <a:ext uri="{9D8B030D-6E8A-4147-A177-3AD203B41FA5}">
                      <a16:colId xmlns:a16="http://schemas.microsoft.com/office/drawing/2014/main" val="1232148027"/>
                    </a:ext>
                  </a:extLst>
                </a:gridCol>
                <a:gridCol w="731330">
                  <a:extLst>
                    <a:ext uri="{9D8B030D-6E8A-4147-A177-3AD203B41FA5}">
                      <a16:colId xmlns:a16="http://schemas.microsoft.com/office/drawing/2014/main" val="1375090909"/>
                    </a:ext>
                  </a:extLst>
                </a:gridCol>
                <a:gridCol w="665838">
                  <a:extLst>
                    <a:ext uri="{9D8B030D-6E8A-4147-A177-3AD203B41FA5}">
                      <a16:colId xmlns:a16="http://schemas.microsoft.com/office/drawing/2014/main" val="232703497"/>
                    </a:ext>
                  </a:extLst>
                </a:gridCol>
                <a:gridCol w="654923">
                  <a:extLst>
                    <a:ext uri="{9D8B030D-6E8A-4147-A177-3AD203B41FA5}">
                      <a16:colId xmlns:a16="http://schemas.microsoft.com/office/drawing/2014/main" val="1446669201"/>
                    </a:ext>
                  </a:extLst>
                </a:gridCol>
              </a:tblGrid>
              <a:tr h="1489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612096"/>
                  </a:ext>
                </a:extLst>
              </a:tr>
              <a:tr h="4561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728006"/>
                  </a:ext>
                </a:extLst>
              </a:tr>
              <a:tr h="1954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3.534.662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3.629.487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3.197.316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827195"/>
                  </a:ext>
                </a:extLst>
              </a:tr>
              <a:tr h="148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2.658.433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2.673.295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2.648.384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136220"/>
                  </a:ext>
                </a:extLst>
              </a:tr>
              <a:tr h="148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de Planta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401.691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-401.691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040025"/>
                  </a:ext>
                </a:extLst>
              </a:tr>
              <a:tr h="148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 Contrata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2.256.742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-2.256.742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193261"/>
                  </a:ext>
                </a:extLst>
              </a:tr>
              <a:tr h="148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Remuneraciones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664341"/>
                  </a:ext>
                </a:extLst>
              </a:tr>
              <a:tr h="148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573.954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459.816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766636"/>
                  </a:ext>
                </a:extLst>
              </a:tr>
              <a:tr h="148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973422"/>
                  </a:ext>
                </a:extLst>
              </a:tr>
              <a:tr h="148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280.675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585281"/>
                  </a:ext>
                </a:extLst>
              </a:tr>
              <a:tr h="148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121497"/>
                  </a:ext>
                </a:extLst>
              </a:tr>
              <a:tr h="148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017582"/>
                  </a:ext>
                </a:extLst>
              </a:tr>
              <a:tr h="148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833295"/>
                  </a:ext>
                </a:extLst>
              </a:tr>
              <a:tr h="148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947618"/>
                  </a:ext>
                </a:extLst>
              </a:tr>
              <a:tr h="148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252032"/>
                  </a:ext>
                </a:extLst>
              </a:tr>
              <a:tr h="148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253181"/>
                  </a:ext>
                </a:extLst>
              </a:tr>
              <a:tr h="143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425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9319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02: SERVICIO LOCAL DE EDUCACIÓN BARRANCAS, SERVICIO EDUCATIVO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3A9E259-B053-4680-909B-7973EC1F64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609011"/>
              </p:ext>
            </p:extLst>
          </p:nvPr>
        </p:nvGraphicFramePr>
        <p:xfrm>
          <a:off x="500065" y="1838412"/>
          <a:ext cx="8131298" cy="3246774"/>
        </p:xfrm>
        <a:graphic>
          <a:graphicData uri="http://schemas.openxmlformats.org/drawingml/2006/table">
            <a:tbl>
              <a:tblPr/>
              <a:tblGrid>
                <a:gridCol w="272497">
                  <a:extLst>
                    <a:ext uri="{9D8B030D-6E8A-4147-A177-3AD203B41FA5}">
                      <a16:colId xmlns:a16="http://schemas.microsoft.com/office/drawing/2014/main" val="1034029331"/>
                    </a:ext>
                  </a:extLst>
                </a:gridCol>
                <a:gridCol w="272497">
                  <a:extLst>
                    <a:ext uri="{9D8B030D-6E8A-4147-A177-3AD203B41FA5}">
                      <a16:colId xmlns:a16="http://schemas.microsoft.com/office/drawing/2014/main" val="3415786150"/>
                    </a:ext>
                  </a:extLst>
                </a:gridCol>
                <a:gridCol w="272497">
                  <a:extLst>
                    <a:ext uri="{9D8B030D-6E8A-4147-A177-3AD203B41FA5}">
                      <a16:colId xmlns:a16="http://schemas.microsoft.com/office/drawing/2014/main" val="957696649"/>
                    </a:ext>
                  </a:extLst>
                </a:gridCol>
                <a:gridCol w="3073760">
                  <a:extLst>
                    <a:ext uri="{9D8B030D-6E8A-4147-A177-3AD203B41FA5}">
                      <a16:colId xmlns:a16="http://schemas.microsoft.com/office/drawing/2014/main" val="4276169130"/>
                    </a:ext>
                  </a:extLst>
                </a:gridCol>
                <a:gridCol w="730291">
                  <a:extLst>
                    <a:ext uri="{9D8B030D-6E8A-4147-A177-3AD203B41FA5}">
                      <a16:colId xmlns:a16="http://schemas.microsoft.com/office/drawing/2014/main" val="725365175"/>
                    </a:ext>
                  </a:extLst>
                </a:gridCol>
                <a:gridCol w="730291">
                  <a:extLst>
                    <a:ext uri="{9D8B030D-6E8A-4147-A177-3AD203B41FA5}">
                      <a16:colId xmlns:a16="http://schemas.microsoft.com/office/drawing/2014/main" val="865004847"/>
                    </a:ext>
                  </a:extLst>
                </a:gridCol>
                <a:gridCol w="730291">
                  <a:extLst>
                    <a:ext uri="{9D8B030D-6E8A-4147-A177-3AD203B41FA5}">
                      <a16:colId xmlns:a16="http://schemas.microsoft.com/office/drawing/2014/main" val="222826276"/>
                    </a:ext>
                  </a:extLst>
                </a:gridCol>
                <a:gridCol w="730291">
                  <a:extLst>
                    <a:ext uri="{9D8B030D-6E8A-4147-A177-3AD203B41FA5}">
                      <a16:colId xmlns:a16="http://schemas.microsoft.com/office/drawing/2014/main" val="2853818721"/>
                    </a:ext>
                  </a:extLst>
                </a:gridCol>
                <a:gridCol w="664891">
                  <a:extLst>
                    <a:ext uri="{9D8B030D-6E8A-4147-A177-3AD203B41FA5}">
                      <a16:colId xmlns:a16="http://schemas.microsoft.com/office/drawing/2014/main" val="2220325669"/>
                    </a:ext>
                  </a:extLst>
                </a:gridCol>
                <a:gridCol w="653992">
                  <a:extLst>
                    <a:ext uri="{9D8B030D-6E8A-4147-A177-3AD203B41FA5}">
                      <a16:colId xmlns:a16="http://schemas.microsoft.com/office/drawing/2014/main" val="1921042055"/>
                    </a:ext>
                  </a:extLst>
                </a:gridCol>
              </a:tblGrid>
              <a:tr h="133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754447"/>
                  </a:ext>
                </a:extLst>
              </a:tr>
              <a:tr h="4079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690040"/>
                  </a:ext>
                </a:extLst>
              </a:tr>
              <a:tr h="1748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54.009.533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64.239.701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10.230.168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57.132.150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68749"/>
                  </a:ext>
                </a:extLst>
              </a:tr>
              <a:tr h="133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40.934.739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48.670.386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7.735.647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46.916.169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644815"/>
                  </a:ext>
                </a:extLst>
              </a:tr>
              <a:tr h="133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de Planta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16.727.007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-16.727.007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494137"/>
                  </a:ext>
                </a:extLst>
              </a:tr>
              <a:tr h="133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 Contrata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8.600.128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-8.600.128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977145"/>
                  </a:ext>
                </a:extLst>
              </a:tr>
              <a:tr h="133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Remuneraciones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15.607.604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-15.607.604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642387"/>
                  </a:ext>
                </a:extLst>
              </a:tr>
              <a:tr h="133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10.195.093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8.216.682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-1.978.411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6.124.990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472096"/>
                  </a:ext>
                </a:extLst>
              </a:tr>
              <a:tr h="133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1.033.090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2.974.469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1.941.379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751.261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198888"/>
                  </a:ext>
                </a:extLst>
              </a:tr>
              <a:tr h="133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1.033.090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2.974.469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1.941.379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751.261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551878"/>
                  </a:ext>
                </a:extLst>
              </a:tr>
              <a:tr h="133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48513"/>
                  </a:ext>
                </a:extLst>
              </a:tr>
              <a:tr h="133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413886"/>
                  </a:ext>
                </a:extLst>
              </a:tr>
              <a:tr h="133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para el Mejoramiento de la Calidad de la Educación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640000"/>
                  </a:ext>
                </a:extLst>
              </a:tr>
              <a:tr h="133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291.611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864.298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572.687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346.274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299341"/>
                  </a:ext>
                </a:extLst>
              </a:tr>
              <a:tr h="133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43.410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589.697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546.287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109.472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33803"/>
                  </a:ext>
                </a:extLst>
              </a:tr>
              <a:tr h="133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111607"/>
                  </a:ext>
                </a:extLst>
              </a:tr>
              <a:tr h="133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218.764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218.764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209.451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694083"/>
                  </a:ext>
                </a:extLst>
              </a:tr>
              <a:tr h="133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285927"/>
                  </a:ext>
                </a:extLst>
              </a:tr>
              <a:tr h="133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1.135.879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770786"/>
                  </a:ext>
                </a:extLst>
              </a:tr>
              <a:tr h="133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1.135.879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125415"/>
                  </a:ext>
                </a:extLst>
              </a:tr>
              <a:tr h="133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1.958.866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1.958.866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1.857.577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855990"/>
                  </a:ext>
                </a:extLst>
              </a:tr>
              <a:tr h="133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1.958.866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1.958.866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1.857.577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544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190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DICIEMBRE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3129760-0E04-45F3-ABBF-938B0F01D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1264" y="1694537"/>
            <a:ext cx="6532392" cy="375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1619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01: SERVICIO LOCAL DE EDUCACIÓN PUERTO CORDILLERA, GASTOS ADMINISTRATIVOS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58E2EAC-0250-484B-B074-D05557AB14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652081"/>
              </p:ext>
            </p:extLst>
          </p:nvPr>
        </p:nvGraphicFramePr>
        <p:xfrm>
          <a:off x="494552" y="1862404"/>
          <a:ext cx="8136811" cy="1710615"/>
        </p:xfrm>
        <a:graphic>
          <a:graphicData uri="http://schemas.openxmlformats.org/drawingml/2006/table">
            <a:tbl>
              <a:tblPr/>
              <a:tblGrid>
                <a:gridCol w="272682">
                  <a:extLst>
                    <a:ext uri="{9D8B030D-6E8A-4147-A177-3AD203B41FA5}">
                      <a16:colId xmlns:a16="http://schemas.microsoft.com/office/drawing/2014/main" val="4226360385"/>
                    </a:ext>
                  </a:extLst>
                </a:gridCol>
                <a:gridCol w="272682">
                  <a:extLst>
                    <a:ext uri="{9D8B030D-6E8A-4147-A177-3AD203B41FA5}">
                      <a16:colId xmlns:a16="http://schemas.microsoft.com/office/drawing/2014/main" val="2340617091"/>
                    </a:ext>
                  </a:extLst>
                </a:gridCol>
                <a:gridCol w="272682">
                  <a:extLst>
                    <a:ext uri="{9D8B030D-6E8A-4147-A177-3AD203B41FA5}">
                      <a16:colId xmlns:a16="http://schemas.microsoft.com/office/drawing/2014/main" val="526864880"/>
                    </a:ext>
                  </a:extLst>
                </a:gridCol>
                <a:gridCol w="3075844">
                  <a:extLst>
                    <a:ext uri="{9D8B030D-6E8A-4147-A177-3AD203B41FA5}">
                      <a16:colId xmlns:a16="http://schemas.microsoft.com/office/drawing/2014/main" val="1685677166"/>
                    </a:ext>
                  </a:extLst>
                </a:gridCol>
                <a:gridCol w="730786">
                  <a:extLst>
                    <a:ext uri="{9D8B030D-6E8A-4147-A177-3AD203B41FA5}">
                      <a16:colId xmlns:a16="http://schemas.microsoft.com/office/drawing/2014/main" val="2792983197"/>
                    </a:ext>
                  </a:extLst>
                </a:gridCol>
                <a:gridCol w="730786">
                  <a:extLst>
                    <a:ext uri="{9D8B030D-6E8A-4147-A177-3AD203B41FA5}">
                      <a16:colId xmlns:a16="http://schemas.microsoft.com/office/drawing/2014/main" val="1810598711"/>
                    </a:ext>
                  </a:extLst>
                </a:gridCol>
                <a:gridCol w="730786">
                  <a:extLst>
                    <a:ext uri="{9D8B030D-6E8A-4147-A177-3AD203B41FA5}">
                      <a16:colId xmlns:a16="http://schemas.microsoft.com/office/drawing/2014/main" val="627274508"/>
                    </a:ext>
                  </a:extLst>
                </a:gridCol>
                <a:gridCol w="730786">
                  <a:extLst>
                    <a:ext uri="{9D8B030D-6E8A-4147-A177-3AD203B41FA5}">
                      <a16:colId xmlns:a16="http://schemas.microsoft.com/office/drawing/2014/main" val="358687368"/>
                    </a:ext>
                  </a:extLst>
                </a:gridCol>
                <a:gridCol w="665342">
                  <a:extLst>
                    <a:ext uri="{9D8B030D-6E8A-4147-A177-3AD203B41FA5}">
                      <a16:colId xmlns:a16="http://schemas.microsoft.com/office/drawing/2014/main" val="2441671642"/>
                    </a:ext>
                  </a:extLst>
                </a:gridCol>
                <a:gridCol w="654435">
                  <a:extLst>
                    <a:ext uri="{9D8B030D-6E8A-4147-A177-3AD203B41FA5}">
                      <a16:colId xmlns:a16="http://schemas.microsoft.com/office/drawing/2014/main" val="2189521878"/>
                    </a:ext>
                  </a:extLst>
                </a:gridCol>
              </a:tblGrid>
              <a:tr h="1382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281185"/>
                  </a:ext>
                </a:extLst>
              </a:tr>
              <a:tr h="4233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38637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2.523.265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2.546.471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2.453.223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303493"/>
                  </a:ext>
                </a:extLst>
              </a:tr>
              <a:tr h="138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2.117.520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2.140.726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2.127.265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604695"/>
                  </a:ext>
                </a:extLst>
              </a:tr>
              <a:tr h="138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387.205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387.205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318.986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522222"/>
                  </a:ext>
                </a:extLst>
              </a:tr>
              <a:tr h="138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572045"/>
                  </a:ext>
                </a:extLst>
              </a:tr>
              <a:tr h="138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319754"/>
                  </a:ext>
                </a:extLst>
              </a:tr>
              <a:tr h="138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259638"/>
                  </a:ext>
                </a:extLst>
              </a:tr>
              <a:tr h="138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258867"/>
                  </a:ext>
                </a:extLst>
              </a:tr>
              <a:tr h="138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372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918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02: SERVICIO LOCAL DE EDUCACIÓN PUERTO CORDILLERA, SERVICIO EDUCATIVO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FF91ABD-E8C5-4821-8E9F-878E9014B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037573"/>
              </p:ext>
            </p:extLst>
          </p:nvPr>
        </p:nvGraphicFramePr>
        <p:xfrm>
          <a:off x="430173" y="1862412"/>
          <a:ext cx="8201189" cy="2934744"/>
        </p:xfrm>
        <a:graphic>
          <a:graphicData uri="http://schemas.openxmlformats.org/drawingml/2006/table">
            <a:tbl>
              <a:tblPr/>
              <a:tblGrid>
                <a:gridCol w="274839">
                  <a:extLst>
                    <a:ext uri="{9D8B030D-6E8A-4147-A177-3AD203B41FA5}">
                      <a16:colId xmlns:a16="http://schemas.microsoft.com/office/drawing/2014/main" val="2543198020"/>
                    </a:ext>
                  </a:extLst>
                </a:gridCol>
                <a:gridCol w="274839">
                  <a:extLst>
                    <a:ext uri="{9D8B030D-6E8A-4147-A177-3AD203B41FA5}">
                      <a16:colId xmlns:a16="http://schemas.microsoft.com/office/drawing/2014/main" val="3681535154"/>
                    </a:ext>
                  </a:extLst>
                </a:gridCol>
                <a:gridCol w="274839">
                  <a:extLst>
                    <a:ext uri="{9D8B030D-6E8A-4147-A177-3AD203B41FA5}">
                      <a16:colId xmlns:a16="http://schemas.microsoft.com/office/drawing/2014/main" val="3197353545"/>
                    </a:ext>
                  </a:extLst>
                </a:gridCol>
                <a:gridCol w="3100181">
                  <a:extLst>
                    <a:ext uri="{9D8B030D-6E8A-4147-A177-3AD203B41FA5}">
                      <a16:colId xmlns:a16="http://schemas.microsoft.com/office/drawing/2014/main" val="2369022306"/>
                    </a:ext>
                  </a:extLst>
                </a:gridCol>
                <a:gridCol w="736568">
                  <a:extLst>
                    <a:ext uri="{9D8B030D-6E8A-4147-A177-3AD203B41FA5}">
                      <a16:colId xmlns:a16="http://schemas.microsoft.com/office/drawing/2014/main" val="3860667587"/>
                    </a:ext>
                  </a:extLst>
                </a:gridCol>
                <a:gridCol w="736568">
                  <a:extLst>
                    <a:ext uri="{9D8B030D-6E8A-4147-A177-3AD203B41FA5}">
                      <a16:colId xmlns:a16="http://schemas.microsoft.com/office/drawing/2014/main" val="2890600502"/>
                    </a:ext>
                  </a:extLst>
                </a:gridCol>
                <a:gridCol w="736568">
                  <a:extLst>
                    <a:ext uri="{9D8B030D-6E8A-4147-A177-3AD203B41FA5}">
                      <a16:colId xmlns:a16="http://schemas.microsoft.com/office/drawing/2014/main" val="2364689752"/>
                    </a:ext>
                  </a:extLst>
                </a:gridCol>
                <a:gridCol w="736568">
                  <a:extLst>
                    <a:ext uri="{9D8B030D-6E8A-4147-A177-3AD203B41FA5}">
                      <a16:colId xmlns:a16="http://schemas.microsoft.com/office/drawing/2014/main" val="2008537331"/>
                    </a:ext>
                  </a:extLst>
                </a:gridCol>
                <a:gridCol w="670606">
                  <a:extLst>
                    <a:ext uri="{9D8B030D-6E8A-4147-A177-3AD203B41FA5}">
                      <a16:colId xmlns:a16="http://schemas.microsoft.com/office/drawing/2014/main" val="1290071785"/>
                    </a:ext>
                  </a:extLst>
                </a:gridCol>
                <a:gridCol w="659613">
                  <a:extLst>
                    <a:ext uri="{9D8B030D-6E8A-4147-A177-3AD203B41FA5}">
                      <a16:colId xmlns:a16="http://schemas.microsoft.com/office/drawing/2014/main" val="3979849062"/>
                    </a:ext>
                  </a:extLst>
                </a:gridCol>
              </a:tblGrid>
              <a:tr h="1372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82463"/>
                  </a:ext>
                </a:extLst>
              </a:tr>
              <a:tr h="4204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609425"/>
                  </a:ext>
                </a:extLst>
              </a:tr>
              <a:tr h="1802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36.901.040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39.221.805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2.320.765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36.949.986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245006"/>
                  </a:ext>
                </a:extLst>
              </a:tr>
              <a:tr h="137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26.953.925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30.784.508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3.830.583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30.662.915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04987"/>
                  </a:ext>
                </a:extLst>
              </a:tr>
              <a:tr h="137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8.406.525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4.792.610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-3.613.915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4.607.321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334957"/>
                  </a:ext>
                </a:extLst>
              </a:tr>
              <a:tr h="137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1.305.910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853.609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76999"/>
                  </a:ext>
                </a:extLst>
              </a:tr>
              <a:tr h="137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1.305.910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853.609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034184"/>
                  </a:ext>
                </a:extLst>
              </a:tr>
              <a:tr h="137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870530"/>
                  </a:ext>
                </a:extLst>
              </a:tr>
              <a:tr h="137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404097"/>
                  </a:ext>
                </a:extLst>
              </a:tr>
              <a:tr h="137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para el Mejoramiento de la Calidad de la Educación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800791"/>
                  </a:ext>
                </a:extLst>
              </a:tr>
              <a:tr h="137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968.658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780.158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561.533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481481"/>
                  </a:ext>
                </a:extLst>
              </a:tr>
              <a:tr h="137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768.358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462.684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503610"/>
                  </a:ext>
                </a:extLst>
              </a:tr>
              <a:tr h="137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289334"/>
                  </a:ext>
                </a:extLst>
              </a:tr>
              <a:tr h="137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137.740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366388"/>
                  </a:ext>
                </a:extLst>
              </a:tr>
              <a:tr h="137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295686"/>
                  </a:ext>
                </a:extLst>
              </a:tr>
              <a:tr h="137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-5.981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240.598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677698"/>
                  </a:ext>
                </a:extLst>
              </a:tr>
              <a:tr h="137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-5.981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240.598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54878"/>
                  </a:ext>
                </a:extLst>
              </a:tr>
              <a:tr h="137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034932"/>
                  </a:ext>
                </a:extLst>
              </a:tr>
              <a:tr h="137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727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74184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01: SERVICIO LOCAL DE EDUCACIÓN HUASCO, GASTOS ADMINISTRATIVOS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B55EC64-247D-4BF1-9017-7DCCC0289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750157"/>
              </p:ext>
            </p:extLst>
          </p:nvPr>
        </p:nvGraphicFramePr>
        <p:xfrm>
          <a:off x="494552" y="1772816"/>
          <a:ext cx="8136811" cy="2376259"/>
        </p:xfrm>
        <a:graphic>
          <a:graphicData uri="http://schemas.openxmlformats.org/drawingml/2006/table">
            <a:tbl>
              <a:tblPr/>
              <a:tblGrid>
                <a:gridCol w="272682">
                  <a:extLst>
                    <a:ext uri="{9D8B030D-6E8A-4147-A177-3AD203B41FA5}">
                      <a16:colId xmlns:a16="http://schemas.microsoft.com/office/drawing/2014/main" val="392503493"/>
                    </a:ext>
                  </a:extLst>
                </a:gridCol>
                <a:gridCol w="272682">
                  <a:extLst>
                    <a:ext uri="{9D8B030D-6E8A-4147-A177-3AD203B41FA5}">
                      <a16:colId xmlns:a16="http://schemas.microsoft.com/office/drawing/2014/main" val="606142524"/>
                    </a:ext>
                  </a:extLst>
                </a:gridCol>
                <a:gridCol w="272682">
                  <a:extLst>
                    <a:ext uri="{9D8B030D-6E8A-4147-A177-3AD203B41FA5}">
                      <a16:colId xmlns:a16="http://schemas.microsoft.com/office/drawing/2014/main" val="1204275161"/>
                    </a:ext>
                  </a:extLst>
                </a:gridCol>
                <a:gridCol w="3075844">
                  <a:extLst>
                    <a:ext uri="{9D8B030D-6E8A-4147-A177-3AD203B41FA5}">
                      <a16:colId xmlns:a16="http://schemas.microsoft.com/office/drawing/2014/main" val="704956901"/>
                    </a:ext>
                  </a:extLst>
                </a:gridCol>
                <a:gridCol w="730786">
                  <a:extLst>
                    <a:ext uri="{9D8B030D-6E8A-4147-A177-3AD203B41FA5}">
                      <a16:colId xmlns:a16="http://schemas.microsoft.com/office/drawing/2014/main" val="4054310562"/>
                    </a:ext>
                  </a:extLst>
                </a:gridCol>
                <a:gridCol w="730786">
                  <a:extLst>
                    <a:ext uri="{9D8B030D-6E8A-4147-A177-3AD203B41FA5}">
                      <a16:colId xmlns:a16="http://schemas.microsoft.com/office/drawing/2014/main" val="2349666642"/>
                    </a:ext>
                  </a:extLst>
                </a:gridCol>
                <a:gridCol w="730786">
                  <a:extLst>
                    <a:ext uri="{9D8B030D-6E8A-4147-A177-3AD203B41FA5}">
                      <a16:colId xmlns:a16="http://schemas.microsoft.com/office/drawing/2014/main" val="794686035"/>
                    </a:ext>
                  </a:extLst>
                </a:gridCol>
                <a:gridCol w="730786">
                  <a:extLst>
                    <a:ext uri="{9D8B030D-6E8A-4147-A177-3AD203B41FA5}">
                      <a16:colId xmlns:a16="http://schemas.microsoft.com/office/drawing/2014/main" val="842116955"/>
                    </a:ext>
                  </a:extLst>
                </a:gridCol>
                <a:gridCol w="665342">
                  <a:extLst>
                    <a:ext uri="{9D8B030D-6E8A-4147-A177-3AD203B41FA5}">
                      <a16:colId xmlns:a16="http://schemas.microsoft.com/office/drawing/2014/main" val="2930241806"/>
                    </a:ext>
                  </a:extLst>
                </a:gridCol>
                <a:gridCol w="654435">
                  <a:extLst>
                    <a:ext uri="{9D8B030D-6E8A-4147-A177-3AD203B41FA5}">
                      <a16:colId xmlns:a16="http://schemas.microsoft.com/office/drawing/2014/main" val="4061977968"/>
                    </a:ext>
                  </a:extLst>
                </a:gridCol>
              </a:tblGrid>
              <a:tr h="1451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56191"/>
                  </a:ext>
                </a:extLst>
              </a:tr>
              <a:tr h="4444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852069"/>
                  </a:ext>
                </a:extLst>
              </a:tr>
              <a:tr h="190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2.484.757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2.600.628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115.871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2.330.522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551922"/>
                  </a:ext>
                </a:extLst>
              </a:tr>
              <a:tr h="145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2.004.226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2.016.290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1.826.869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070778"/>
                  </a:ext>
                </a:extLst>
              </a:tr>
              <a:tr h="145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460.991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460.991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391.603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054812"/>
                  </a:ext>
                </a:extLst>
              </a:tr>
              <a:tr h="145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503390"/>
                  </a:ext>
                </a:extLst>
              </a:tr>
              <a:tr h="145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032170"/>
                  </a:ext>
                </a:extLst>
              </a:tr>
              <a:tr h="145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946959"/>
                  </a:ext>
                </a:extLst>
              </a:tr>
              <a:tr h="145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971046"/>
                  </a:ext>
                </a:extLst>
              </a:tr>
              <a:tr h="145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411670"/>
                  </a:ext>
                </a:extLst>
              </a:tr>
              <a:tr h="145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60370"/>
                  </a:ext>
                </a:extLst>
              </a:tr>
              <a:tr h="145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06435"/>
                  </a:ext>
                </a:extLst>
              </a:tr>
              <a:tr h="145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53439"/>
                  </a:ext>
                </a:extLst>
              </a:tr>
              <a:tr h="145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403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905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02: SERVICIO LOCAL DE EDUCACIÓN HUASCO, SERVICIO EDUCATIVO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8EEAC23-BBE4-42CC-997A-126D66BC00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006169"/>
              </p:ext>
            </p:extLst>
          </p:nvPr>
        </p:nvGraphicFramePr>
        <p:xfrm>
          <a:off x="484226" y="1853268"/>
          <a:ext cx="8147136" cy="3015884"/>
        </p:xfrm>
        <a:graphic>
          <a:graphicData uri="http://schemas.openxmlformats.org/drawingml/2006/table">
            <a:tbl>
              <a:tblPr/>
              <a:tblGrid>
                <a:gridCol w="273028">
                  <a:extLst>
                    <a:ext uri="{9D8B030D-6E8A-4147-A177-3AD203B41FA5}">
                      <a16:colId xmlns:a16="http://schemas.microsoft.com/office/drawing/2014/main" val="256800710"/>
                    </a:ext>
                  </a:extLst>
                </a:gridCol>
                <a:gridCol w="273028">
                  <a:extLst>
                    <a:ext uri="{9D8B030D-6E8A-4147-A177-3AD203B41FA5}">
                      <a16:colId xmlns:a16="http://schemas.microsoft.com/office/drawing/2014/main" val="1485864530"/>
                    </a:ext>
                  </a:extLst>
                </a:gridCol>
                <a:gridCol w="273028">
                  <a:extLst>
                    <a:ext uri="{9D8B030D-6E8A-4147-A177-3AD203B41FA5}">
                      <a16:colId xmlns:a16="http://schemas.microsoft.com/office/drawing/2014/main" val="3568706091"/>
                    </a:ext>
                  </a:extLst>
                </a:gridCol>
                <a:gridCol w="3079748">
                  <a:extLst>
                    <a:ext uri="{9D8B030D-6E8A-4147-A177-3AD203B41FA5}">
                      <a16:colId xmlns:a16="http://schemas.microsoft.com/office/drawing/2014/main" val="1493251161"/>
                    </a:ext>
                  </a:extLst>
                </a:gridCol>
                <a:gridCol w="731713">
                  <a:extLst>
                    <a:ext uri="{9D8B030D-6E8A-4147-A177-3AD203B41FA5}">
                      <a16:colId xmlns:a16="http://schemas.microsoft.com/office/drawing/2014/main" val="1281635641"/>
                    </a:ext>
                  </a:extLst>
                </a:gridCol>
                <a:gridCol w="731713">
                  <a:extLst>
                    <a:ext uri="{9D8B030D-6E8A-4147-A177-3AD203B41FA5}">
                      <a16:colId xmlns:a16="http://schemas.microsoft.com/office/drawing/2014/main" val="2232485302"/>
                    </a:ext>
                  </a:extLst>
                </a:gridCol>
                <a:gridCol w="731713">
                  <a:extLst>
                    <a:ext uri="{9D8B030D-6E8A-4147-A177-3AD203B41FA5}">
                      <a16:colId xmlns:a16="http://schemas.microsoft.com/office/drawing/2014/main" val="761665335"/>
                    </a:ext>
                  </a:extLst>
                </a:gridCol>
                <a:gridCol w="731713">
                  <a:extLst>
                    <a:ext uri="{9D8B030D-6E8A-4147-A177-3AD203B41FA5}">
                      <a16:colId xmlns:a16="http://schemas.microsoft.com/office/drawing/2014/main" val="3471965489"/>
                    </a:ext>
                  </a:extLst>
                </a:gridCol>
                <a:gridCol w="666186">
                  <a:extLst>
                    <a:ext uri="{9D8B030D-6E8A-4147-A177-3AD203B41FA5}">
                      <a16:colId xmlns:a16="http://schemas.microsoft.com/office/drawing/2014/main" val="2439716348"/>
                    </a:ext>
                  </a:extLst>
                </a:gridCol>
                <a:gridCol w="655266">
                  <a:extLst>
                    <a:ext uri="{9D8B030D-6E8A-4147-A177-3AD203B41FA5}">
                      <a16:colId xmlns:a16="http://schemas.microsoft.com/office/drawing/2014/main" val="1880270538"/>
                    </a:ext>
                  </a:extLst>
                </a:gridCol>
              </a:tblGrid>
              <a:tr h="1410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937137"/>
                  </a:ext>
                </a:extLst>
              </a:tr>
              <a:tr h="4321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533395"/>
                  </a:ext>
                </a:extLst>
              </a:tr>
              <a:tr h="1851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36.222.371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38.731.148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2.508.777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36.623.128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586275"/>
                  </a:ext>
                </a:extLst>
              </a:tr>
              <a:tr h="141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23.896.064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29.697.012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5.800.948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29.502.287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758819"/>
                  </a:ext>
                </a:extLst>
              </a:tr>
              <a:tr h="141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9.039.583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5.305.119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-3.734.464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4.494.031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943682"/>
                  </a:ext>
                </a:extLst>
              </a:tr>
              <a:tr h="141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674.031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312.834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10124,1%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244154"/>
                  </a:ext>
                </a:extLst>
              </a:tr>
              <a:tr h="141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674.031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312.834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10124,1%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885028"/>
                  </a:ext>
                </a:extLst>
              </a:tr>
              <a:tr h="141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377841"/>
                  </a:ext>
                </a:extLst>
              </a:tr>
              <a:tr h="141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322237"/>
                  </a:ext>
                </a:extLst>
              </a:tr>
              <a:tr h="141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para el Mejoramiento de la Calidad de la Educación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301522"/>
                  </a:ext>
                </a:extLst>
              </a:tr>
              <a:tr h="141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528.462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344.828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361.265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650106"/>
                  </a:ext>
                </a:extLst>
              </a:tr>
              <a:tr h="141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78.011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407.839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329.828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301.142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180816"/>
                  </a:ext>
                </a:extLst>
              </a:tr>
              <a:tr h="141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40.242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38144"/>
                  </a:ext>
                </a:extLst>
              </a:tr>
              <a:tr h="141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51.967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993116"/>
                  </a:ext>
                </a:extLst>
              </a:tr>
              <a:tr h="141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18653"/>
                  </a:ext>
                </a:extLst>
              </a:tr>
              <a:tr h="141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1.288.344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-1.801.656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739.705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028700"/>
                  </a:ext>
                </a:extLst>
              </a:tr>
              <a:tr h="141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1.288.344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-1.801.656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739.705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155676"/>
                  </a:ext>
                </a:extLst>
              </a:tr>
              <a:tr h="141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1.225.090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1.225.090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1.213.006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9655"/>
                  </a:ext>
                </a:extLst>
              </a:tr>
              <a:tr h="141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1.225.090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1.225.090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1.213.006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043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3671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01: SERVICIO LOCAL DE EDUCACIÓN COSTA ARAUCANÍA, GASTOS ADMINISTRATIVOS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936E8B4-2735-4938-82D3-9922A2AF00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596974"/>
              </p:ext>
            </p:extLst>
          </p:nvPr>
        </p:nvGraphicFramePr>
        <p:xfrm>
          <a:off x="467545" y="1874940"/>
          <a:ext cx="8163817" cy="1914096"/>
        </p:xfrm>
        <a:graphic>
          <a:graphicData uri="http://schemas.openxmlformats.org/drawingml/2006/table">
            <a:tbl>
              <a:tblPr/>
              <a:tblGrid>
                <a:gridCol w="273587">
                  <a:extLst>
                    <a:ext uri="{9D8B030D-6E8A-4147-A177-3AD203B41FA5}">
                      <a16:colId xmlns:a16="http://schemas.microsoft.com/office/drawing/2014/main" val="2614590238"/>
                    </a:ext>
                  </a:extLst>
                </a:gridCol>
                <a:gridCol w="273587">
                  <a:extLst>
                    <a:ext uri="{9D8B030D-6E8A-4147-A177-3AD203B41FA5}">
                      <a16:colId xmlns:a16="http://schemas.microsoft.com/office/drawing/2014/main" val="285713299"/>
                    </a:ext>
                  </a:extLst>
                </a:gridCol>
                <a:gridCol w="273587">
                  <a:extLst>
                    <a:ext uri="{9D8B030D-6E8A-4147-A177-3AD203B41FA5}">
                      <a16:colId xmlns:a16="http://schemas.microsoft.com/office/drawing/2014/main" val="4256618051"/>
                    </a:ext>
                  </a:extLst>
                </a:gridCol>
                <a:gridCol w="3086054">
                  <a:extLst>
                    <a:ext uri="{9D8B030D-6E8A-4147-A177-3AD203B41FA5}">
                      <a16:colId xmlns:a16="http://schemas.microsoft.com/office/drawing/2014/main" val="3711547037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1599543352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3218680872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2271195297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3621340485"/>
                    </a:ext>
                  </a:extLst>
                </a:gridCol>
                <a:gridCol w="667550">
                  <a:extLst>
                    <a:ext uri="{9D8B030D-6E8A-4147-A177-3AD203B41FA5}">
                      <a16:colId xmlns:a16="http://schemas.microsoft.com/office/drawing/2014/main" val="2148752198"/>
                    </a:ext>
                  </a:extLst>
                </a:gridCol>
                <a:gridCol w="656608">
                  <a:extLst>
                    <a:ext uri="{9D8B030D-6E8A-4147-A177-3AD203B41FA5}">
                      <a16:colId xmlns:a16="http://schemas.microsoft.com/office/drawing/2014/main" val="502895365"/>
                    </a:ext>
                  </a:extLst>
                </a:gridCol>
              </a:tblGrid>
              <a:tr h="1431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611885"/>
                  </a:ext>
                </a:extLst>
              </a:tr>
              <a:tr h="4382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982312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2.993.001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2.623.013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-369.988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2.386.651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52655"/>
                  </a:ext>
                </a:extLst>
              </a:tr>
              <a:tr h="143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2.401.599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2.031.611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-369.988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1.977.741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441532"/>
                  </a:ext>
                </a:extLst>
              </a:tr>
              <a:tr h="143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571.862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571.862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398.118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103780"/>
                  </a:ext>
                </a:extLst>
              </a:tr>
              <a:tr h="143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992112"/>
                  </a:ext>
                </a:extLst>
              </a:tr>
              <a:tr h="143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442699"/>
                  </a:ext>
                </a:extLst>
              </a:tr>
              <a:tr h="143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914459"/>
                  </a:ext>
                </a:extLst>
              </a:tr>
              <a:tr h="143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851464"/>
                  </a:ext>
                </a:extLst>
              </a:tr>
              <a:tr h="143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56423"/>
                  </a:ext>
                </a:extLst>
              </a:tr>
              <a:tr h="143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003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998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02: SERVICIO LOCAL DE EDUCACIÓN COSTA ARAUCANÍA, SERVICIO EDUCATIVO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74F3E54-F4B6-4920-9408-CBE58AEBCA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611710"/>
              </p:ext>
            </p:extLst>
          </p:nvPr>
        </p:nvGraphicFramePr>
        <p:xfrm>
          <a:off x="467545" y="1874941"/>
          <a:ext cx="8163817" cy="2706182"/>
        </p:xfrm>
        <a:graphic>
          <a:graphicData uri="http://schemas.openxmlformats.org/drawingml/2006/table">
            <a:tbl>
              <a:tblPr/>
              <a:tblGrid>
                <a:gridCol w="273587">
                  <a:extLst>
                    <a:ext uri="{9D8B030D-6E8A-4147-A177-3AD203B41FA5}">
                      <a16:colId xmlns:a16="http://schemas.microsoft.com/office/drawing/2014/main" val="2398579327"/>
                    </a:ext>
                  </a:extLst>
                </a:gridCol>
                <a:gridCol w="273587">
                  <a:extLst>
                    <a:ext uri="{9D8B030D-6E8A-4147-A177-3AD203B41FA5}">
                      <a16:colId xmlns:a16="http://schemas.microsoft.com/office/drawing/2014/main" val="1625771148"/>
                    </a:ext>
                  </a:extLst>
                </a:gridCol>
                <a:gridCol w="273587">
                  <a:extLst>
                    <a:ext uri="{9D8B030D-6E8A-4147-A177-3AD203B41FA5}">
                      <a16:colId xmlns:a16="http://schemas.microsoft.com/office/drawing/2014/main" val="3401650722"/>
                    </a:ext>
                  </a:extLst>
                </a:gridCol>
                <a:gridCol w="3086054">
                  <a:extLst>
                    <a:ext uri="{9D8B030D-6E8A-4147-A177-3AD203B41FA5}">
                      <a16:colId xmlns:a16="http://schemas.microsoft.com/office/drawing/2014/main" val="92298029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37651084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3692241078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94865966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151988832"/>
                    </a:ext>
                  </a:extLst>
                </a:gridCol>
                <a:gridCol w="667550">
                  <a:extLst>
                    <a:ext uri="{9D8B030D-6E8A-4147-A177-3AD203B41FA5}">
                      <a16:colId xmlns:a16="http://schemas.microsoft.com/office/drawing/2014/main" val="1880001805"/>
                    </a:ext>
                  </a:extLst>
                </a:gridCol>
                <a:gridCol w="656608">
                  <a:extLst>
                    <a:ext uri="{9D8B030D-6E8A-4147-A177-3AD203B41FA5}">
                      <a16:colId xmlns:a16="http://schemas.microsoft.com/office/drawing/2014/main" val="3005056283"/>
                    </a:ext>
                  </a:extLst>
                </a:gridCol>
              </a:tblGrid>
              <a:tr h="1396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62998"/>
                  </a:ext>
                </a:extLst>
              </a:tr>
              <a:tr h="4277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484426"/>
                  </a:ext>
                </a:extLst>
              </a:tr>
              <a:tr h="1833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29.521.071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36.223.926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6.702.855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32.878.111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776435"/>
                  </a:ext>
                </a:extLst>
              </a:tr>
              <a:tr h="13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19.930.610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26.467.487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6.536.877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26.019.827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264005"/>
                  </a:ext>
                </a:extLst>
              </a:tr>
              <a:tr h="13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8.190.835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7.363.662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-827.173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5.987.630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975465"/>
                  </a:ext>
                </a:extLst>
              </a:tr>
              <a:tr h="13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484.933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15693,6%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935857"/>
                  </a:ext>
                </a:extLst>
              </a:tr>
              <a:tr h="13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484.933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15693,6%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142271"/>
                  </a:ext>
                </a:extLst>
              </a:tr>
              <a:tr h="13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133547"/>
                  </a:ext>
                </a:extLst>
              </a:tr>
              <a:tr h="13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200911"/>
                  </a:ext>
                </a:extLst>
              </a:tr>
              <a:tr h="13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para el Mejoramiento de la Calidad de la Educación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449585"/>
                  </a:ext>
                </a:extLst>
              </a:tr>
              <a:tr h="13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356.536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1.159.957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803.421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268.230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905662"/>
                  </a:ext>
                </a:extLst>
              </a:tr>
              <a:tr h="13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818.734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133.756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781565"/>
                  </a:ext>
                </a:extLst>
              </a:tr>
              <a:tr h="13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89.042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922606"/>
                  </a:ext>
                </a:extLst>
              </a:tr>
              <a:tr h="13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222.972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222.972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658965"/>
                  </a:ext>
                </a:extLst>
              </a:tr>
              <a:tr h="13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105914"/>
                  </a:ext>
                </a:extLst>
              </a:tr>
              <a:tr h="13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-584.300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117.491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23182"/>
                  </a:ext>
                </a:extLst>
              </a:tr>
              <a:tr h="13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-584.300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117.491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525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05845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23. PROGRAMA 01: SERVICIO LOCAL DE EDUCACIÓN CHINCHORRO, GASTOS ADMINISTRATIVOS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38906FD-DC2C-47CC-9621-13B60953F7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239770"/>
              </p:ext>
            </p:extLst>
          </p:nvPr>
        </p:nvGraphicFramePr>
        <p:xfrm>
          <a:off x="494552" y="1868116"/>
          <a:ext cx="8136811" cy="1992933"/>
        </p:xfrm>
        <a:graphic>
          <a:graphicData uri="http://schemas.openxmlformats.org/drawingml/2006/table">
            <a:tbl>
              <a:tblPr/>
              <a:tblGrid>
                <a:gridCol w="272682">
                  <a:extLst>
                    <a:ext uri="{9D8B030D-6E8A-4147-A177-3AD203B41FA5}">
                      <a16:colId xmlns:a16="http://schemas.microsoft.com/office/drawing/2014/main" val="3985840917"/>
                    </a:ext>
                  </a:extLst>
                </a:gridCol>
                <a:gridCol w="272682">
                  <a:extLst>
                    <a:ext uri="{9D8B030D-6E8A-4147-A177-3AD203B41FA5}">
                      <a16:colId xmlns:a16="http://schemas.microsoft.com/office/drawing/2014/main" val="4136042938"/>
                    </a:ext>
                  </a:extLst>
                </a:gridCol>
                <a:gridCol w="272682">
                  <a:extLst>
                    <a:ext uri="{9D8B030D-6E8A-4147-A177-3AD203B41FA5}">
                      <a16:colId xmlns:a16="http://schemas.microsoft.com/office/drawing/2014/main" val="4203101089"/>
                    </a:ext>
                  </a:extLst>
                </a:gridCol>
                <a:gridCol w="3075844">
                  <a:extLst>
                    <a:ext uri="{9D8B030D-6E8A-4147-A177-3AD203B41FA5}">
                      <a16:colId xmlns:a16="http://schemas.microsoft.com/office/drawing/2014/main" val="1599905231"/>
                    </a:ext>
                  </a:extLst>
                </a:gridCol>
                <a:gridCol w="730786">
                  <a:extLst>
                    <a:ext uri="{9D8B030D-6E8A-4147-A177-3AD203B41FA5}">
                      <a16:colId xmlns:a16="http://schemas.microsoft.com/office/drawing/2014/main" val="3548861356"/>
                    </a:ext>
                  </a:extLst>
                </a:gridCol>
                <a:gridCol w="730786">
                  <a:extLst>
                    <a:ext uri="{9D8B030D-6E8A-4147-A177-3AD203B41FA5}">
                      <a16:colId xmlns:a16="http://schemas.microsoft.com/office/drawing/2014/main" val="462488772"/>
                    </a:ext>
                  </a:extLst>
                </a:gridCol>
                <a:gridCol w="730786">
                  <a:extLst>
                    <a:ext uri="{9D8B030D-6E8A-4147-A177-3AD203B41FA5}">
                      <a16:colId xmlns:a16="http://schemas.microsoft.com/office/drawing/2014/main" val="3031258146"/>
                    </a:ext>
                  </a:extLst>
                </a:gridCol>
                <a:gridCol w="730786">
                  <a:extLst>
                    <a:ext uri="{9D8B030D-6E8A-4147-A177-3AD203B41FA5}">
                      <a16:colId xmlns:a16="http://schemas.microsoft.com/office/drawing/2014/main" val="770101696"/>
                    </a:ext>
                  </a:extLst>
                </a:gridCol>
                <a:gridCol w="665342">
                  <a:extLst>
                    <a:ext uri="{9D8B030D-6E8A-4147-A177-3AD203B41FA5}">
                      <a16:colId xmlns:a16="http://schemas.microsoft.com/office/drawing/2014/main" val="1222362896"/>
                    </a:ext>
                  </a:extLst>
                </a:gridCol>
                <a:gridCol w="654435">
                  <a:extLst>
                    <a:ext uri="{9D8B030D-6E8A-4147-A177-3AD203B41FA5}">
                      <a16:colId xmlns:a16="http://schemas.microsoft.com/office/drawing/2014/main" val="828762589"/>
                    </a:ext>
                  </a:extLst>
                </a:gridCol>
              </a:tblGrid>
              <a:tr h="1386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354001"/>
                  </a:ext>
                </a:extLst>
              </a:tr>
              <a:tr h="424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517613"/>
                  </a:ext>
                </a:extLst>
              </a:tr>
              <a:tr h="1819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790.480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800.148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704.926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4998"/>
                  </a:ext>
                </a:extLst>
              </a:tr>
              <a:tr h="138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468.479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478.147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990518"/>
                  </a:ext>
                </a:extLst>
              </a:tr>
              <a:tr h="138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159.975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159.975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606522"/>
                  </a:ext>
                </a:extLst>
              </a:tr>
              <a:tr h="138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161.026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157.450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435316"/>
                  </a:ext>
                </a:extLst>
              </a:tr>
              <a:tr h="138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408478"/>
                  </a:ext>
                </a:extLst>
              </a:tr>
              <a:tr h="138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055412"/>
                  </a:ext>
                </a:extLst>
              </a:tr>
              <a:tr h="138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233872"/>
                  </a:ext>
                </a:extLst>
              </a:tr>
              <a:tr h="138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708615"/>
                  </a:ext>
                </a:extLst>
              </a:tr>
              <a:tr h="138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488775"/>
                  </a:ext>
                </a:extLst>
              </a:tr>
              <a:tr h="138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921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17380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24. PROGRAMA 01: GABRIELA MISTRAL, GASTOS ADMINISTRATIVOS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220BF4A-E47F-4844-AD13-3EF96397C6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870694"/>
              </p:ext>
            </p:extLst>
          </p:nvPr>
        </p:nvGraphicFramePr>
        <p:xfrm>
          <a:off x="494552" y="1583619"/>
          <a:ext cx="8192249" cy="2133409"/>
        </p:xfrm>
        <a:graphic>
          <a:graphicData uri="http://schemas.openxmlformats.org/drawingml/2006/table">
            <a:tbl>
              <a:tblPr/>
              <a:tblGrid>
                <a:gridCol w="274540">
                  <a:extLst>
                    <a:ext uri="{9D8B030D-6E8A-4147-A177-3AD203B41FA5}">
                      <a16:colId xmlns:a16="http://schemas.microsoft.com/office/drawing/2014/main" val="3023305616"/>
                    </a:ext>
                  </a:extLst>
                </a:gridCol>
                <a:gridCol w="274540">
                  <a:extLst>
                    <a:ext uri="{9D8B030D-6E8A-4147-A177-3AD203B41FA5}">
                      <a16:colId xmlns:a16="http://schemas.microsoft.com/office/drawing/2014/main" val="4192335432"/>
                    </a:ext>
                  </a:extLst>
                </a:gridCol>
                <a:gridCol w="274540">
                  <a:extLst>
                    <a:ext uri="{9D8B030D-6E8A-4147-A177-3AD203B41FA5}">
                      <a16:colId xmlns:a16="http://schemas.microsoft.com/office/drawing/2014/main" val="1322873596"/>
                    </a:ext>
                  </a:extLst>
                </a:gridCol>
                <a:gridCol w="3096800">
                  <a:extLst>
                    <a:ext uri="{9D8B030D-6E8A-4147-A177-3AD203B41FA5}">
                      <a16:colId xmlns:a16="http://schemas.microsoft.com/office/drawing/2014/main" val="856956930"/>
                    </a:ext>
                  </a:extLst>
                </a:gridCol>
                <a:gridCol w="735765">
                  <a:extLst>
                    <a:ext uri="{9D8B030D-6E8A-4147-A177-3AD203B41FA5}">
                      <a16:colId xmlns:a16="http://schemas.microsoft.com/office/drawing/2014/main" val="723432375"/>
                    </a:ext>
                  </a:extLst>
                </a:gridCol>
                <a:gridCol w="735765">
                  <a:extLst>
                    <a:ext uri="{9D8B030D-6E8A-4147-A177-3AD203B41FA5}">
                      <a16:colId xmlns:a16="http://schemas.microsoft.com/office/drawing/2014/main" val="2769204834"/>
                    </a:ext>
                  </a:extLst>
                </a:gridCol>
                <a:gridCol w="735765">
                  <a:extLst>
                    <a:ext uri="{9D8B030D-6E8A-4147-A177-3AD203B41FA5}">
                      <a16:colId xmlns:a16="http://schemas.microsoft.com/office/drawing/2014/main" val="1686753394"/>
                    </a:ext>
                  </a:extLst>
                </a:gridCol>
                <a:gridCol w="735765">
                  <a:extLst>
                    <a:ext uri="{9D8B030D-6E8A-4147-A177-3AD203B41FA5}">
                      <a16:colId xmlns:a16="http://schemas.microsoft.com/office/drawing/2014/main" val="236326034"/>
                    </a:ext>
                  </a:extLst>
                </a:gridCol>
                <a:gridCol w="669875">
                  <a:extLst>
                    <a:ext uri="{9D8B030D-6E8A-4147-A177-3AD203B41FA5}">
                      <a16:colId xmlns:a16="http://schemas.microsoft.com/office/drawing/2014/main" val="550521973"/>
                    </a:ext>
                  </a:extLst>
                </a:gridCol>
                <a:gridCol w="658894">
                  <a:extLst>
                    <a:ext uri="{9D8B030D-6E8A-4147-A177-3AD203B41FA5}">
                      <a16:colId xmlns:a16="http://schemas.microsoft.com/office/drawing/2014/main" val="4023430869"/>
                    </a:ext>
                  </a:extLst>
                </a:gridCol>
              </a:tblGrid>
              <a:tr h="1484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524853"/>
                  </a:ext>
                </a:extLst>
              </a:tr>
              <a:tr h="454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652639"/>
                  </a:ext>
                </a:extLst>
              </a:tr>
              <a:tr h="1947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659.929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665.166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778837"/>
                  </a:ext>
                </a:extLst>
              </a:tr>
              <a:tr h="148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301.725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-74.763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300.887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364372"/>
                  </a:ext>
                </a:extLst>
              </a:tr>
              <a:tr h="148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151.098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485832"/>
                  </a:ext>
                </a:extLst>
              </a:tr>
              <a:tr h="148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131.343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211.343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184.228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70075"/>
                  </a:ext>
                </a:extLst>
              </a:tr>
              <a:tr h="148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34.334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577450"/>
                  </a:ext>
                </a:extLst>
              </a:tr>
              <a:tr h="148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59386"/>
                  </a:ext>
                </a:extLst>
              </a:tr>
              <a:tr h="148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58947"/>
                  </a:ext>
                </a:extLst>
              </a:tr>
              <a:tr h="148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980630"/>
                  </a:ext>
                </a:extLst>
              </a:tr>
              <a:tr h="148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168942"/>
                  </a:ext>
                </a:extLst>
              </a:tr>
              <a:tr h="148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117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4728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25. PROGRAMA 01: SERVICIO LOCAL DE EDUCACIÓN ANDALÍEN SUR, GASTOS ADMINISTRATIVOS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D25F39E-B974-4F83-93D5-49D574CF81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882365"/>
              </p:ext>
            </p:extLst>
          </p:nvPr>
        </p:nvGraphicFramePr>
        <p:xfrm>
          <a:off x="494552" y="1826399"/>
          <a:ext cx="8136811" cy="2034649"/>
        </p:xfrm>
        <a:graphic>
          <a:graphicData uri="http://schemas.openxmlformats.org/drawingml/2006/table">
            <a:tbl>
              <a:tblPr/>
              <a:tblGrid>
                <a:gridCol w="272682">
                  <a:extLst>
                    <a:ext uri="{9D8B030D-6E8A-4147-A177-3AD203B41FA5}">
                      <a16:colId xmlns:a16="http://schemas.microsoft.com/office/drawing/2014/main" val="3841099450"/>
                    </a:ext>
                  </a:extLst>
                </a:gridCol>
                <a:gridCol w="272682">
                  <a:extLst>
                    <a:ext uri="{9D8B030D-6E8A-4147-A177-3AD203B41FA5}">
                      <a16:colId xmlns:a16="http://schemas.microsoft.com/office/drawing/2014/main" val="54750138"/>
                    </a:ext>
                  </a:extLst>
                </a:gridCol>
                <a:gridCol w="272682">
                  <a:extLst>
                    <a:ext uri="{9D8B030D-6E8A-4147-A177-3AD203B41FA5}">
                      <a16:colId xmlns:a16="http://schemas.microsoft.com/office/drawing/2014/main" val="533742139"/>
                    </a:ext>
                  </a:extLst>
                </a:gridCol>
                <a:gridCol w="3075844">
                  <a:extLst>
                    <a:ext uri="{9D8B030D-6E8A-4147-A177-3AD203B41FA5}">
                      <a16:colId xmlns:a16="http://schemas.microsoft.com/office/drawing/2014/main" val="4159497129"/>
                    </a:ext>
                  </a:extLst>
                </a:gridCol>
                <a:gridCol w="730786">
                  <a:extLst>
                    <a:ext uri="{9D8B030D-6E8A-4147-A177-3AD203B41FA5}">
                      <a16:colId xmlns:a16="http://schemas.microsoft.com/office/drawing/2014/main" val="1341727726"/>
                    </a:ext>
                  </a:extLst>
                </a:gridCol>
                <a:gridCol w="730786">
                  <a:extLst>
                    <a:ext uri="{9D8B030D-6E8A-4147-A177-3AD203B41FA5}">
                      <a16:colId xmlns:a16="http://schemas.microsoft.com/office/drawing/2014/main" val="1043015430"/>
                    </a:ext>
                  </a:extLst>
                </a:gridCol>
                <a:gridCol w="730786">
                  <a:extLst>
                    <a:ext uri="{9D8B030D-6E8A-4147-A177-3AD203B41FA5}">
                      <a16:colId xmlns:a16="http://schemas.microsoft.com/office/drawing/2014/main" val="2766048265"/>
                    </a:ext>
                  </a:extLst>
                </a:gridCol>
                <a:gridCol w="730786">
                  <a:extLst>
                    <a:ext uri="{9D8B030D-6E8A-4147-A177-3AD203B41FA5}">
                      <a16:colId xmlns:a16="http://schemas.microsoft.com/office/drawing/2014/main" val="3880199205"/>
                    </a:ext>
                  </a:extLst>
                </a:gridCol>
                <a:gridCol w="665342">
                  <a:extLst>
                    <a:ext uri="{9D8B030D-6E8A-4147-A177-3AD203B41FA5}">
                      <a16:colId xmlns:a16="http://schemas.microsoft.com/office/drawing/2014/main" val="407087909"/>
                    </a:ext>
                  </a:extLst>
                </a:gridCol>
                <a:gridCol w="654435">
                  <a:extLst>
                    <a:ext uri="{9D8B030D-6E8A-4147-A177-3AD203B41FA5}">
                      <a16:colId xmlns:a16="http://schemas.microsoft.com/office/drawing/2014/main" val="4246518533"/>
                    </a:ext>
                  </a:extLst>
                </a:gridCol>
              </a:tblGrid>
              <a:tr h="1415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299261"/>
                  </a:ext>
                </a:extLst>
              </a:tr>
              <a:tr h="4334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692138"/>
                  </a:ext>
                </a:extLst>
              </a:tr>
              <a:tr h="1857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722.619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531129"/>
                  </a:ext>
                </a:extLst>
              </a:tr>
              <a:tr h="141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525.917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281.537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120962"/>
                  </a:ext>
                </a:extLst>
              </a:tr>
              <a:tr h="141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204.778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52401"/>
                  </a:ext>
                </a:extLst>
              </a:tr>
              <a:tr h="141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188.085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284.430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339786"/>
                  </a:ext>
                </a:extLst>
              </a:tr>
              <a:tr h="141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170475"/>
                  </a:ext>
                </a:extLst>
              </a:tr>
              <a:tr h="141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55.785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103.611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875293"/>
                  </a:ext>
                </a:extLst>
              </a:tr>
              <a:tr h="141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205309"/>
                  </a:ext>
                </a:extLst>
              </a:tr>
              <a:tr h="141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50.697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302636"/>
                  </a:ext>
                </a:extLst>
              </a:tr>
              <a:tr h="141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615467"/>
                  </a:ext>
                </a:extLst>
              </a:tr>
              <a:tr h="141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635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28708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90. PROGRAMA 01: SUBSECRETARÍA DE EDUCACIÓN SUPERIOR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8DB0160-1BC0-4A1F-B01C-1B7E7E455E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589850"/>
              </p:ext>
            </p:extLst>
          </p:nvPr>
        </p:nvGraphicFramePr>
        <p:xfrm>
          <a:off x="494552" y="1848692"/>
          <a:ext cx="8136811" cy="2228376"/>
        </p:xfrm>
        <a:graphic>
          <a:graphicData uri="http://schemas.openxmlformats.org/drawingml/2006/table">
            <a:tbl>
              <a:tblPr/>
              <a:tblGrid>
                <a:gridCol w="272682">
                  <a:extLst>
                    <a:ext uri="{9D8B030D-6E8A-4147-A177-3AD203B41FA5}">
                      <a16:colId xmlns:a16="http://schemas.microsoft.com/office/drawing/2014/main" val="114497164"/>
                    </a:ext>
                  </a:extLst>
                </a:gridCol>
                <a:gridCol w="272682">
                  <a:extLst>
                    <a:ext uri="{9D8B030D-6E8A-4147-A177-3AD203B41FA5}">
                      <a16:colId xmlns:a16="http://schemas.microsoft.com/office/drawing/2014/main" val="3078221247"/>
                    </a:ext>
                  </a:extLst>
                </a:gridCol>
                <a:gridCol w="272682">
                  <a:extLst>
                    <a:ext uri="{9D8B030D-6E8A-4147-A177-3AD203B41FA5}">
                      <a16:colId xmlns:a16="http://schemas.microsoft.com/office/drawing/2014/main" val="3918664784"/>
                    </a:ext>
                  </a:extLst>
                </a:gridCol>
                <a:gridCol w="3075844">
                  <a:extLst>
                    <a:ext uri="{9D8B030D-6E8A-4147-A177-3AD203B41FA5}">
                      <a16:colId xmlns:a16="http://schemas.microsoft.com/office/drawing/2014/main" val="478403564"/>
                    </a:ext>
                  </a:extLst>
                </a:gridCol>
                <a:gridCol w="730786">
                  <a:extLst>
                    <a:ext uri="{9D8B030D-6E8A-4147-A177-3AD203B41FA5}">
                      <a16:colId xmlns:a16="http://schemas.microsoft.com/office/drawing/2014/main" val="859069920"/>
                    </a:ext>
                  </a:extLst>
                </a:gridCol>
                <a:gridCol w="730786">
                  <a:extLst>
                    <a:ext uri="{9D8B030D-6E8A-4147-A177-3AD203B41FA5}">
                      <a16:colId xmlns:a16="http://schemas.microsoft.com/office/drawing/2014/main" val="4254402391"/>
                    </a:ext>
                  </a:extLst>
                </a:gridCol>
                <a:gridCol w="730786">
                  <a:extLst>
                    <a:ext uri="{9D8B030D-6E8A-4147-A177-3AD203B41FA5}">
                      <a16:colId xmlns:a16="http://schemas.microsoft.com/office/drawing/2014/main" val="760327547"/>
                    </a:ext>
                  </a:extLst>
                </a:gridCol>
                <a:gridCol w="730786">
                  <a:extLst>
                    <a:ext uri="{9D8B030D-6E8A-4147-A177-3AD203B41FA5}">
                      <a16:colId xmlns:a16="http://schemas.microsoft.com/office/drawing/2014/main" val="1928094537"/>
                    </a:ext>
                  </a:extLst>
                </a:gridCol>
                <a:gridCol w="665342">
                  <a:extLst>
                    <a:ext uri="{9D8B030D-6E8A-4147-A177-3AD203B41FA5}">
                      <a16:colId xmlns:a16="http://schemas.microsoft.com/office/drawing/2014/main" val="1433444894"/>
                    </a:ext>
                  </a:extLst>
                </a:gridCol>
                <a:gridCol w="654435">
                  <a:extLst>
                    <a:ext uri="{9D8B030D-6E8A-4147-A177-3AD203B41FA5}">
                      <a16:colId xmlns:a16="http://schemas.microsoft.com/office/drawing/2014/main" val="3012387063"/>
                    </a:ext>
                  </a:extLst>
                </a:gridCol>
              </a:tblGrid>
              <a:tr h="1360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08195"/>
                  </a:ext>
                </a:extLst>
              </a:tr>
              <a:tr h="4167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87509"/>
                  </a:ext>
                </a:extLst>
              </a:tr>
              <a:tr h="1786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2.846.038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2.846.038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2.130.050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26255"/>
                  </a:ext>
                </a:extLst>
              </a:tr>
              <a:tr h="136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2.222.347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2.222.347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1.663.821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376637"/>
                  </a:ext>
                </a:extLst>
              </a:tr>
              <a:tr h="136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448.442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69604"/>
                  </a:ext>
                </a:extLst>
              </a:tr>
              <a:tr h="136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716613"/>
                  </a:ext>
                </a:extLst>
              </a:tr>
              <a:tr h="136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180873"/>
                  </a:ext>
                </a:extLst>
              </a:tr>
              <a:tr h="136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229864"/>
                  </a:ext>
                </a:extLst>
              </a:tr>
              <a:tr h="136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160227"/>
                  </a:ext>
                </a:extLst>
              </a:tr>
              <a:tr h="136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211917"/>
                  </a:ext>
                </a:extLst>
              </a:tr>
              <a:tr h="136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387043"/>
                  </a:ext>
                </a:extLst>
              </a:tr>
              <a:tr h="136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710850"/>
                  </a:ext>
                </a:extLst>
              </a:tr>
              <a:tr h="136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626813"/>
                  </a:ext>
                </a:extLst>
              </a:tr>
              <a:tr h="136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004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4564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96752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7F489A8-EA13-4F7A-8382-A70B57177B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259550"/>
              </p:ext>
            </p:extLst>
          </p:nvPr>
        </p:nvGraphicFramePr>
        <p:xfrm>
          <a:off x="539552" y="1628800"/>
          <a:ext cx="8085583" cy="2520280"/>
        </p:xfrm>
        <a:graphic>
          <a:graphicData uri="http://schemas.openxmlformats.org/drawingml/2006/table">
            <a:tbl>
              <a:tblPr/>
              <a:tblGrid>
                <a:gridCol w="717807">
                  <a:extLst>
                    <a:ext uri="{9D8B030D-6E8A-4147-A177-3AD203B41FA5}">
                      <a16:colId xmlns:a16="http://schemas.microsoft.com/office/drawing/2014/main" val="3476175182"/>
                    </a:ext>
                  </a:extLst>
                </a:gridCol>
                <a:gridCol w="2891737">
                  <a:extLst>
                    <a:ext uri="{9D8B030D-6E8A-4147-A177-3AD203B41FA5}">
                      <a16:colId xmlns:a16="http://schemas.microsoft.com/office/drawing/2014/main" val="2023803643"/>
                    </a:ext>
                  </a:extLst>
                </a:gridCol>
                <a:gridCol w="881877">
                  <a:extLst>
                    <a:ext uri="{9D8B030D-6E8A-4147-A177-3AD203B41FA5}">
                      <a16:colId xmlns:a16="http://schemas.microsoft.com/office/drawing/2014/main" val="1185830685"/>
                    </a:ext>
                  </a:extLst>
                </a:gridCol>
                <a:gridCol w="884441">
                  <a:extLst>
                    <a:ext uri="{9D8B030D-6E8A-4147-A177-3AD203B41FA5}">
                      <a16:colId xmlns:a16="http://schemas.microsoft.com/office/drawing/2014/main" val="1406760271"/>
                    </a:ext>
                  </a:extLst>
                </a:gridCol>
                <a:gridCol w="728062">
                  <a:extLst>
                    <a:ext uri="{9D8B030D-6E8A-4147-A177-3AD203B41FA5}">
                      <a16:colId xmlns:a16="http://schemas.microsoft.com/office/drawing/2014/main" val="971749617"/>
                    </a:ext>
                  </a:extLst>
                </a:gridCol>
                <a:gridCol w="730625">
                  <a:extLst>
                    <a:ext uri="{9D8B030D-6E8A-4147-A177-3AD203B41FA5}">
                      <a16:colId xmlns:a16="http://schemas.microsoft.com/office/drawing/2014/main" val="3668968688"/>
                    </a:ext>
                  </a:extLst>
                </a:gridCol>
                <a:gridCol w="625517">
                  <a:extLst>
                    <a:ext uri="{9D8B030D-6E8A-4147-A177-3AD203B41FA5}">
                      <a16:colId xmlns:a16="http://schemas.microsoft.com/office/drawing/2014/main" val="383925486"/>
                    </a:ext>
                  </a:extLst>
                </a:gridCol>
                <a:gridCol w="625517">
                  <a:extLst>
                    <a:ext uri="{9D8B030D-6E8A-4147-A177-3AD203B41FA5}">
                      <a16:colId xmlns:a16="http://schemas.microsoft.com/office/drawing/2014/main" val="1145533652"/>
                    </a:ext>
                  </a:extLst>
                </a:gridCol>
              </a:tblGrid>
              <a:tr h="13905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181" marR="8181" marT="8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81" marR="8181" marT="81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383018"/>
                  </a:ext>
                </a:extLst>
              </a:tr>
              <a:tr h="42584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956296"/>
                  </a:ext>
                </a:extLst>
              </a:tr>
              <a:tr h="1477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11.530.685.125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11.830.725.716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300.040.591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11.239.716.279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25807"/>
                  </a:ext>
                </a:extLst>
              </a:tr>
              <a:tr h="139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525.570.842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570.433.354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44.862.512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552.523.077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353727"/>
                  </a:ext>
                </a:extLst>
              </a:tr>
              <a:tr h="139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115.246.143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105.357.852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-9.888.291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97.391.169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724972"/>
                  </a:ext>
                </a:extLst>
              </a:tr>
              <a:tr h="139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13.899.261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20.081.180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6.181.919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15.904.217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114,4%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358513"/>
                  </a:ext>
                </a:extLst>
              </a:tr>
              <a:tr h="139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9.826.744.368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9.807.874.968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-18.869.400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9.563.684.383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593085"/>
                  </a:ext>
                </a:extLst>
              </a:tr>
              <a:tr h="139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144.431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8.949.882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8.805.451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8.865.942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6138,5%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87963"/>
                  </a:ext>
                </a:extLst>
              </a:tr>
              <a:tr h="139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3.487.698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3.466.665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3.604.885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17139,2%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827816"/>
                  </a:ext>
                </a:extLst>
              </a:tr>
              <a:tr h="139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12.628.602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16.064.777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3.436.175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13.151.526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104,1%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64156"/>
                  </a:ext>
                </a:extLst>
              </a:tr>
              <a:tr h="139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518.583.834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518.583.834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420.992.077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894009"/>
                  </a:ext>
                </a:extLst>
              </a:tr>
              <a:tr h="139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84.778.025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55.189.332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-29.588.693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27.500.739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936212"/>
                  </a:ext>
                </a:extLst>
              </a:tr>
              <a:tr h="139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-5.200.850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-1.825.102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3.375.748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-1.590.791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971226"/>
                  </a:ext>
                </a:extLst>
              </a:tr>
              <a:tr h="139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265.819.853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287.389.883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21.570.030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256.970.298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272212"/>
                  </a:ext>
                </a:extLst>
              </a:tr>
              <a:tr h="139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172.405.523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354.793.605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182.388.082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280.718.757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162,8%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586288"/>
                  </a:ext>
                </a:extLst>
              </a:tr>
              <a:tr h="139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44.060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84.344.453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84.300.393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757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90. PROGRAMA 02: FORTALECIMIENTO DE LA EDUCACIÓN SUPERIOR PÚBLICA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6209E86-7A8C-4A5E-9AE7-2FF732DFCB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609488"/>
              </p:ext>
            </p:extLst>
          </p:nvPr>
        </p:nvGraphicFramePr>
        <p:xfrm>
          <a:off x="494552" y="1852569"/>
          <a:ext cx="8136811" cy="4329701"/>
        </p:xfrm>
        <a:graphic>
          <a:graphicData uri="http://schemas.openxmlformats.org/drawingml/2006/table">
            <a:tbl>
              <a:tblPr/>
              <a:tblGrid>
                <a:gridCol w="272682">
                  <a:extLst>
                    <a:ext uri="{9D8B030D-6E8A-4147-A177-3AD203B41FA5}">
                      <a16:colId xmlns:a16="http://schemas.microsoft.com/office/drawing/2014/main" val="2342363836"/>
                    </a:ext>
                  </a:extLst>
                </a:gridCol>
                <a:gridCol w="272682">
                  <a:extLst>
                    <a:ext uri="{9D8B030D-6E8A-4147-A177-3AD203B41FA5}">
                      <a16:colId xmlns:a16="http://schemas.microsoft.com/office/drawing/2014/main" val="691849386"/>
                    </a:ext>
                  </a:extLst>
                </a:gridCol>
                <a:gridCol w="272682">
                  <a:extLst>
                    <a:ext uri="{9D8B030D-6E8A-4147-A177-3AD203B41FA5}">
                      <a16:colId xmlns:a16="http://schemas.microsoft.com/office/drawing/2014/main" val="3954767005"/>
                    </a:ext>
                  </a:extLst>
                </a:gridCol>
                <a:gridCol w="3075844">
                  <a:extLst>
                    <a:ext uri="{9D8B030D-6E8A-4147-A177-3AD203B41FA5}">
                      <a16:colId xmlns:a16="http://schemas.microsoft.com/office/drawing/2014/main" val="3359883722"/>
                    </a:ext>
                  </a:extLst>
                </a:gridCol>
                <a:gridCol w="730786">
                  <a:extLst>
                    <a:ext uri="{9D8B030D-6E8A-4147-A177-3AD203B41FA5}">
                      <a16:colId xmlns:a16="http://schemas.microsoft.com/office/drawing/2014/main" val="4029947606"/>
                    </a:ext>
                  </a:extLst>
                </a:gridCol>
                <a:gridCol w="730786">
                  <a:extLst>
                    <a:ext uri="{9D8B030D-6E8A-4147-A177-3AD203B41FA5}">
                      <a16:colId xmlns:a16="http://schemas.microsoft.com/office/drawing/2014/main" val="4185055802"/>
                    </a:ext>
                  </a:extLst>
                </a:gridCol>
                <a:gridCol w="730786">
                  <a:extLst>
                    <a:ext uri="{9D8B030D-6E8A-4147-A177-3AD203B41FA5}">
                      <a16:colId xmlns:a16="http://schemas.microsoft.com/office/drawing/2014/main" val="3765180744"/>
                    </a:ext>
                  </a:extLst>
                </a:gridCol>
                <a:gridCol w="730786">
                  <a:extLst>
                    <a:ext uri="{9D8B030D-6E8A-4147-A177-3AD203B41FA5}">
                      <a16:colId xmlns:a16="http://schemas.microsoft.com/office/drawing/2014/main" val="3951837566"/>
                    </a:ext>
                  </a:extLst>
                </a:gridCol>
                <a:gridCol w="665342">
                  <a:extLst>
                    <a:ext uri="{9D8B030D-6E8A-4147-A177-3AD203B41FA5}">
                      <a16:colId xmlns:a16="http://schemas.microsoft.com/office/drawing/2014/main" val="1429406539"/>
                    </a:ext>
                  </a:extLst>
                </a:gridCol>
                <a:gridCol w="654435">
                  <a:extLst>
                    <a:ext uri="{9D8B030D-6E8A-4147-A177-3AD203B41FA5}">
                      <a16:colId xmlns:a16="http://schemas.microsoft.com/office/drawing/2014/main" val="2166288670"/>
                    </a:ext>
                  </a:extLst>
                </a:gridCol>
              </a:tblGrid>
              <a:tr h="1292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677250"/>
                  </a:ext>
                </a:extLst>
              </a:tr>
              <a:tr h="3957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795386"/>
                  </a:ext>
                </a:extLst>
              </a:tr>
              <a:tr h="1696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155.375.788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155.375.788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145.142.914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727750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115.297.621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115.297.621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109.858.204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881337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115.297.621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115.297.621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109.858.204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523742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Artículo 2° DFL (Ed) N°4, de 1981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39.221.176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39.221.176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39.221.176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177721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 art 1° DFL (Ed.) N° 4 de 1981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4.397.983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4.397.983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3.389.468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415592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Universidad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5.228.570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5.228.570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5.228.570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531158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20.374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1.536.057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1.536.057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1.536.057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74567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3.651.680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3.651.680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3.646.064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005387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4.834.814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4.834.814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4.792.536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484147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Fortalecimiento Universidades Estatales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13.981.689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13.981.689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13.981.689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924222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Institucional Universidades Estatales Ley N° 21.094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21.194.326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21.194.326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21.194.324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35382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Internacionalización de Universidades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800.619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273343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20.807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798275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N°20.910, CFT Estatales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5.067.067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5.067.067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5.066.166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679485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20.996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5.441.315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5.441.315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4.264.530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466611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N° 21.043 Incentivo retiro Académicos y Profesionales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9.787.825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9.787.825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6.737.005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08924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35.377.665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35.377.665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35.128.265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266346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35.377.665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35.377.665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35.128.265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255985"/>
                  </a:ext>
                </a:extLst>
              </a:tr>
              <a:tr h="258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Institucional-Infraestructura Art 1° DFL. (Ed.) N° 4 de 1981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581.627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121843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Letra a) Art.71 bis de la Ley N° 18.591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236.790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236.790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129.013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273078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875.408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519742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370.800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806065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Institucional Universidades Estatales Ley N° 21.094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12.579.790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12.579.790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12.579.789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213977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N° 20.910, CFT Estatales, Infraestructura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12.813.201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12.813.201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12.813.201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035127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Fortalecimiento Universidades Estatales-Infraestructura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7.778.427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7.778.427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7.778.427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651474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174.742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174.742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156.445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678566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174.742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174.742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156.445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159499"/>
                  </a:ext>
                </a:extLst>
              </a:tr>
              <a:tr h="129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4.525.760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4.525.760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709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0054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                   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90. PROGRAMA 03: EDUCACIÓN SUPERIOR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1B61AA3-5210-4005-B1BB-A3752491D8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100571"/>
              </p:ext>
            </p:extLst>
          </p:nvPr>
        </p:nvGraphicFramePr>
        <p:xfrm>
          <a:off x="467545" y="1853939"/>
          <a:ext cx="8163817" cy="3663298"/>
        </p:xfrm>
        <a:graphic>
          <a:graphicData uri="http://schemas.openxmlformats.org/drawingml/2006/table">
            <a:tbl>
              <a:tblPr/>
              <a:tblGrid>
                <a:gridCol w="273587">
                  <a:extLst>
                    <a:ext uri="{9D8B030D-6E8A-4147-A177-3AD203B41FA5}">
                      <a16:colId xmlns:a16="http://schemas.microsoft.com/office/drawing/2014/main" val="3707052701"/>
                    </a:ext>
                  </a:extLst>
                </a:gridCol>
                <a:gridCol w="273587">
                  <a:extLst>
                    <a:ext uri="{9D8B030D-6E8A-4147-A177-3AD203B41FA5}">
                      <a16:colId xmlns:a16="http://schemas.microsoft.com/office/drawing/2014/main" val="2160830127"/>
                    </a:ext>
                  </a:extLst>
                </a:gridCol>
                <a:gridCol w="273587">
                  <a:extLst>
                    <a:ext uri="{9D8B030D-6E8A-4147-A177-3AD203B41FA5}">
                      <a16:colId xmlns:a16="http://schemas.microsoft.com/office/drawing/2014/main" val="1610606055"/>
                    </a:ext>
                  </a:extLst>
                </a:gridCol>
                <a:gridCol w="3086054">
                  <a:extLst>
                    <a:ext uri="{9D8B030D-6E8A-4147-A177-3AD203B41FA5}">
                      <a16:colId xmlns:a16="http://schemas.microsoft.com/office/drawing/2014/main" val="2248603704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3260061805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2664758429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3442820096"/>
                    </a:ext>
                  </a:extLst>
                </a:gridCol>
                <a:gridCol w="733211">
                  <a:extLst>
                    <a:ext uri="{9D8B030D-6E8A-4147-A177-3AD203B41FA5}">
                      <a16:colId xmlns:a16="http://schemas.microsoft.com/office/drawing/2014/main" val="2915857785"/>
                    </a:ext>
                  </a:extLst>
                </a:gridCol>
                <a:gridCol w="667550">
                  <a:extLst>
                    <a:ext uri="{9D8B030D-6E8A-4147-A177-3AD203B41FA5}">
                      <a16:colId xmlns:a16="http://schemas.microsoft.com/office/drawing/2014/main" val="410442704"/>
                    </a:ext>
                  </a:extLst>
                </a:gridCol>
                <a:gridCol w="656608">
                  <a:extLst>
                    <a:ext uri="{9D8B030D-6E8A-4147-A177-3AD203B41FA5}">
                      <a16:colId xmlns:a16="http://schemas.microsoft.com/office/drawing/2014/main" val="6975108"/>
                    </a:ext>
                  </a:extLst>
                </a:gridCol>
              </a:tblGrid>
              <a:tr h="1388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591416"/>
                  </a:ext>
                </a:extLst>
              </a:tr>
              <a:tr h="4253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81826"/>
                  </a:ext>
                </a:extLst>
              </a:tr>
              <a:tr h="1822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1.403.341.027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1.403.341.027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1.127.551.919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832413"/>
                  </a:ext>
                </a:extLst>
              </a:tr>
              <a:tr h="13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796.489.231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796.489.231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689.044.539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537940"/>
                  </a:ext>
                </a:extLst>
              </a:tr>
              <a:tr h="13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796.489.231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796.489.231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689.044.539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582367"/>
                  </a:ext>
                </a:extLst>
              </a:tr>
              <a:tr h="13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Acceso a la Educación Superior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17.254.135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17.254.135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17.254.117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084788"/>
                  </a:ext>
                </a:extLst>
              </a:tr>
              <a:tr h="13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Artículo 2° DFL (Ed) N°4, de 1981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26.427.237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26.427.237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26.427.237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271275"/>
                  </a:ext>
                </a:extLst>
              </a:tr>
              <a:tr h="13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Institucional para la Gratuidad-Universidades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361.486.294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361.486.294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314.099.994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023484"/>
                  </a:ext>
                </a:extLst>
              </a:tr>
              <a:tr h="277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Institucional para la Gratuidad-Institutos Profesionales y Centros de Formación Técnica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181.731.896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181.731.896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142.172.846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295484"/>
                  </a:ext>
                </a:extLst>
              </a:tr>
              <a:tr h="13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Educación Superior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145.470.540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145.470.540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140.841.649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31584"/>
                  </a:ext>
                </a:extLst>
              </a:tr>
              <a:tr h="13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 art 1° DFL (Ed.) N° 4 de 1981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3.526.173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3.526.173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1.884.267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234473"/>
                  </a:ext>
                </a:extLst>
              </a:tr>
              <a:tr h="13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Pasantías Técnicos Nivel Superior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3.004.355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3.004.355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3.000.147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741667"/>
                  </a:ext>
                </a:extLst>
              </a:tr>
              <a:tr h="13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2.286.600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2.286.600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2.286.600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078540"/>
                  </a:ext>
                </a:extLst>
              </a:tr>
              <a:tr h="13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1.134.127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98723"/>
                  </a:ext>
                </a:extLst>
              </a:tr>
              <a:tr h="13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Universidades art. 1° D.F.L. (Ed.) N° 4, de 1981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731.146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731.146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731.146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119942"/>
                  </a:ext>
                </a:extLst>
              </a:tr>
              <a:tr h="13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Basal por Desempeño Universidades Art. 1° DFL. (Ed.) N ° 4 de 1981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18.250.085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18.250.085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18.250.084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133859"/>
                  </a:ext>
                </a:extLst>
              </a:tr>
              <a:tr h="13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Semestre en el Extranjero Beca Vocación de Profesor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401.512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401.512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695344"/>
                  </a:ext>
                </a:extLst>
              </a:tr>
              <a:tr h="13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Cursos de Idiomas para Becas Chile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291279"/>
                  </a:ext>
                </a:extLst>
              </a:tr>
              <a:tr h="13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Institucional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4.539.280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4.539.280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4.534.037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178546"/>
                  </a:ext>
                </a:extLst>
              </a:tr>
              <a:tr h="13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20.634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22.968.968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22.968.968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9.049.244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90124"/>
                  </a:ext>
                </a:extLst>
              </a:tr>
              <a:tr h="13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Internacionalización de Universidades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2.167.738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2.167.738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2.167.738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547554"/>
                  </a:ext>
                </a:extLst>
              </a:tr>
              <a:tr h="13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Fomento de Investigación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4.671.582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4.671.582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4.671.582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274141"/>
                  </a:ext>
                </a:extLst>
              </a:tr>
              <a:tr h="13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Formación Técnico Profesional Educación Superior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424.017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761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2983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                   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90. PROGRAMA 03: EDUCACIÓN SUPERIOR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5CFC72F-5969-460A-AF3F-5F271091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409792"/>
              </p:ext>
            </p:extLst>
          </p:nvPr>
        </p:nvGraphicFramePr>
        <p:xfrm>
          <a:off x="494553" y="1772816"/>
          <a:ext cx="8020800" cy="2880318"/>
        </p:xfrm>
        <a:graphic>
          <a:graphicData uri="http://schemas.openxmlformats.org/drawingml/2006/table">
            <a:tbl>
              <a:tblPr/>
              <a:tblGrid>
                <a:gridCol w="268794">
                  <a:extLst>
                    <a:ext uri="{9D8B030D-6E8A-4147-A177-3AD203B41FA5}">
                      <a16:colId xmlns:a16="http://schemas.microsoft.com/office/drawing/2014/main" val="2598900549"/>
                    </a:ext>
                  </a:extLst>
                </a:gridCol>
                <a:gridCol w="268794">
                  <a:extLst>
                    <a:ext uri="{9D8B030D-6E8A-4147-A177-3AD203B41FA5}">
                      <a16:colId xmlns:a16="http://schemas.microsoft.com/office/drawing/2014/main" val="2239432669"/>
                    </a:ext>
                  </a:extLst>
                </a:gridCol>
                <a:gridCol w="268794">
                  <a:extLst>
                    <a:ext uri="{9D8B030D-6E8A-4147-A177-3AD203B41FA5}">
                      <a16:colId xmlns:a16="http://schemas.microsoft.com/office/drawing/2014/main" val="4235726489"/>
                    </a:ext>
                  </a:extLst>
                </a:gridCol>
                <a:gridCol w="3031990">
                  <a:extLst>
                    <a:ext uri="{9D8B030D-6E8A-4147-A177-3AD203B41FA5}">
                      <a16:colId xmlns:a16="http://schemas.microsoft.com/office/drawing/2014/main" val="458850200"/>
                    </a:ext>
                  </a:extLst>
                </a:gridCol>
                <a:gridCol w="720367">
                  <a:extLst>
                    <a:ext uri="{9D8B030D-6E8A-4147-A177-3AD203B41FA5}">
                      <a16:colId xmlns:a16="http://schemas.microsoft.com/office/drawing/2014/main" val="3648805679"/>
                    </a:ext>
                  </a:extLst>
                </a:gridCol>
                <a:gridCol w="720367">
                  <a:extLst>
                    <a:ext uri="{9D8B030D-6E8A-4147-A177-3AD203B41FA5}">
                      <a16:colId xmlns:a16="http://schemas.microsoft.com/office/drawing/2014/main" val="2756184730"/>
                    </a:ext>
                  </a:extLst>
                </a:gridCol>
                <a:gridCol w="720367">
                  <a:extLst>
                    <a:ext uri="{9D8B030D-6E8A-4147-A177-3AD203B41FA5}">
                      <a16:colId xmlns:a16="http://schemas.microsoft.com/office/drawing/2014/main" val="330362390"/>
                    </a:ext>
                  </a:extLst>
                </a:gridCol>
                <a:gridCol w="720367">
                  <a:extLst>
                    <a:ext uri="{9D8B030D-6E8A-4147-A177-3AD203B41FA5}">
                      <a16:colId xmlns:a16="http://schemas.microsoft.com/office/drawing/2014/main" val="1302686876"/>
                    </a:ext>
                  </a:extLst>
                </a:gridCol>
                <a:gridCol w="655856">
                  <a:extLst>
                    <a:ext uri="{9D8B030D-6E8A-4147-A177-3AD203B41FA5}">
                      <a16:colId xmlns:a16="http://schemas.microsoft.com/office/drawing/2014/main" val="644027680"/>
                    </a:ext>
                  </a:extLst>
                </a:gridCol>
                <a:gridCol w="645104">
                  <a:extLst>
                    <a:ext uri="{9D8B030D-6E8A-4147-A177-3AD203B41FA5}">
                      <a16:colId xmlns:a16="http://schemas.microsoft.com/office/drawing/2014/main" val="3584014645"/>
                    </a:ext>
                  </a:extLst>
                </a:gridCol>
              </a:tblGrid>
              <a:tr h="1371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65296"/>
                  </a:ext>
                </a:extLst>
              </a:tr>
              <a:tr h="2743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71142"/>
                  </a:ext>
                </a:extLst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482.077.001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482.077.001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384.485.244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037711"/>
                  </a:ext>
                </a:extLst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482.077.001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482.077.001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384.485.244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444286"/>
                  </a:ext>
                </a:extLst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9.885.306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9.885.306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9.287.957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918452"/>
                  </a:ext>
                </a:extLst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9.885.306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9.885.306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9.287.957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768358"/>
                  </a:ext>
                </a:extLst>
              </a:tr>
              <a:tr h="274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Institucional-Infraestructura Art 1° DFL. (Ed.) N° 4 de 1981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745.686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345013"/>
                  </a:ext>
                </a:extLst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Letra a) Art.71 bis de la Ley N° 18.591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617.727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617.727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606.770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931930"/>
                  </a:ext>
                </a:extLst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Institucional - Infraestructura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1.514.326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1.514.326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1.480.140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9681"/>
                  </a:ext>
                </a:extLst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299.789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299.789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299.789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291400"/>
                  </a:ext>
                </a:extLst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Universidades art. 1° DFL (Ed.) N° 4 de 1981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731.146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731.146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731.146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648366"/>
                  </a:ext>
                </a:extLst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957.668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957.668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690.058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644027"/>
                  </a:ext>
                </a:extLst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Basal por Desempeño Universidades Art. 1° DFL. (Ed.) N ° 4 de 1981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4.734.368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4.734.368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4.734.368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610711"/>
                  </a:ext>
                </a:extLst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114.888.489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114.888.489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44.734.179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165490"/>
                  </a:ext>
                </a:extLst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98.381.166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98.381.166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34.324.659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339294"/>
                  </a:ext>
                </a:extLst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4.904.964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4.904.964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4.459.158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413881"/>
                  </a:ext>
                </a:extLst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11.402.278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11.402.278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5.763.061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723243"/>
                  </a:ext>
                </a:extLst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187.301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706522"/>
                  </a:ext>
                </a:extLst>
              </a:tr>
              <a:tr h="13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09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168280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9848" y="533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91. PROGRAMA 01: SUPERINTENDENCIA DE EDUCACIÓN SUPERIOR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5D697DC-7976-43DB-82FB-2BC48386FE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262657"/>
              </p:ext>
            </p:extLst>
          </p:nvPr>
        </p:nvGraphicFramePr>
        <p:xfrm>
          <a:off x="419848" y="1615088"/>
          <a:ext cx="8210798" cy="1957925"/>
        </p:xfrm>
        <a:graphic>
          <a:graphicData uri="http://schemas.openxmlformats.org/drawingml/2006/table">
            <a:tbl>
              <a:tblPr/>
              <a:tblGrid>
                <a:gridCol w="275161">
                  <a:extLst>
                    <a:ext uri="{9D8B030D-6E8A-4147-A177-3AD203B41FA5}">
                      <a16:colId xmlns:a16="http://schemas.microsoft.com/office/drawing/2014/main" val="333088478"/>
                    </a:ext>
                  </a:extLst>
                </a:gridCol>
                <a:gridCol w="275161">
                  <a:extLst>
                    <a:ext uri="{9D8B030D-6E8A-4147-A177-3AD203B41FA5}">
                      <a16:colId xmlns:a16="http://schemas.microsoft.com/office/drawing/2014/main" val="2373553582"/>
                    </a:ext>
                  </a:extLst>
                </a:gridCol>
                <a:gridCol w="275161">
                  <a:extLst>
                    <a:ext uri="{9D8B030D-6E8A-4147-A177-3AD203B41FA5}">
                      <a16:colId xmlns:a16="http://schemas.microsoft.com/office/drawing/2014/main" val="1142079502"/>
                    </a:ext>
                  </a:extLst>
                </a:gridCol>
                <a:gridCol w="3103812">
                  <a:extLst>
                    <a:ext uri="{9D8B030D-6E8A-4147-A177-3AD203B41FA5}">
                      <a16:colId xmlns:a16="http://schemas.microsoft.com/office/drawing/2014/main" val="3173439805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1834735579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3284632906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1539136794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573889061"/>
                    </a:ext>
                  </a:extLst>
                </a:gridCol>
                <a:gridCol w="671393">
                  <a:extLst>
                    <a:ext uri="{9D8B030D-6E8A-4147-A177-3AD203B41FA5}">
                      <a16:colId xmlns:a16="http://schemas.microsoft.com/office/drawing/2014/main" val="2012443824"/>
                    </a:ext>
                  </a:extLst>
                </a:gridCol>
                <a:gridCol w="660386">
                  <a:extLst>
                    <a:ext uri="{9D8B030D-6E8A-4147-A177-3AD203B41FA5}">
                      <a16:colId xmlns:a16="http://schemas.microsoft.com/office/drawing/2014/main" val="537184159"/>
                    </a:ext>
                  </a:extLst>
                </a:gridCol>
              </a:tblGrid>
              <a:tr h="1463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688418"/>
                  </a:ext>
                </a:extLst>
              </a:tr>
              <a:tr h="4483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812279"/>
                  </a:ext>
                </a:extLst>
              </a:tr>
              <a:tr h="1921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1.504.798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1.504.798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1.280.683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952983"/>
                  </a:ext>
                </a:extLst>
              </a:tr>
              <a:tr h="146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1.001.730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1.001.730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787.185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751219"/>
                  </a:ext>
                </a:extLst>
              </a:tr>
              <a:tr h="146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319.573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170633"/>
                  </a:ext>
                </a:extLst>
              </a:tr>
              <a:tr h="146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174.744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174.744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521135"/>
                  </a:ext>
                </a:extLst>
              </a:tr>
              <a:tr h="146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240312"/>
                  </a:ext>
                </a:extLst>
              </a:tr>
              <a:tr h="146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853142"/>
                  </a:ext>
                </a:extLst>
              </a:tr>
              <a:tr h="146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571274"/>
                  </a:ext>
                </a:extLst>
              </a:tr>
              <a:tr h="146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034272"/>
                  </a:ext>
                </a:extLst>
              </a:tr>
              <a:tr h="146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69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71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196752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3DC9299-D4E2-495B-8310-5CDFB21EE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300708"/>
              </p:ext>
            </p:extLst>
          </p:nvPr>
        </p:nvGraphicFramePr>
        <p:xfrm>
          <a:off x="446297" y="1672029"/>
          <a:ext cx="8210799" cy="4042013"/>
        </p:xfrm>
        <a:graphic>
          <a:graphicData uri="http://schemas.openxmlformats.org/drawingml/2006/table">
            <a:tbl>
              <a:tblPr/>
              <a:tblGrid>
                <a:gridCol w="284702">
                  <a:extLst>
                    <a:ext uri="{9D8B030D-6E8A-4147-A177-3AD203B41FA5}">
                      <a16:colId xmlns:a16="http://schemas.microsoft.com/office/drawing/2014/main" val="705507194"/>
                    </a:ext>
                  </a:extLst>
                </a:gridCol>
                <a:gridCol w="284702">
                  <a:extLst>
                    <a:ext uri="{9D8B030D-6E8A-4147-A177-3AD203B41FA5}">
                      <a16:colId xmlns:a16="http://schemas.microsoft.com/office/drawing/2014/main" val="3937708378"/>
                    </a:ext>
                  </a:extLst>
                </a:gridCol>
                <a:gridCol w="3211435">
                  <a:extLst>
                    <a:ext uri="{9D8B030D-6E8A-4147-A177-3AD203B41FA5}">
                      <a16:colId xmlns:a16="http://schemas.microsoft.com/office/drawing/2014/main" val="3388575224"/>
                    </a:ext>
                  </a:extLst>
                </a:gridCol>
                <a:gridCol w="763001">
                  <a:extLst>
                    <a:ext uri="{9D8B030D-6E8A-4147-A177-3AD203B41FA5}">
                      <a16:colId xmlns:a16="http://schemas.microsoft.com/office/drawing/2014/main" val="1873517927"/>
                    </a:ext>
                  </a:extLst>
                </a:gridCol>
                <a:gridCol w="763001">
                  <a:extLst>
                    <a:ext uri="{9D8B030D-6E8A-4147-A177-3AD203B41FA5}">
                      <a16:colId xmlns:a16="http://schemas.microsoft.com/office/drawing/2014/main" val="3836856693"/>
                    </a:ext>
                  </a:extLst>
                </a:gridCol>
                <a:gridCol w="763001">
                  <a:extLst>
                    <a:ext uri="{9D8B030D-6E8A-4147-A177-3AD203B41FA5}">
                      <a16:colId xmlns:a16="http://schemas.microsoft.com/office/drawing/2014/main" val="225918329"/>
                    </a:ext>
                  </a:extLst>
                </a:gridCol>
                <a:gridCol w="763001">
                  <a:extLst>
                    <a:ext uri="{9D8B030D-6E8A-4147-A177-3AD203B41FA5}">
                      <a16:colId xmlns:a16="http://schemas.microsoft.com/office/drawing/2014/main" val="3983620405"/>
                    </a:ext>
                  </a:extLst>
                </a:gridCol>
                <a:gridCol w="694672">
                  <a:extLst>
                    <a:ext uri="{9D8B030D-6E8A-4147-A177-3AD203B41FA5}">
                      <a16:colId xmlns:a16="http://schemas.microsoft.com/office/drawing/2014/main" val="1648541827"/>
                    </a:ext>
                  </a:extLst>
                </a:gridCol>
                <a:gridCol w="683284">
                  <a:extLst>
                    <a:ext uri="{9D8B030D-6E8A-4147-A177-3AD203B41FA5}">
                      <a16:colId xmlns:a16="http://schemas.microsoft.com/office/drawing/2014/main" val="3444234077"/>
                    </a:ext>
                  </a:extLst>
                </a:gridCol>
              </a:tblGrid>
              <a:tr h="1354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432463"/>
                  </a:ext>
                </a:extLst>
              </a:tr>
              <a:tr h="4148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503282"/>
                  </a:ext>
                </a:extLst>
              </a:tr>
              <a:tr h="177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8.729.458.892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7.281.315.522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-1.448.143.370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6.577.868.139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796201"/>
                  </a:ext>
                </a:extLst>
              </a:tr>
              <a:tr h="135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127.317.273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134.158.818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6.841.545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106.210.620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083932"/>
                  </a:ext>
                </a:extLst>
              </a:tr>
              <a:tr h="135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Infraestructura Educacional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173033"/>
                  </a:ext>
                </a:extLst>
              </a:tr>
              <a:tr h="135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Mejoramiento de la Calidad de la Educación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44.171.809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45.413.717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1.241.908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33.498.981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849593"/>
                  </a:ext>
                </a:extLst>
              </a:tr>
              <a:tr h="135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Profesional Docente y Directivo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26.615.834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28.846.560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2.230.726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14.048.315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503313"/>
                  </a:ext>
                </a:extLst>
              </a:tr>
              <a:tr h="12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y Supervisión de Establecimientos Educacionales Subvencionados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96640"/>
                  </a:ext>
                </a:extLst>
              </a:tr>
              <a:tr h="135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Educativos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59.888.722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60.179.097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290.375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53.263.048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082968"/>
                  </a:ext>
                </a:extLst>
              </a:tr>
              <a:tr h="135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Escolar Pública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805275"/>
                  </a:ext>
                </a:extLst>
              </a:tr>
              <a:tr h="135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a los Establecimientos Educacionales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5.889.521.989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5.921.117.369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31.595.380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5.345.286.300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545354"/>
                  </a:ext>
                </a:extLst>
              </a:tr>
              <a:tr h="135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Subvenciones a Establecimientos Educacionales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4.358.904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4.621.625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262.721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3.419.178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137486"/>
                  </a:ext>
                </a:extLst>
              </a:tr>
              <a:tr h="135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296.533.033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174.727.515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-121.805.518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171.238.713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271992"/>
                  </a:ext>
                </a:extLst>
              </a:tr>
              <a:tr h="135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2.270.635.259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904.112.907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-1.366.522.352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842.855.861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141667"/>
                  </a:ext>
                </a:extLst>
              </a:tr>
              <a:tr h="135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Operación de Educación Superior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10.416.069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8.137.914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-2.278.155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8.047.123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426806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Educación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32.089.972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33.686.786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1.596.814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29.385.193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95120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Calidad de la Educación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36.607.407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40.791.089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4.183.682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25.640.716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677860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Parvularia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336.539.641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370.350.223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33.810.582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299.325.831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219358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Investigación Científica y Tecnológica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340.198.416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358.024.609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17.826.193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269.639.372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873087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Auxilio Escolar y Becas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1.088.017.650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1.174.485.039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86.467.389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1.029.443.453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267361"/>
                  </a:ext>
                </a:extLst>
              </a:tr>
              <a:tr h="135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Auxilio Escolar y Becas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679.791.879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768.729.219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88.937.340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686.413.594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227472"/>
                  </a:ext>
                </a:extLst>
              </a:tr>
              <a:tr h="135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Salud Escolar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31.821.218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33.187.281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1.366.063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27.046.577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245877"/>
                  </a:ext>
                </a:extLst>
              </a:tr>
              <a:tr h="135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y Asistencialidad Estudiantil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376.404.553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372.568.539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-3.836.014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315.983.282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173520"/>
                  </a:ext>
                </a:extLst>
              </a:tr>
              <a:tr h="16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580.709.011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581.551.133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842.122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487.411.141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632047"/>
                  </a:ext>
                </a:extLst>
              </a:tr>
              <a:tr h="135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564.390.115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564.130.853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-259.262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472.444.235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909807"/>
                  </a:ext>
                </a:extLst>
              </a:tr>
              <a:tr h="135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Alternativos de Enseñanza Pre-escolar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16.318.896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17.420.280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1.101.384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14.966.906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857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196752"/>
            <a:ext cx="8229600" cy="3159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24F3107-4764-4149-BD51-B2C4293016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799566"/>
              </p:ext>
            </p:extLst>
          </p:nvPr>
        </p:nvGraphicFramePr>
        <p:xfrm>
          <a:off x="539551" y="1538855"/>
          <a:ext cx="8085585" cy="4670543"/>
        </p:xfrm>
        <a:graphic>
          <a:graphicData uri="http://schemas.openxmlformats.org/drawingml/2006/table">
            <a:tbl>
              <a:tblPr/>
              <a:tblGrid>
                <a:gridCol w="280360">
                  <a:extLst>
                    <a:ext uri="{9D8B030D-6E8A-4147-A177-3AD203B41FA5}">
                      <a16:colId xmlns:a16="http://schemas.microsoft.com/office/drawing/2014/main" val="3587619149"/>
                    </a:ext>
                  </a:extLst>
                </a:gridCol>
                <a:gridCol w="280360">
                  <a:extLst>
                    <a:ext uri="{9D8B030D-6E8A-4147-A177-3AD203B41FA5}">
                      <a16:colId xmlns:a16="http://schemas.microsoft.com/office/drawing/2014/main" val="3084957996"/>
                    </a:ext>
                  </a:extLst>
                </a:gridCol>
                <a:gridCol w="3162461">
                  <a:extLst>
                    <a:ext uri="{9D8B030D-6E8A-4147-A177-3AD203B41FA5}">
                      <a16:colId xmlns:a16="http://schemas.microsoft.com/office/drawing/2014/main" val="4234389377"/>
                    </a:ext>
                  </a:extLst>
                </a:gridCol>
                <a:gridCol w="751365">
                  <a:extLst>
                    <a:ext uri="{9D8B030D-6E8A-4147-A177-3AD203B41FA5}">
                      <a16:colId xmlns:a16="http://schemas.microsoft.com/office/drawing/2014/main" val="3356989659"/>
                    </a:ext>
                  </a:extLst>
                </a:gridCol>
                <a:gridCol w="751365">
                  <a:extLst>
                    <a:ext uri="{9D8B030D-6E8A-4147-A177-3AD203B41FA5}">
                      <a16:colId xmlns:a16="http://schemas.microsoft.com/office/drawing/2014/main" val="2706071032"/>
                    </a:ext>
                  </a:extLst>
                </a:gridCol>
                <a:gridCol w="751365">
                  <a:extLst>
                    <a:ext uri="{9D8B030D-6E8A-4147-A177-3AD203B41FA5}">
                      <a16:colId xmlns:a16="http://schemas.microsoft.com/office/drawing/2014/main" val="2070527785"/>
                    </a:ext>
                  </a:extLst>
                </a:gridCol>
                <a:gridCol w="751365">
                  <a:extLst>
                    <a:ext uri="{9D8B030D-6E8A-4147-A177-3AD203B41FA5}">
                      <a16:colId xmlns:a16="http://schemas.microsoft.com/office/drawing/2014/main" val="2046060533"/>
                    </a:ext>
                  </a:extLst>
                </a:gridCol>
                <a:gridCol w="684079">
                  <a:extLst>
                    <a:ext uri="{9D8B030D-6E8A-4147-A177-3AD203B41FA5}">
                      <a16:colId xmlns:a16="http://schemas.microsoft.com/office/drawing/2014/main" val="3374940876"/>
                    </a:ext>
                  </a:extLst>
                </a:gridCol>
                <a:gridCol w="672865">
                  <a:extLst>
                    <a:ext uri="{9D8B030D-6E8A-4147-A177-3AD203B41FA5}">
                      <a16:colId xmlns:a16="http://schemas.microsoft.com/office/drawing/2014/main" val="2700895590"/>
                    </a:ext>
                  </a:extLst>
                </a:gridCol>
              </a:tblGrid>
              <a:tr h="127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502" marR="7502" marT="7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02" marR="7502" marT="7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21035"/>
                  </a:ext>
                </a:extLst>
              </a:tr>
              <a:tr h="3838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699285"/>
                  </a:ext>
                </a:extLst>
              </a:tr>
              <a:tr h="159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Rectores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673.631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703.770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30.139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528.600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42894"/>
                  </a:ext>
                </a:extLst>
              </a:tr>
              <a:tr h="159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Educación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2.228.744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2.336.353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107.609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1.858.844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348687"/>
                  </a:ext>
                </a:extLst>
              </a:tr>
              <a:tr h="159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Educación Pública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419.804.445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424.241.612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4.437.167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379.281.495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401194"/>
                  </a:ext>
                </a:extLst>
              </a:tr>
              <a:tr h="127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Educación Pública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6.768.309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7.033.095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264.786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5.128.913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472623"/>
                  </a:ext>
                </a:extLst>
              </a:tr>
              <a:tr h="127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Escolar Pública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412.520.136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416.691.517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4.171.381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373.953.987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693036"/>
                  </a:ext>
                </a:extLst>
              </a:tr>
              <a:tr h="127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Implementación de los Servicios Locales de Educación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516.000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517.000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198.595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810689"/>
                  </a:ext>
                </a:extLst>
              </a:tr>
              <a:tr h="159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Barrancas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57.544.195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63.580.374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6.036.179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50.849.177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709976"/>
                  </a:ext>
                </a:extLst>
              </a:tr>
              <a:tr h="127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Administrativos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3.534.662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3.629.487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94.825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2.639.508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253036"/>
                  </a:ext>
                </a:extLst>
              </a:tr>
              <a:tr h="127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Educativo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54.009.533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59.950.887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5.941.354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48.209.669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208744"/>
                  </a:ext>
                </a:extLst>
              </a:tr>
              <a:tr h="159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Puerto Cordillera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39.424.305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42.829.949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3.405.644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34.390.529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060782"/>
                  </a:ext>
                </a:extLst>
              </a:tr>
              <a:tr h="127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Administrativos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2.523.265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2.532.914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9.649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2.196.275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641798"/>
                  </a:ext>
                </a:extLst>
              </a:tr>
              <a:tr h="127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Educativo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36.901.040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40.297.035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3.395.995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32.194.254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015983"/>
                  </a:ext>
                </a:extLst>
              </a:tr>
              <a:tr h="159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Huasco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38.707.128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40.249.118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1.541.990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30.263.497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236220"/>
                  </a:ext>
                </a:extLst>
              </a:tr>
              <a:tr h="127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Administrativos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2.484.757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2.551.764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67.007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1.976.624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9582"/>
                  </a:ext>
                </a:extLst>
              </a:tr>
              <a:tr h="127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Educativo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36.222.371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37.697.354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1.474.983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28.286.873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23663"/>
                  </a:ext>
                </a:extLst>
              </a:tr>
              <a:tr h="159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Costa Araucanía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32.514.072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34.905.473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2.391.401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27.197.491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92191"/>
                  </a:ext>
                </a:extLst>
              </a:tr>
              <a:tr h="127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Administrativos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2.993.001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3.007.707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14.706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2.059.069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294061"/>
                  </a:ext>
                </a:extLst>
              </a:tr>
              <a:tr h="127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Educativo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29.521.071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31.897.766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2.376.695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25.138.422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358465"/>
                  </a:ext>
                </a:extLst>
              </a:tr>
              <a:tr h="127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Chinchorro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790.480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790.480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499.552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086428"/>
                  </a:ext>
                </a:extLst>
              </a:tr>
              <a:tr h="127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Administrativos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790.480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790.480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499.552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414698"/>
                  </a:ext>
                </a:extLst>
              </a:tr>
              <a:tr h="159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Gabriela Mistral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659.929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659.929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328.915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006757"/>
                  </a:ext>
                </a:extLst>
              </a:tr>
              <a:tr h="127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Administrativos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659.929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659.929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328.915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941421"/>
                  </a:ext>
                </a:extLst>
              </a:tr>
              <a:tr h="127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Andalién Sur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919.780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919.780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387.832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857536"/>
                  </a:ext>
                </a:extLst>
              </a:tr>
              <a:tr h="127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Administrativos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919.780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919.780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387.832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934371"/>
                  </a:ext>
                </a:extLst>
              </a:tr>
              <a:tr h="159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Superior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1.576.009.055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1.576.009.055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975.376.426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640835"/>
                  </a:ext>
                </a:extLst>
              </a:tr>
              <a:tr h="127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Superior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2.846.040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2.846.040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457.788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118474"/>
                  </a:ext>
                </a:extLst>
              </a:tr>
              <a:tr h="127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Educación Superior Pública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147.702.572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147.702.572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86.348.813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291327"/>
                  </a:ext>
                </a:extLst>
              </a:tr>
              <a:tr h="127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1.425.460.443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1.425.460.443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888.569.825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775204"/>
                  </a:ext>
                </a:extLst>
              </a:tr>
              <a:tr h="127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Educación Superior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1.876.364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1.876.364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906.834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067570"/>
                  </a:ext>
                </a:extLst>
              </a:tr>
              <a:tr h="127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Educación Superior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1.876.364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1.876.364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906.834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266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0609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 …1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 SUBSECRETARÍA DE EDUCACIÓN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D3F917F-194A-4377-8794-271B5D21D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543824"/>
              </p:ext>
            </p:extLst>
          </p:nvPr>
        </p:nvGraphicFramePr>
        <p:xfrm>
          <a:off x="414339" y="1675034"/>
          <a:ext cx="8210796" cy="4254358"/>
        </p:xfrm>
        <a:graphic>
          <a:graphicData uri="http://schemas.openxmlformats.org/drawingml/2006/table">
            <a:tbl>
              <a:tblPr/>
              <a:tblGrid>
                <a:gridCol w="275161">
                  <a:extLst>
                    <a:ext uri="{9D8B030D-6E8A-4147-A177-3AD203B41FA5}">
                      <a16:colId xmlns:a16="http://schemas.microsoft.com/office/drawing/2014/main" val="1889884797"/>
                    </a:ext>
                  </a:extLst>
                </a:gridCol>
                <a:gridCol w="275161">
                  <a:extLst>
                    <a:ext uri="{9D8B030D-6E8A-4147-A177-3AD203B41FA5}">
                      <a16:colId xmlns:a16="http://schemas.microsoft.com/office/drawing/2014/main" val="2702013708"/>
                    </a:ext>
                  </a:extLst>
                </a:gridCol>
                <a:gridCol w="275161">
                  <a:extLst>
                    <a:ext uri="{9D8B030D-6E8A-4147-A177-3AD203B41FA5}">
                      <a16:colId xmlns:a16="http://schemas.microsoft.com/office/drawing/2014/main" val="685639406"/>
                    </a:ext>
                  </a:extLst>
                </a:gridCol>
                <a:gridCol w="3103812">
                  <a:extLst>
                    <a:ext uri="{9D8B030D-6E8A-4147-A177-3AD203B41FA5}">
                      <a16:colId xmlns:a16="http://schemas.microsoft.com/office/drawing/2014/main" val="1542974386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3126155330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1292654312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417905318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2184737415"/>
                    </a:ext>
                  </a:extLst>
                </a:gridCol>
                <a:gridCol w="671392">
                  <a:extLst>
                    <a:ext uri="{9D8B030D-6E8A-4147-A177-3AD203B41FA5}">
                      <a16:colId xmlns:a16="http://schemas.microsoft.com/office/drawing/2014/main" val="2626655273"/>
                    </a:ext>
                  </a:extLst>
                </a:gridCol>
                <a:gridCol w="660385">
                  <a:extLst>
                    <a:ext uri="{9D8B030D-6E8A-4147-A177-3AD203B41FA5}">
                      <a16:colId xmlns:a16="http://schemas.microsoft.com/office/drawing/2014/main" val="4170862271"/>
                    </a:ext>
                  </a:extLst>
                </a:gridCol>
              </a:tblGrid>
              <a:tr h="1339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439578"/>
                  </a:ext>
                </a:extLst>
              </a:tr>
              <a:tr h="4103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717004"/>
                  </a:ext>
                </a:extLst>
              </a:tr>
              <a:tr h="1758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127.317.273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134.573.658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7.256.385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120.776.885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754800"/>
                  </a:ext>
                </a:extLst>
              </a:tr>
              <a:tr h="13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91.617.409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95.173.562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3.556.153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85.085.353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185058"/>
                  </a:ext>
                </a:extLst>
              </a:tr>
              <a:tr h="35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14.021.276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13.928.327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-92.949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13.413.975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802838"/>
                  </a:ext>
                </a:extLst>
              </a:tr>
              <a:tr h="13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3.862.784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3.862.784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3.860.053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205781"/>
                  </a:ext>
                </a:extLst>
              </a:tr>
              <a:tr h="13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3.862.784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3.862.784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3.860.053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468572"/>
                  </a:ext>
                </a:extLst>
              </a:tr>
              <a:tr h="13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11.846.557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11.846.557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10.563.327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295943"/>
                  </a:ext>
                </a:extLst>
              </a:tr>
              <a:tr h="13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4.622.475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4.654.896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034252"/>
                  </a:ext>
                </a:extLst>
              </a:tr>
              <a:tr h="13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 al Mérito Juan Vilches Jimenez, D.S.(Ed.) N°391/2003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872098"/>
                  </a:ext>
                </a:extLst>
              </a:tr>
              <a:tr h="13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Tiempos Nuevos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4.086.488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4.086.488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4.086.488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452382"/>
                  </a:ext>
                </a:extLst>
              </a:tr>
              <a:tr h="13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Chile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436.305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109432"/>
                  </a:ext>
                </a:extLst>
              </a:tr>
              <a:tr h="13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Nacionales y Premio Luis Cruz Martínez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140.954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541967"/>
                  </a:ext>
                </a:extLst>
              </a:tr>
              <a:tr h="13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614.082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614.082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614.082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514896"/>
                  </a:ext>
                </a:extLst>
              </a:tr>
              <a:tr h="13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614.082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614.082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614.082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529075"/>
                  </a:ext>
                </a:extLst>
              </a:tr>
              <a:tr h="13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6.567.212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-42.788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5.294.349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361617"/>
                  </a:ext>
                </a:extLst>
              </a:tr>
              <a:tr h="13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Liceos Bicentenario de Excelencia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1.462.277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1.462.277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1.143.876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564374"/>
                  </a:ext>
                </a:extLst>
              </a:tr>
              <a:tr h="13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Calificación Cinematográfica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242469"/>
                  </a:ext>
                </a:extLst>
              </a:tr>
              <a:tr h="180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Capacidades para el Estudio e Investigaciones Pedagógicas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1.279.922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1.237.134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-42.788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855.098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19414"/>
                  </a:ext>
                </a:extLst>
              </a:tr>
              <a:tr h="13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Intercambios Docentes, Cultural y de Asistencia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269.712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244.383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319284"/>
                  </a:ext>
                </a:extLst>
              </a:tr>
              <a:tr h="13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Información y Gestión Escolar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3.594.120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3.594.120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3.047.023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111985"/>
                  </a:ext>
                </a:extLst>
              </a:tr>
              <a:tr h="13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105.163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336480"/>
                  </a:ext>
                </a:extLst>
              </a:tr>
              <a:tr h="142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105.163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681813"/>
                  </a:ext>
                </a:extLst>
              </a:tr>
              <a:tr h="13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2.922.447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2.904.962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-17.485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2.555.985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404861"/>
                  </a:ext>
                </a:extLst>
              </a:tr>
              <a:tr h="13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103.444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228686"/>
                  </a:ext>
                </a:extLst>
              </a:tr>
              <a:tr h="13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604395"/>
                  </a:ext>
                </a:extLst>
              </a:tr>
              <a:tr h="13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1.043.168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437656"/>
                  </a:ext>
                </a:extLst>
              </a:tr>
              <a:tr h="13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680.622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680.622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674.739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285572"/>
                  </a:ext>
                </a:extLst>
              </a:tr>
              <a:tr h="13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1.059.545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960.311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-99.234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626.239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462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 …2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 SUBSECRETARÍA DE EDUCACIÓN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BCDCB8C-E03B-49D3-8E5E-5ACCDB74EA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545686"/>
              </p:ext>
            </p:extLst>
          </p:nvPr>
        </p:nvGraphicFramePr>
        <p:xfrm>
          <a:off x="414339" y="1552094"/>
          <a:ext cx="8210797" cy="1804894"/>
        </p:xfrm>
        <a:graphic>
          <a:graphicData uri="http://schemas.openxmlformats.org/drawingml/2006/table">
            <a:tbl>
              <a:tblPr/>
              <a:tblGrid>
                <a:gridCol w="275161">
                  <a:extLst>
                    <a:ext uri="{9D8B030D-6E8A-4147-A177-3AD203B41FA5}">
                      <a16:colId xmlns:a16="http://schemas.microsoft.com/office/drawing/2014/main" val="267028288"/>
                    </a:ext>
                  </a:extLst>
                </a:gridCol>
                <a:gridCol w="275161">
                  <a:extLst>
                    <a:ext uri="{9D8B030D-6E8A-4147-A177-3AD203B41FA5}">
                      <a16:colId xmlns:a16="http://schemas.microsoft.com/office/drawing/2014/main" val="854790137"/>
                    </a:ext>
                  </a:extLst>
                </a:gridCol>
                <a:gridCol w="275161">
                  <a:extLst>
                    <a:ext uri="{9D8B030D-6E8A-4147-A177-3AD203B41FA5}">
                      <a16:colId xmlns:a16="http://schemas.microsoft.com/office/drawing/2014/main" val="469204890"/>
                    </a:ext>
                  </a:extLst>
                </a:gridCol>
                <a:gridCol w="3103812">
                  <a:extLst>
                    <a:ext uri="{9D8B030D-6E8A-4147-A177-3AD203B41FA5}">
                      <a16:colId xmlns:a16="http://schemas.microsoft.com/office/drawing/2014/main" val="3489591710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1497523012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2899113998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196693817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3960989491"/>
                    </a:ext>
                  </a:extLst>
                </a:gridCol>
                <a:gridCol w="671392">
                  <a:extLst>
                    <a:ext uri="{9D8B030D-6E8A-4147-A177-3AD203B41FA5}">
                      <a16:colId xmlns:a16="http://schemas.microsoft.com/office/drawing/2014/main" val="2122564427"/>
                    </a:ext>
                  </a:extLst>
                </a:gridCol>
                <a:gridCol w="660386">
                  <a:extLst>
                    <a:ext uri="{9D8B030D-6E8A-4147-A177-3AD203B41FA5}">
                      <a16:colId xmlns:a16="http://schemas.microsoft.com/office/drawing/2014/main" val="582213443"/>
                    </a:ext>
                  </a:extLst>
                </a:gridCol>
              </a:tblGrid>
              <a:tr h="1388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636579"/>
                  </a:ext>
                </a:extLst>
              </a:tr>
              <a:tr h="4165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918805"/>
                  </a:ext>
                </a:extLst>
              </a:tr>
              <a:tr h="13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2.947.720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794.553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-2.153.167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07777"/>
                  </a:ext>
                </a:extLst>
              </a:tr>
              <a:tr h="13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2.947.720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794.553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-2.153.167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343597"/>
                  </a:ext>
                </a:extLst>
              </a:tr>
              <a:tr h="13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3.483.944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3.483.944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2.786.021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7474"/>
                  </a:ext>
                </a:extLst>
              </a:tr>
              <a:tr h="13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3.483.944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3.483.944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2.786.021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596734"/>
                  </a:ext>
                </a:extLst>
              </a:tr>
              <a:tr h="13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Liceos Bicentenario de Excelencia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3.483.944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3.483.944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2.786.021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342992"/>
                  </a:ext>
                </a:extLst>
              </a:tr>
              <a:tr h="13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371.757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2.472.806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2.101.049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2.003.246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052997"/>
                  </a:ext>
                </a:extLst>
              </a:tr>
              <a:tr h="13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368.671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368.671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172.188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290817"/>
                  </a:ext>
                </a:extLst>
              </a:tr>
              <a:tr h="13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2.101.049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1.831.058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59334,3%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701392"/>
                  </a:ext>
                </a:extLst>
              </a:tr>
              <a:tr h="13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892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01883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6728</TotalTime>
  <Words>15931</Words>
  <Application>Microsoft Office PowerPoint</Application>
  <PresentationFormat>Presentación en pantalla (4:3)</PresentationFormat>
  <Paragraphs>9012</Paragraphs>
  <Slides>53</Slides>
  <Notes>4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53</vt:i4>
      </vt:variant>
    </vt:vector>
  </HeadingPairs>
  <TitlesOfParts>
    <vt:vector size="60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DICIEMBRE DE 2019 PARTIDA 09: MINISTERIO DE EDUCACIÓN</vt:lpstr>
      <vt:lpstr>DISTRIBUCIÓN POR SUBTÍTULO DE GASTO Y CÁPITULO PARTIDA 09 MINISTERIO DE EDUCACIÓN</vt:lpstr>
      <vt:lpstr>Presentación de PowerPoint</vt:lpstr>
      <vt:lpstr>Presentación de PowerPoint</vt:lpstr>
      <vt:lpstr>EJECUCIÓN ACUMULADA DE GASTOS A DICIEMBRE DE 2019  PARTIDA 09 MINISTERIO DE EDUCACIÓN</vt:lpstr>
      <vt:lpstr>EJECUCIÓN ACUMULADA DE GASTOS A DICIEMBRE DE 2019  PARTIDA 09 RESUMEN POR CAPÍTULOS</vt:lpstr>
      <vt:lpstr>EJECUCIÓN ACUMULADA DE GASTOS A DICIEMBRE DE 2019  PARTIDA 09 RESUMEN POR CAPÍTULOS</vt:lpstr>
      <vt:lpstr>EJECUCIÓN ACUMULADA DE GASTOS A DICIEMBRE DE 2019  PARTIDA 09. CAPÍTULO 01. PROGRAMA 01:  SUBSECRETARÍA DE EDUCACIÓN</vt:lpstr>
      <vt:lpstr>EJECUCIÓN ACUMULADA DE GASTOS A DICIEMBRE DE 2019  PARTIDA 09. CAPÍTULO 01. PROGRAMA 01:  SUBSECRETARÍA DE EDUCACIÓN</vt:lpstr>
      <vt:lpstr>EJECUCIÓN ACUMULADA DE GASTOS A DICIEMBRE DE 2019  PARTIDA 09. CAPÍTULO 01. PROGRAMA 03:  MEJORAMIENTO DE LA CALIDAD DE LA EDUCACIÓN</vt:lpstr>
      <vt:lpstr>EJECUCIÓN ACUMULADA DE GASTOS A DICIEMBRE DE 2019  PARTIDA 09. CAPÍTULO 01. PROGRAMA 04: DESARROLLO PROFESIONAL DOCENTE Y DIRECTIVO</vt:lpstr>
      <vt:lpstr>EJECUCIÓN ACUMULADA DE GASTOS A DICIEMBRE DE 2019  PARTIDA 09. CAPÍTULO 01. PROGRAMA 11: RECURSOS EDUCATIVOS</vt:lpstr>
      <vt:lpstr>EJECUCIÓN ACUMULADA DE GASTOS A DICIEMBRE DE 2019  PARTIDA 09. CAPÍTULO 01. PROGRAMA 20: SUBVENCIONES A LOS ESTABLECIMIENTOS EDUCACIONALES</vt:lpstr>
      <vt:lpstr>EJECUCIÓN ACUMULADA DE GASTOS A DICIEMBRE DE 2019  PARTIDA 09. CAPÍTULO 01. PROGRAMA 20: SUBVENCIONES A LOS ESTABLECIMIENTOS EDUCACIONALES</vt:lpstr>
      <vt:lpstr>EJECUCIÓN ACUMULADA DE GASTOS A DICIEMBRE DE 2019  PARTIDA 09. CAPÍTULO 01. PROGRAMA 21: GESTIÓN DE SUBVENCIONES A ESTABLECIMIENTOS EDUCACIONALES</vt:lpstr>
      <vt:lpstr>EJECUCIÓN ACUMULADA DE GASTOS A DICIEMBRE DE 2019  PARTIDA 09. CAPÍTULO 01. PROGRAMA 29: FORTALECIMIENTO DE LA EDUCACIÓN SUPERIOR PÚBLICA</vt:lpstr>
      <vt:lpstr>EJECUCIÓN ACUMULADA DE GASTOS A DICIEMBRE DE 2019  PARTIDA 09. CAPÍTULO 01. PROGRAMA 30: EDUCACIÓN SUPERIOR</vt:lpstr>
      <vt:lpstr>EJECUCIÓN ACUMULADA DE GASTOS A DICIEMBRE DE 2019  PARTIDA 09. CAPÍTULO 01. PROGRAMA 30: EDUCACIÓN SUPERIOR</vt:lpstr>
      <vt:lpstr>EJECUCIÓN ACUMULADA DE GASTOS A DICIEMBRE DE 2019  PARTIDA 09. CAPÍTULO 01. PROGRAMA 31: GASTOS DE OPERACIÓN DE EDUCACIÓN SUPERIOR</vt:lpstr>
      <vt:lpstr>EJECUCIÓN ACUMULADA DE GASTOS A DICIEMBRE DE 2019  PARTIDA 09. CAPÍTULO 02. PROGRAMA 01: SUPERINTENDENCIA DE EDUCACIÓN</vt:lpstr>
      <vt:lpstr>EJECUCIÓN ACUMULADA DE GASTOS A DICIEMBRE DE 2019  PARTIDA 09. CAPÍTULO 03. PROGRAMA 01: AGENCIA DE CALIDAD DE LA EDUCACIÓN</vt:lpstr>
      <vt:lpstr>EJECUCIÓN ACUMULADA DE GASTOS A DICIEMBRE DE 2019  PARTIDA 09. CAPÍTULO 04. PROGRAMA 01: SUBSECRETARÍA DE EDUCACIÓN PARVULARIA</vt:lpstr>
      <vt:lpstr>EJECUCIÓN ACUMULADA DE GASTOS A DICIEMBRE DE 2019  PARTIDA 09. CAPÍTULO 08. PROGRAMA 01: COMISIÓN NACIONAL DE INVESTIGACIÓN CIENTÍFICA Y TECNOLÓGICA</vt:lpstr>
      <vt:lpstr>EJECUCIÓN ACUMULADA DE GASTOS A DICIEMBRE DE 2019  PARTIDA 09. CAPÍTULO 08. PROGRAMA 01: COMISIÓN NACIONAL DE INVESTIGACIÓN CIENTÍFICA Y TECNOLÓGICA</vt:lpstr>
      <vt:lpstr>EJECUCIÓN ACUMULADA DE GASTOS A DICIEMBRE DE 2019  PARTIDA 09. CAPÍTULO 09. PROGRAMA 01: JUNTA NACIONAL DE AUXILIO ESCOLAR Y BECAS</vt:lpstr>
      <vt:lpstr>EJECUCIÓN ACUMULADA DE GASTOS A DICIEMBRE DE 2019  PARTIDA 09. CAPÍTULO 09. PROGRAMA 01: JUNTA NACIONAL DE AUXILIO ESCOLAR Y BECAS</vt:lpstr>
      <vt:lpstr>EJECUCIÓN ACUMULADA DE GASTOS A DICIEMBRE DE 2019  PARTIDA 09. CAPÍTULO 09. PROGRAMA 02: SALUD ESCOLAR</vt:lpstr>
      <vt:lpstr>EJECUCIÓN ACUMULADA DE GASTOS A DICIEMBRE DE 2019  PARTIDA 09. CAPÍTULO 09. PROGRAMA 03: BECAS Y ASISTENCIALIDAD ESTUDIANTIL</vt:lpstr>
      <vt:lpstr>EJECUCIÓN ACUMULADA DE GASTOS A DICIEMBRE DE 2019  PARTIDA 09. CAPÍTULO 09. PROGRAMA 03: BECAS Y ASISTENCIALIDAD ESTUDIANTIL</vt:lpstr>
      <vt:lpstr>EJECUCIÓN ACUMULADA DE GASTOS A DICIEMBRE DE 2019  PARTIDA 09. CAPÍTULO 11. PROGRAMA 01: JUNTA NACIONAL DE JARDINES INFANTILES</vt:lpstr>
      <vt:lpstr>EJECUCIÓN ACUMULADA DE GASTOS A DICIEMBRE DE 2019  PARTIDA 09. CAPÍTULO 11. PROGRAMA 01: JUNTA NACIONAL DE JARDINES INFANTILES</vt:lpstr>
      <vt:lpstr>EJECUCIÓN ACUMULADA DE GASTOS A DICIEMBRE DE 2019  PARTIDA 09. CAPÍTULO 11. PROGRAMA 02: PROGRAMAS ALTERNATIVOS DE ENSEÑANZA PRE-ESCOLAR</vt:lpstr>
      <vt:lpstr>EJECUCIÓN ACUMULADA DE GASTOS A DICIEMBRE DE 2019  PARTIDA 09. CAPÍTULO 13. PROGRAMA 01: CONSEJO DE RECTORES</vt:lpstr>
      <vt:lpstr>EJECUCIÓN ACUMULADA DE GASTOS A DICIEMBRE DE 2019  PARTIDA 09. CAPÍTULO 15. PROGRAMA 01: CONSEJO NACIONAL DE EDUCACIÓN</vt:lpstr>
      <vt:lpstr>EJECUCIÓN ACUMULADA DE GASTOS A DICIEMBRE DE 2019  PARTIDA 09. CAPÍTULO 17. PROGRAMA 01: DIRECCIÓN DE EDUCACIÓN PÚBLICA</vt:lpstr>
      <vt:lpstr>EJECUCIÓN ACUMULADA DE GASTOS A DICIEMBRE DE 2019  PARTIDA 09. CAPÍTULO 17. PROGRAMA 02: FORTALECIMIENTO DE LA EDUCACIÓN ESCOLAR PÚBLICA</vt:lpstr>
      <vt:lpstr>EJECUCIÓN ACUMULADA DE GASTOS A DICIEMBRE DE 2019  PARTIDA 09. CAPÍTULO 17. PROGRAMA 03: APOYO A LA IMPLEMENTACIÓN DE LOS SERVICIOS LOCALES DE EDUCACIÓN</vt:lpstr>
      <vt:lpstr>EJECUCIÓN ACUMULADA DE GASTOS A DICIEMBRE DE 2019  PARTIDA 09. CAPÍTULO 18. PROGRAMA 01: SERVICIO LOCAL DE EDUCACIÓN BARRANCAS, GASTOS ADMINISTRATIVOS</vt:lpstr>
      <vt:lpstr>EJECUCIÓN ACUMULADA DE GASTOS A DICIEMBRE DE 2019  PARTIDA 09. CAPÍTULO 18. PROGRAMA 02: SERVICIO LOCAL DE EDUCACIÓN BARRANCAS, SERVICIO EDUCATIVO</vt:lpstr>
      <vt:lpstr>EJECUCIÓN ACUMULADA DE GASTOS A DICIEMBRE DE 2019  PARTIDA 09. CAPÍTULO 19. PROGRAMA 01: SERVICIO LOCAL DE EDUCACIÓN PUERTO CORDILLERA, GASTOS ADMINISTRATIVOS</vt:lpstr>
      <vt:lpstr>EJECUCIÓN ACUMULADA DE GASTOS A DICIEMBRE DE 2019  PARTIDA 09. CAPÍTULO 19. PROGRAMA 02: SERVICIO LOCAL DE EDUCACIÓN PUERTO CORDILLERA, SERVICIO EDUCATIVO</vt:lpstr>
      <vt:lpstr>EJECUCIÓN ACUMULADA DE GASTOS A DICIEMBRE DE 2019  PARTIDA 09. CAPÍTULO 21. PROGRAMA 01: SERVICIO LOCAL DE EDUCACIÓN HUASCO, GASTOS ADMINISTRATIVOS</vt:lpstr>
      <vt:lpstr>EJECUCIÓN ACUMULADA DE GASTOS A DICIEMBRE DE 2019  PARTIDA 09. CAPÍTULO 21. PROGRAMA 02: SERVICIO LOCAL DE EDUCACIÓN HUASCO, SERVICIO EDUCATIVO</vt:lpstr>
      <vt:lpstr>EJECUCIÓN ACUMULADA DE GASTOS A DICIEMBRE DE 2019  PARTIDA 09. CAPÍTULO 22. PROGRAMA 01: SERVICIO LOCAL DE EDUCACIÓN COSTA ARAUCANÍA, GASTOS ADMINISTRATIVOS</vt:lpstr>
      <vt:lpstr>EJECUCIÓN ACUMULADA DE GASTOS A DICIEMBRE DE 2019  PARTIDA 09. CAPÍTULO 22. PROGRAMA 02: SERVICIO LOCAL DE EDUCACIÓN COSTA ARAUCANÍA, SERVICIO EDUCATIVO</vt:lpstr>
      <vt:lpstr>EJECUCIÓN ACUMULADA DE GASTOS A DICIEMBRE DE 2019  PARTIDA 09. CAPÍTULO 23. PROGRAMA 01: SERVICIO LOCAL DE EDUCACIÓN CHINCHORRO, GASTOS ADMINISTRATIVOS</vt:lpstr>
      <vt:lpstr>EJECUCIÓN ACUMULADA DE GASTOS A DICIEMBRE DE 2019  PARTIDA 09. CAPÍTULO 24. PROGRAMA 01: GABRIELA MISTRAL, GASTOS ADMINISTRATIVOS</vt:lpstr>
      <vt:lpstr>EJECUCIÓN ACUMULADA DE GASTOS A DICIEMBRE DE 2019  PARTIDA 09. CAPÍTULO 25. PROGRAMA 01: SERVICIO LOCAL DE EDUCACIÓN ANDALÍEN SUR, GASTOS ADMINISTRATIVOS</vt:lpstr>
      <vt:lpstr>EJECUCIÓN ACUMULADA DE GASTOS A DICIEMBRE DE 2019  PARTIDA 09. CAPÍTULO 90. PROGRAMA 01: SUBSECRETARÍA DE EDUCACIÓN SUPERIOR</vt:lpstr>
      <vt:lpstr>EJECUCIÓN ACUMULADA DE GASTOS A DICIEMBRE DE 2019  PARTIDA 09. CAPÍTULO 90. PROGRAMA 02: FORTALECIMIENTO DE LA EDUCACIÓN SUPERIOR PÚBLICA</vt:lpstr>
      <vt:lpstr>EJECUCIÓN ACUMULADA DE GASTOS A DICIEMBRE DE 2019  PARTIDA 09. CAPÍTULO 90. PROGRAMA 03: EDUCACIÓN SUPERIOR</vt:lpstr>
      <vt:lpstr>EJECUCIÓN ACUMULADA DE GASTOS A DICIEMBRE DE 2019  PARTIDA 09. CAPÍTULO 90. PROGRAMA 03: EDUCACIÓN SUPERIOR</vt:lpstr>
      <vt:lpstr>EJECUCIÓN ACUMULADA DE GASTOS A DICIEMBRE DE 2019  PARTIDA 09. CAPÍTULO 91. PROGRAMA 01: SUPERINTENDENCIA DE EDUCACIÓN SUPERIOR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379</cp:revision>
  <cp:lastPrinted>2018-08-03T21:42:16Z</cp:lastPrinted>
  <dcterms:created xsi:type="dcterms:W3CDTF">2016-06-23T13:38:47Z</dcterms:created>
  <dcterms:modified xsi:type="dcterms:W3CDTF">2020-04-12T15:36:48Z</dcterms:modified>
</cp:coreProperties>
</file>