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306" r:id="rId4"/>
    <p:sldId id="305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1" r:id="rId28"/>
    <p:sldId id="292" r:id="rId29"/>
    <p:sldId id="293" r:id="rId30"/>
    <p:sldId id="297" r:id="rId31"/>
    <p:sldId id="303" r:id="rId32"/>
    <p:sldId id="307" r:id="rId33"/>
    <p:sldId id="295" r:id="rId34"/>
    <p:sldId id="296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1" autoAdjust="0"/>
    <p:restoredTop sz="94660"/>
  </p:normalViewPr>
  <p:slideViewPr>
    <p:cSldViewPr>
      <p:cViewPr varScale="1">
        <p:scale>
          <a:sx n="111" d="100"/>
          <a:sy n="111" d="100"/>
        </p:scale>
        <p:origin x="156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12-04-2020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12-04-2020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12-04-2020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12-04-2020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12-04-2020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1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/>
              <a:t>EJECUCIÓN ACUMULADA DE GASTOS PRESUPUESTARIOS </a:t>
            </a:r>
            <a:br>
              <a:rPr lang="es-CL" sz="2400" b="1" dirty="0"/>
            </a:br>
            <a:r>
              <a:rPr lang="es-CL" sz="2400" b="1" dirty="0"/>
              <a:t>AL MES DE DICIEMBRE DE 2019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abril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4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01: SUBSECRETARÍA DE DESARROLLO REGIONAL Y ADMINISTRATIVO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1A4B256-3DD2-48C4-9815-F28C6EE06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160692"/>
              </p:ext>
            </p:extLst>
          </p:nvPr>
        </p:nvGraphicFramePr>
        <p:xfrm>
          <a:off x="386224" y="1825627"/>
          <a:ext cx="8229602" cy="4488065"/>
        </p:xfrm>
        <a:graphic>
          <a:graphicData uri="http://schemas.openxmlformats.org/drawingml/2006/table">
            <a:tbl>
              <a:tblPr/>
              <a:tblGrid>
                <a:gridCol w="275791">
                  <a:extLst>
                    <a:ext uri="{9D8B030D-6E8A-4147-A177-3AD203B41FA5}">
                      <a16:colId xmlns:a16="http://schemas.microsoft.com/office/drawing/2014/main" val="3257959332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1103074224"/>
                    </a:ext>
                  </a:extLst>
                </a:gridCol>
                <a:gridCol w="275791">
                  <a:extLst>
                    <a:ext uri="{9D8B030D-6E8A-4147-A177-3AD203B41FA5}">
                      <a16:colId xmlns:a16="http://schemas.microsoft.com/office/drawing/2014/main" val="861114286"/>
                    </a:ext>
                  </a:extLst>
                </a:gridCol>
                <a:gridCol w="3110922">
                  <a:extLst>
                    <a:ext uri="{9D8B030D-6E8A-4147-A177-3AD203B41FA5}">
                      <a16:colId xmlns:a16="http://schemas.microsoft.com/office/drawing/2014/main" val="2823466655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2171760258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4212162571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417205916"/>
                    </a:ext>
                  </a:extLst>
                </a:gridCol>
                <a:gridCol w="739120">
                  <a:extLst>
                    <a:ext uri="{9D8B030D-6E8A-4147-A177-3AD203B41FA5}">
                      <a16:colId xmlns:a16="http://schemas.microsoft.com/office/drawing/2014/main" val="4006081764"/>
                    </a:ext>
                  </a:extLst>
                </a:gridCol>
                <a:gridCol w="672929">
                  <a:extLst>
                    <a:ext uri="{9D8B030D-6E8A-4147-A177-3AD203B41FA5}">
                      <a16:colId xmlns:a16="http://schemas.microsoft.com/office/drawing/2014/main" val="3141281522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295209646"/>
                    </a:ext>
                  </a:extLst>
                </a:gridCol>
              </a:tblGrid>
              <a:tr h="1505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228" marR="7228" marT="7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28" marR="7228" marT="7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122044"/>
                  </a:ext>
                </a:extLst>
              </a:tr>
              <a:tr h="3687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536054"/>
                  </a:ext>
                </a:extLst>
              </a:tr>
              <a:tr h="1580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37.864.811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45.361.655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7.496.844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44.326.988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117,1%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576820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14.034.400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14.947.438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913.038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14.400.400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102,6%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802876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2.803.560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3.365.052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561.492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3.091.429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110,3%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325673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101.359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101.359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101.358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038584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101.359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101.359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101.358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42613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225.123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726.004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500.881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671.749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298,4%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828829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980532"/>
                  </a:ext>
                </a:extLst>
              </a:tr>
              <a:tr h="1511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Universidad Católica - Centro Latinoamericano de Políticas Eco. y Sociales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600289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225.123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409.414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184.291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357.213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97687"/>
                  </a:ext>
                </a:extLst>
              </a:tr>
              <a:tr h="158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Fort. de Capacidades Reg. en Materia de Atracción de Inversiones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435876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Desarrollo Regional y Comunal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290500,0%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422890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Revitalización de Barrios e Infraestructura Patrimonial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163.043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180.807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175.957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674286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Donación Española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62.070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198.597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136.527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152.206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245,2%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409808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276.590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276.590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274.536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330918"/>
                  </a:ext>
                </a:extLst>
              </a:tr>
              <a:tr h="2408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Comisión Económica Para América Latina y el Caribe de las Naciones Unidas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61.050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61.050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59.015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389553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Banco Interamericano de Desarrollo (BID)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111.190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111.190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111.173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425026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Banco Mundial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70.598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95563"/>
                  </a:ext>
                </a:extLst>
              </a:tr>
              <a:tr h="150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33.750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33.750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33.750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349278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262.483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325.707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63.224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309.367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117,9%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124739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53.093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78.317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25.224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77.123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145,3%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184019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5.139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497102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62.954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62.954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62.389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89750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31.930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48.930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44.870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140,5%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405441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109.356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130.356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119.846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764652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20.539.245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25.896.095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5.356.850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25.752.685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125,4%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935809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16.485.127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20.847.157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4.362.030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20.756.539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125,9%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3912539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3.823.061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4.499.188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676.127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4.446.684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116,3%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869737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230.057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282.219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52.162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282.218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523026"/>
                  </a:ext>
                </a:extLst>
              </a:tr>
              <a:tr h="120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267.531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266.531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267.244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26724,4%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075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02: FORTALECIMIENTO DE LA GESTIÓN SUBNACIONAL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C63D6D6-85EE-472D-BE18-191201BA4A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255739"/>
              </p:ext>
            </p:extLst>
          </p:nvPr>
        </p:nvGraphicFramePr>
        <p:xfrm>
          <a:off x="467545" y="2017942"/>
          <a:ext cx="8148280" cy="2923223"/>
        </p:xfrm>
        <a:graphic>
          <a:graphicData uri="http://schemas.openxmlformats.org/drawingml/2006/table">
            <a:tbl>
              <a:tblPr/>
              <a:tblGrid>
                <a:gridCol w="273066">
                  <a:extLst>
                    <a:ext uri="{9D8B030D-6E8A-4147-A177-3AD203B41FA5}">
                      <a16:colId xmlns:a16="http://schemas.microsoft.com/office/drawing/2014/main" val="2585178954"/>
                    </a:ext>
                  </a:extLst>
                </a:gridCol>
                <a:gridCol w="273066">
                  <a:extLst>
                    <a:ext uri="{9D8B030D-6E8A-4147-A177-3AD203B41FA5}">
                      <a16:colId xmlns:a16="http://schemas.microsoft.com/office/drawing/2014/main" val="746696971"/>
                    </a:ext>
                  </a:extLst>
                </a:gridCol>
                <a:gridCol w="273066">
                  <a:extLst>
                    <a:ext uri="{9D8B030D-6E8A-4147-A177-3AD203B41FA5}">
                      <a16:colId xmlns:a16="http://schemas.microsoft.com/office/drawing/2014/main" val="272949236"/>
                    </a:ext>
                  </a:extLst>
                </a:gridCol>
                <a:gridCol w="3080180">
                  <a:extLst>
                    <a:ext uri="{9D8B030D-6E8A-4147-A177-3AD203B41FA5}">
                      <a16:colId xmlns:a16="http://schemas.microsoft.com/office/drawing/2014/main" val="773524266"/>
                    </a:ext>
                  </a:extLst>
                </a:gridCol>
                <a:gridCol w="731816">
                  <a:extLst>
                    <a:ext uri="{9D8B030D-6E8A-4147-A177-3AD203B41FA5}">
                      <a16:colId xmlns:a16="http://schemas.microsoft.com/office/drawing/2014/main" val="3761848041"/>
                    </a:ext>
                  </a:extLst>
                </a:gridCol>
                <a:gridCol w="731816">
                  <a:extLst>
                    <a:ext uri="{9D8B030D-6E8A-4147-A177-3AD203B41FA5}">
                      <a16:colId xmlns:a16="http://schemas.microsoft.com/office/drawing/2014/main" val="1686653582"/>
                    </a:ext>
                  </a:extLst>
                </a:gridCol>
                <a:gridCol w="731816">
                  <a:extLst>
                    <a:ext uri="{9D8B030D-6E8A-4147-A177-3AD203B41FA5}">
                      <a16:colId xmlns:a16="http://schemas.microsoft.com/office/drawing/2014/main" val="3342082523"/>
                    </a:ext>
                  </a:extLst>
                </a:gridCol>
                <a:gridCol w="731816">
                  <a:extLst>
                    <a:ext uri="{9D8B030D-6E8A-4147-A177-3AD203B41FA5}">
                      <a16:colId xmlns:a16="http://schemas.microsoft.com/office/drawing/2014/main" val="3571621593"/>
                    </a:ext>
                  </a:extLst>
                </a:gridCol>
                <a:gridCol w="666280">
                  <a:extLst>
                    <a:ext uri="{9D8B030D-6E8A-4147-A177-3AD203B41FA5}">
                      <a16:colId xmlns:a16="http://schemas.microsoft.com/office/drawing/2014/main" val="1231759386"/>
                    </a:ext>
                  </a:extLst>
                </a:gridCol>
                <a:gridCol w="655358">
                  <a:extLst>
                    <a:ext uri="{9D8B030D-6E8A-4147-A177-3AD203B41FA5}">
                      <a16:colId xmlns:a16="http://schemas.microsoft.com/office/drawing/2014/main" val="1159892962"/>
                    </a:ext>
                  </a:extLst>
                </a:gridCol>
              </a:tblGrid>
              <a:tr h="1861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3034902"/>
                  </a:ext>
                </a:extLst>
              </a:tr>
              <a:tr h="4561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618339"/>
                  </a:ext>
                </a:extLst>
              </a:tr>
              <a:tr h="1955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8.933.157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8.843.381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-89.776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7.952.506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8217873"/>
                  </a:ext>
                </a:extLst>
              </a:tr>
              <a:tr h="14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7.788.514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6.837.880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-950.634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6.034.471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864158"/>
                  </a:ext>
                </a:extLst>
              </a:tr>
              <a:tr h="14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7.788.514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6.837.880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-950.634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6.034.471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237965"/>
                  </a:ext>
                </a:extLst>
              </a:tr>
              <a:tr h="14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Academia Capacitación Municipal y Regional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1.615.159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1.765.159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1.706.502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049140"/>
                  </a:ext>
                </a:extLst>
              </a:tr>
              <a:tr h="14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 Becas - Ley N°20.742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2.792.314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2.792.896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2.314.078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503719"/>
                  </a:ext>
                </a:extLst>
              </a:tr>
              <a:tr h="297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Mejoramiento de la Gestión y de Servicios Municipales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79.543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5293111"/>
                  </a:ext>
                </a:extLst>
              </a:tr>
              <a:tr h="14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(Prevención y Mitigación de Riesgos)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357.585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-233.314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072180"/>
                  </a:ext>
                </a:extLst>
              </a:tr>
              <a:tr h="14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2.887.574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2.019.672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-867.902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1.810.256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099790"/>
                  </a:ext>
                </a:extLst>
              </a:tr>
              <a:tr h="14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1.143.643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905.643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-238.000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884.177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876239"/>
                  </a:ext>
                </a:extLst>
              </a:tr>
              <a:tr h="14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1.143.643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905.643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-238.000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884.177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674701"/>
                  </a:ext>
                </a:extLst>
              </a:tr>
              <a:tr h="14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Modernización)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1.143.643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905.643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-238.000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884.177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58148"/>
                  </a:ext>
                </a:extLst>
              </a:tr>
              <a:tr h="14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1.033.858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1.032.858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1.033.858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103385,8%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046380"/>
                  </a:ext>
                </a:extLst>
              </a:tr>
              <a:tr h="14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1.033.858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1.032.858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1.033.858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103385,8%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718741"/>
                  </a:ext>
                </a:extLst>
              </a:tr>
              <a:tr h="1489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315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05, CAPÍTULO 05, PROGRAMA 03: PROGRAMA DE DESARROLLO LOCAL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988D51F-4AFE-48E9-8FA8-384BE0FD1C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811575"/>
              </p:ext>
            </p:extLst>
          </p:nvPr>
        </p:nvGraphicFramePr>
        <p:xfrm>
          <a:off x="467544" y="1700808"/>
          <a:ext cx="8157588" cy="4104453"/>
        </p:xfrm>
        <a:graphic>
          <a:graphicData uri="http://schemas.openxmlformats.org/drawingml/2006/table">
            <a:tbl>
              <a:tblPr/>
              <a:tblGrid>
                <a:gridCol w="270477">
                  <a:extLst>
                    <a:ext uri="{9D8B030D-6E8A-4147-A177-3AD203B41FA5}">
                      <a16:colId xmlns:a16="http://schemas.microsoft.com/office/drawing/2014/main" val="3340502721"/>
                    </a:ext>
                  </a:extLst>
                </a:gridCol>
                <a:gridCol w="270477">
                  <a:extLst>
                    <a:ext uri="{9D8B030D-6E8A-4147-A177-3AD203B41FA5}">
                      <a16:colId xmlns:a16="http://schemas.microsoft.com/office/drawing/2014/main" val="1112943088"/>
                    </a:ext>
                  </a:extLst>
                </a:gridCol>
                <a:gridCol w="270477">
                  <a:extLst>
                    <a:ext uri="{9D8B030D-6E8A-4147-A177-3AD203B41FA5}">
                      <a16:colId xmlns:a16="http://schemas.microsoft.com/office/drawing/2014/main" val="2105919903"/>
                    </a:ext>
                  </a:extLst>
                </a:gridCol>
                <a:gridCol w="3137532">
                  <a:extLst>
                    <a:ext uri="{9D8B030D-6E8A-4147-A177-3AD203B41FA5}">
                      <a16:colId xmlns:a16="http://schemas.microsoft.com/office/drawing/2014/main" val="3807492770"/>
                    </a:ext>
                  </a:extLst>
                </a:gridCol>
                <a:gridCol w="724879">
                  <a:extLst>
                    <a:ext uri="{9D8B030D-6E8A-4147-A177-3AD203B41FA5}">
                      <a16:colId xmlns:a16="http://schemas.microsoft.com/office/drawing/2014/main" val="671898146"/>
                    </a:ext>
                  </a:extLst>
                </a:gridCol>
                <a:gridCol w="724879">
                  <a:extLst>
                    <a:ext uri="{9D8B030D-6E8A-4147-A177-3AD203B41FA5}">
                      <a16:colId xmlns:a16="http://schemas.microsoft.com/office/drawing/2014/main" val="153686836"/>
                    </a:ext>
                  </a:extLst>
                </a:gridCol>
                <a:gridCol w="724879">
                  <a:extLst>
                    <a:ext uri="{9D8B030D-6E8A-4147-A177-3AD203B41FA5}">
                      <a16:colId xmlns:a16="http://schemas.microsoft.com/office/drawing/2014/main" val="543970723"/>
                    </a:ext>
                  </a:extLst>
                </a:gridCol>
                <a:gridCol w="724879">
                  <a:extLst>
                    <a:ext uri="{9D8B030D-6E8A-4147-A177-3AD203B41FA5}">
                      <a16:colId xmlns:a16="http://schemas.microsoft.com/office/drawing/2014/main" val="1195531322"/>
                    </a:ext>
                  </a:extLst>
                </a:gridCol>
                <a:gridCol w="659964">
                  <a:extLst>
                    <a:ext uri="{9D8B030D-6E8A-4147-A177-3AD203B41FA5}">
                      <a16:colId xmlns:a16="http://schemas.microsoft.com/office/drawing/2014/main" val="3270278558"/>
                    </a:ext>
                  </a:extLst>
                </a:gridCol>
                <a:gridCol w="649145">
                  <a:extLst>
                    <a:ext uri="{9D8B030D-6E8A-4147-A177-3AD203B41FA5}">
                      <a16:colId xmlns:a16="http://schemas.microsoft.com/office/drawing/2014/main" val="1702734260"/>
                    </a:ext>
                  </a:extLst>
                </a:gridCol>
              </a:tblGrid>
              <a:tr h="1675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628329"/>
                  </a:ext>
                </a:extLst>
              </a:tr>
              <a:tr h="410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810380"/>
                  </a:ext>
                </a:extLst>
              </a:tr>
              <a:tr h="1759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190.480.302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264.213.979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73.733.677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260.800.051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663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71.276.702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71.371.156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94.454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71.366.457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528752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93.133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93.133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93.133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843841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Dirección de Arquitectura - MOP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33.133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33.133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33.133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982588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01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60.000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932928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71.276.702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71.278.023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71.273.324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480510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(Compensación por Predios Exentos)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64.312.070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64.312.070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64.309.218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970012"/>
                  </a:ext>
                </a:extLst>
              </a:tr>
              <a:tr h="268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Esterilización y </a:t>
                      </a:r>
                      <a:b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Sanitaria de Animales de Compañia)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6.964.632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6.965.953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6.964.106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979334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15.013.144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15.013.144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15.013.144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58916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15.013.144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15.013.144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15.013.144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6391808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10.445.086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6.617.630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-3.827.456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6.617.630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614457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10.445.086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6.617.630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-3.827.456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6.617.630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713748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10.445.086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6.617.630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-3.827.456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6.617.630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4314818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108.757.514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164.535.223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55.777.709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161.125.994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980377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108.757.514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164.535.223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55.777.709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161.125.994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148,2%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379476"/>
                  </a:ext>
                </a:extLst>
              </a:tr>
              <a:tr h="268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de Mejoramiento Urbano y Equipamiento Comunal)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42.116.134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62.190.787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20.074.653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60.365.210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230050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Mejoramiento de Barrios)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27.030.897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63.594.809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36.563.912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62.011.156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229,4%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389047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Recuperación de Ciudades)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15.222.424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14.657.541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-564.883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14.657.541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543339"/>
                  </a:ext>
                </a:extLst>
              </a:tr>
              <a:tr h="268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(Fondo de Incentivo al Mejoramiento de la Gestión Municipal)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15.311.020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15.311.020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15.311.020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945722"/>
                  </a:ext>
                </a:extLst>
              </a:tr>
              <a:tr h="268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(Programa Revitalización de Barrios e Infraestructura Patrimonial Emblemática)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9.077.039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8.781.066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-295.973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8.781.067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638084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6.676.826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6.675.826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6.676.826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667682,6%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809405"/>
                  </a:ext>
                </a:extLst>
              </a:tr>
              <a:tr h="134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6.676.826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6.675.826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6.676.826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667682,6%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266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21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     	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7BA49A8-3124-4027-88D5-2E2E4A8A8B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09898"/>
              </p:ext>
            </p:extLst>
          </p:nvPr>
        </p:nvGraphicFramePr>
        <p:xfrm>
          <a:off x="467545" y="1772816"/>
          <a:ext cx="8157587" cy="4633489"/>
        </p:xfrm>
        <a:graphic>
          <a:graphicData uri="http://schemas.openxmlformats.org/drawingml/2006/table">
            <a:tbl>
              <a:tblPr/>
              <a:tblGrid>
                <a:gridCol w="269405">
                  <a:extLst>
                    <a:ext uri="{9D8B030D-6E8A-4147-A177-3AD203B41FA5}">
                      <a16:colId xmlns:a16="http://schemas.microsoft.com/office/drawing/2014/main" val="300331283"/>
                    </a:ext>
                  </a:extLst>
                </a:gridCol>
                <a:gridCol w="269405">
                  <a:extLst>
                    <a:ext uri="{9D8B030D-6E8A-4147-A177-3AD203B41FA5}">
                      <a16:colId xmlns:a16="http://schemas.microsoft.com/office/drawing/2014/main" val="2361658674"/>
                    </a:ext>
                  </a:extLst>
                </a:gridCol>
                <a:gridCol w="269405">
                  <a:extLst>
                    <a:ext uri="{9D8B030D-6E8A-4147-A177-3AD203B41FA5}">
                      <a16:colId xmlns:a16="http://schemas.microsoft.com/office/drawing/2014/main" val="3710659415"/>
                    </a:ext>
                  </a:extLst>
                </a:gridCol>
                <a:gridCol w="3038892">
                  <a:extLst>
                    <a:ext uri="{9D8B030D-6E8A-4147-A177-3AD203B41FA5}">
                      <a16:colId xmlns:a16="http://schemas.microsoft.com/office/drawing/2014/main" val="2824651530"/>
                    </a:ext>
                  </a:extLst>
                </a:gridCol>
                <a:gridCol w="722005">
                  <a:extLst>
                    <a:ext uri="{9D8B030D-6E8A-4147-A177-3AD203B41FA5}">
                      <a16:colId xmlns:a16="http://schemas.microsoft.com/office/drawing/2014/main" val="3451858868"/>
                    </a:ext>
                  </a:extLst>
                </a:gridCol>
                <a:gridCol w="722005">
                  <a:extLst>
                    <a:ext uri="{9D8B030D-6E8A-4147-A177-3AD203B41FA5}">
                      <a16:colId xmlns:a16="http://schemas.microsoft.com/office/drawing/2014/main" val="3284059366"/>
                    </a:ext>
                  </a:extLst>
                </a:gridCol>
                <a:gridCol w="722005">
                  <a:extLst>
                    <a:ext uri="{9D8B030D-6E8A-4147-A177-3AD203B41FA5}">
                      <a16:colId xmlns:a16="http://schemas.microsoft.com/office/drawing/2014/main" val="2419047907"/>
                    </a:ext>
                  </a:extLst>
                </a:gridCol>
                <a:gridCol w="722005">
                  <a:extLst>
                    <a:ext uri="{9D8B030D-6E8A-4147-A177-3AD203B41FA5}">
                      <a16:colId xmlns:a16="http://schemas.microsoft.com/office/drawing/2014/main" val="1324027713"/>
                    </a:ext>
                  </a:extLst>
                </a:gridCol>
                <a:gridCol w="668125">
                  <a:extLst>
                    <a:ext uri="{9D8B030D-6E8A-4147-A177-3AD203B41FA5}">
                      <a16:colId xmlns:a16="http://schemas.microsoft.com/office/drawing/2014/main" val="464139957"/>
                    </a:ext>
                  </a:extLst>
                </a:gridCol>
                <a:gridCol w="754335">
                  <a:extLst>
                    <a:ext uri="{9D8B030D-6E8A-4147-A177-3AD203B41FA5}">
                      <a16:colId xmlns:a16="http://schemas.microsoft.com/office/drawing/2014/main" val="2837245658"/>
                    </a:ext>
                  </a:extLst>
                </a:gridCol>
              </a:tblGrid>
              <a:tr h="1445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228" marR="7228" marT="7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28" marR="7228" marT="72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722750"/>
                  </a:ext>
                </a:extLst>
              </a:tr>
              <a:tr h="3541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029282"/>
                  </a:ext>
                </a:extLst>
              </a:tr>
              <a:tr h="1517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189.849.727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194.713.352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4.863.625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168.130.173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064508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32.457.703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32.457.703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32.457.703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021448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32.457.703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32.457.703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32.457.703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098484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Consejo de Monumentos 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425009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Servicio Nacional del Patrimonio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97.230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97.230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97.230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683881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01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863.307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863.307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863.307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567192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- Programa 01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29.890.993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29.890.993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29.890.993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319724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Tarapacá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363848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Antofagasta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44.387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630856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Coquimbo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81.500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0459857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Valparaiso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154.620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154.620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154.620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84488"/>
                  </a:ext>
                </a:extLst>
              </a:tr>
              <a:tr h="23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del Libertador General Bernardo O'Higgins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309281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del Maule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70.660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70.660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70.660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850088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del Biobío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6663218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La Araucanía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669515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Los Lagos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155.750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155.750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155.750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641074"/>
                  </a:ext>
                </a:extLst>
              </a:tr>
              <a:tr h="23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Aysén del General Carlos Ibáñez del Campo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147481"/>
                  </a:ext>
                </a:extLst>
              </a:tr>
              <a:tr h="231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Magallanes y de la Antártica Chilena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701015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Metropolitana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236.746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236.746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236.746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077543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Los Ríos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304306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Arica y Parinacota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567801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Ñuble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332212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 la Subsecretaría de Bienes Nacionales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592980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189.849.727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136.137.905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-53.711.822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135.672.470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504203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72.418.642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135.672.470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63.253.828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135.672.470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187,3%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029751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2.828.474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5.693.473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2.864.999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5.693.473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201,3%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50764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9.739.301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14.180.691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4.441.390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14.180.691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145,6%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288742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Atacama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5.069.152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9.147.567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4.078.415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9.147.567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180,5%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7578510"/>
                  </a:ext>
                </a:extLst>
              </a:tr>
              <a:tr h="115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Coquimbo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5.548.063 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9.914.044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4.365.981 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9.914.044</a:t>
                      </a:r>
                    </a:p>
                  </a:txBody>
                  <a:tcPr marL="7228" marR="7228" marT="72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178,7%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28" marR="7228" marT="72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0223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6F1FAF6E-8EA0-4E03-8785-DFED477B560E}"/>
              </a:ext>
            </a:extLst>
          </p:cNvPr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B387230-04A6-4503-8C01-BF5E2AB22F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516505"/>
              </p:ext>
            </p:extLst>
          </p:nvPr>
        </p:nvGraphicFramePr>
        <p:xfrm>
          <a:off x="467543" y="1915892"/>
          <a:ext cx="8157593" cy="4006020"/>
        </p:xfrm>
        <a:graphic>
          <a:graphicData uri="http://schemas.openxmlformats.org/drawingml/2006/table">
            <a:tbl>
              <a:tblPr/>
              <a:tblGrid>
                <a:gridCol w="269406">
                  <a:extLst>
                    <a:ext uri="{9D8B030D-6E8A-4147-A177-3AD203B41FA5}">
                      <a16:colId xmlns:a16="http://schemas.microsoft.com/office/drawing/2014/main" val="1667847569"/>
                    </a:ext>
                  </a:extLst>
                </a:gridCol>
                <a:gridCol w="269406">
                  <a:extLst>
                    <a:ext uri="{9D8B030D-6E8A-4147-A177-3AD203B41FA5}">
                      <a16:colId xmlns:a16="http://schemas.microsoft.com/office/drawing/2014/main" val="3840065888"/>
                    </a:ext>
                  </a:extLst>
                </a:gridCol>
                <a:gridCol w="269406">
                  <a:extLst>
                    <a:ext uri="{9D8B030D-6E8A-4147-A177-3AD203B41FA5}">
                      <a16:colId xmlns:a16="http://schemas.microsoft.com/office/drawing/2014/main" val="848051803"/>
                    </a:ext>
                  </a:extLst>
                </a:gridCol>
                <a:gridCol w="3038891">
                  <a:extLst>
                    <a:ext uri="{9D8B030D-6E8A-4147-A177-3AD203B41FA5}">
                      <a16:colId xmlns:a16="http://schemas.microsoft.com/office/drawing/2014/main" val="1965229814"/>
                    </a:ext>
                  </a:extLst>
                </a:gridCol>
                <a:gridCol w="722006">
                  <a:extLst>
                    <a:ext uri="{9D8B030D-6E8A-4147-A177-3AD203B41FA5}">
                      <a16:colId xmlns:a16="http://schemas.microsoft.com/office/drawing/2014/main" val="2900836456"/>
                    </a:ext>
                  </a:extLst>
                </a:gridCol>
                <a:gridCol w="722006">
                  <a:extLst>
                    <a:ext uri="{9D8B030D-6E8A-4147-A177-3AD203B41FA5}">
                      <a16:colId xmlns:a16="http://schemas.microsoft.com/office/drawing/2014/main" val="4235873418"/>
                    </a:ext>
                  </a:extLst>
                </a:gridCol>
                <a:gridCol w="722006">
                  <a:extLst>
                    <a:ext uri="{9D8B030D-6E8A-4147-A177-3AD203B41FA5}">
                      <a16:colId xmlns:a16="http://schemas.microsoft.com/office/drawing/2014/main" val="2507495498"/>
                    </a:ext>
                  </a:extLst>
                </a:gridCol>
                <a:gridCol w="722006">
                  <a:extLst>
                    <a:ext uri="{9D8B030D-6E8A-4147-A177-3AD203B41FA5}">
                      <a16:colId xmlns:a16="http://schemas.microsoft.com/office/drawing/2014/main" val="585312410"/>
                    </a:ext>
                  </a:extLst>
                </a:gridCol>
                <a:gridCol w="668125">
                  <a:extLst>
                    <a:ext uri="{9D8B030D-6E8A-4147-A177-3AD203B41FA5}">
                      <a16:colId xmlns:a16="http://schemas.microsoft.com/office/drawing/2014/main" val="1323897391"/>
                    </a:ext>
                  </a:extLst>
                </a:gridCol>
                <a:gridCol w="754335">
                  <a:extLst>
                    <a:ext uri="{9D8B030D-6E8A-4147-A177-3AD203B41FA5}">
                      <a16:colId xmlns:a16="http://schemas.microsoft.com/office/drawing/2014/main" val="810111997"/>
                    </a:ext>
                  </a:extLst>
                </a:gridCol>
              </a:tblGrid>
              <a:tr h="1589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202721"/>
                  </a:ext>
                </a:extLst>
              </a:tr>
              <a:tr h="2543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956717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Valparaiso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6.682.356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9.724.379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3.042.023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9.724.379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016929"/>
                  </a:ext>
                </a:extLst>
              </a:tr>
              <a:tr h="1779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Libertador General B. O'Higginss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2.158.333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4.303.465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2.145.132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4.303.465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035108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2.980.232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8.459.393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5.479.161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8.459.393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9301680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BíoBío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4.031.049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9.405.540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5.374.491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9.405.540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441966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7.122.674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15.647.650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8.524.976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15.647.650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1320656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5.509.087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11.486.462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5.977.375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11.486.462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307897"/>
                  </a:ext>
                </a:extLst>
              </a:tr>
              <a:tr h="25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del General Carlos Ibáñez del Campo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2.556.929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3.074.876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517.947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3.074.876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860944"/>
                  </a:ext>
                </a:extLst>
              </a:tr>
              <a:tr h="2543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y de la Antártica Chilena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3.629.584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5.643.409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2.013.825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5.643.409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937052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3.896.893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9.953.936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6.057.043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9.953.936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583423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5.198.768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9.881.376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4.682.608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9.881.376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262724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592.333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2.158.494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1.566.161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2.158.494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289182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4.875.414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5.449.964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574.550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5.449.964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606717"/>
                  </a:ext>
                </a:extLst>
              </a:tr>
              <a:tr h="1816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03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1.514.311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1.514.311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1.514.311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594044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la Subsecretaría de Bienes Nacionales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125905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117.431.085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465.435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-116.965.650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929071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Fondo Nacional de Desarrollo Regional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52.231.865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-52.231.865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070248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Infraestructura Rural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7.962.568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-7.962.568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6193999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Puesta en Valor del Patrimonio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6.188.524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-6.188.524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078169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de Apoyo a la Gestión Subnacional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2.512.629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-2.512.629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175896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Saneamiento Sanitario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13.087.635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-13.087.635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539028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Programa Residuos Sólidos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4.931.162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-4.931.162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125171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Ley N°20.378 - Fondo de Apoyo Regional (FAR)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20.720.335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-20.720.335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38147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Regularización Mayores Ingresos Propios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4.401.904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465.435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-3.936.469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53984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Energización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5.394.463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-5.394.463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224721"/>
                  </a:ext>
                </a:extLst>
              </a:tr>
              <a:tr h="127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26.117.744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26.117.744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5656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06: PROGRAMAS DE CONVERGENCIA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EF7C24A-9149-430E-ADCB-8377476E26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047171"/>
              </p:ext>
            </p:extLst>
          </p:nvPr>
        </p:nvGraphicFramePr>
        <p:xfrm>
          <a:off x="452599" y="1484784"/>
          <a:ext cx="8157884" cy="4928303"/>
        </p:xfrm>
        <a:graphic>
          <a:graphicData uri="http://schemas.openxmlformats.org/drawingml/2006/table">
            <a:tbl>
              <a:tblPr/>
              <a:tblGrid>
                <a:gridCol w="268263">
                  <a:extLst>
                    <a:ext uri="{9D8B030D-6E8A-4147-A177-3AD203B41FA5}">
                      <a16:colId xmlns:a16="http://schemas.microsoft.com/office/drawing/2014/main" val="3788735851"/>
                    </a:ext>
                  </a:extLst>
                </a:gridCol>
                <a:gridCol w="268263">
                  <a:extLst>
                    <a:ext uri="{9D8B030D-6E8A-4147-A177-3AD203B41FA5}">
                      <a16:colId xmlns:a16="http://schemas.microsoft.com/office/drawing/2014/main" val="2289630562"/>
                    </a:ext>
                  </a:extLst>
                </a:gridCol>
                <a:gridCol w="268263">
                  <a:extLst>
                    <a:ext uri="{9D8B030D-6E8A-4147-A177-3AD203B41FA5}">
                      <a16:colId xmlns:a16="http://schemas.microsoft.com/office/drawing/2014/main" val="2554241801"/>
                    </a:ext>
                  </a:extLst>
                </a:gridCol>
                <a:gridCol w="3178921">
                  <a:extLst>
                    <a:ext uri="{9D8B030D-6E8A-4147-A177-3AD203B41FA5}">
                      <a16:colId xmlns:a16="http://schemas.microsoft.com/office/drawing/2014/main" val="2094185257"/>
                    </a:ext>
                  </a:extLst>
                </a:gridCol>
                <a:gridCol w="718945">
                  <a:extLst>
                    <a:ext uri="{9D8B030D-6E8A-4147-A177-3AD203B41FA5}">
                      <a16:colId xmlns:a16="http://schemas.microsoft.com/office/drawing/2014/main" val="3603184702"/>
                    </a:ext>
                  </a:extLst>
                </a:gridCol>
                <a:gridCol w="718945">
                  <a:extLst>
                    <a:ext uri="{9D8B030D-6E8A-4147-A177-3AD203B41FA5}">
                      <a16:colId xmlns:a16="http://schemas.microsoft.com/office/drawing/2014/main" val="3917675761"/>
                    </a:ext>
                  </a:extLst>
                </a:gridCol>
                <a:gridCol w="718945">
                  <a:extLst>
                    <a:ext uri="{9D8B030D-6E8A-4147-A177-3AD203B41FA5}">
                      <a16:colId xmlns:a16="http://schemas.microsoft.com/office/drawing/2014/main" val="4034171133"/>
                    </a:ext>
                  </a:extLst>
                </a:gridCol>
                <a:gridCol w="718945">
                  <a:extLst>
                    <a:ext uri="{9D8B030D-6E8A-4147-A177-3AD203B41FA5}">
                      <a16:colId xmlns:a16="http://schemas.microsoft.com/office/drawing/2014/main" val="534036025"/>
                    </a:ext>
                  </a:extLst>
                </a:gridCol>
                <a:gridCol w="654562">
                  <a:extLst>
                    <a:ext uri="{9D8B030D-6E8A-4147-A177-3AD203B41FA5}">
                      <a16:colId xmlns:a16="http://schemas.microsoft.com/office/drawing/2014/main" val="1658708021"/>
                    </a:ext>
                  </a:extLst>
                </a:gridCol>
                <a:gridCol w="643832">
                  <a:extLst>
                    <a:ext uri="{9D8B030D-6E8A-4147-A177-3AD203B41FA5}">
                      <a16:colId xmlns:a16="http://schemas.microsoft.com/office/drawing/2014/main" val="337960050"/>
                    </a:ext>
                  </a:extLst>
                </a:gridCol>
              </a:tblGrid>
              <a:tr h="137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205675"/>
                  </a:ext>
                </a:extLst>
              </a:tr>
              <a:tr h="336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937356"/>
                  </a:ext>
                </a:extLst>
              </a:tr>
              <a:tr h="1441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172.784.886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161.276.498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-11.508.388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161.090.264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58893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214.488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214.488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214.488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847058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214.488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214.488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214.488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749915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01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121.288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121.288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638853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Tarapacá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507242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Coquimbo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76739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del Maule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125789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del Biobío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38972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La Araucanía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745996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Los Lagos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8994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Aysén del General Carlos Ibáñez del Campo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935111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Los Ríos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232788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Gastos de Funcionamiento Región de Ñuble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40078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172.784.886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161.062.010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-11.722.876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160.875.776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019534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87.652.146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160.875.776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73.223.630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160.875.776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144974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Atacama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13.954.035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13.954.035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13.954.035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895361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Coquimbo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1.410.917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1.410.917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1.410.917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903475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Valparaiso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1.051.013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1.051.013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1.051.013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811712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2.539.651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2.539.651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2.539.651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11686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BíoBío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4.077.035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8.551.777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4.474.742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8.551.777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214951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25.547.091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27.411.729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1.864.638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27.411.729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582231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2.092.539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10.528.741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8.436.202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10.528.741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58208"/>
                  </a:ext>
                </a:extLst>
              </a:tr>
              <a:tr h="219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del General Carlos Ibáñez del Campo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9.399.659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14.345.446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4.945.787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14.345.446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429996"/>
                  </a:ext>
                </a:extLst>
              </a:tr>
              <a:tr h="188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y de la Antártica Chilena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4.178.407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34.427.071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30.248.664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34.427.071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80775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19.052.970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19.052.970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19.052.970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109911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266.088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1.966.375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1.700.287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1.966.375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18747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5.188.384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20.744.884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15.556.500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20.744.884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45763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2.844.925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2.844.925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2.844.925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86948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03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2.046.242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2.046.242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2.046.242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099841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85.132.740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186.234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-84.946.506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52699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Regiones Extremas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69.879.374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-69.879.374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46802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Territorios Rezagados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15.253.366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186.234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-15.067.132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4197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935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07, PROGRAMA 01: AGENCIA NACIONAL DE INTELIGENCIA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71FC624-6AE1-43D5-81E9-60DE1B342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659630"/>
              </p:ext>
            </p:extLst>
          </p:nvPr>
        </p:nvGraphicFramePr>
        <p:xfrm>
          <a:off x="645940" y="1700808"/>
          <a:ext cx="7886701" cy="214194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63068524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243189694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823182108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1581725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817467227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855954021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174859682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442780235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44534460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867132023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818340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7014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6.785.168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8.085.706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1.300.538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7.813.907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2451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4.900.640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5.791.839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891.199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5.767.341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2941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1.134.817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1.382.039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247.222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1.145.001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7253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33928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162.117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91933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749.711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749.711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739.448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9251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338.552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338.552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329.010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19743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22114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7.718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97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32168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351.891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1978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143.356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-118.000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516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01: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PREVENCIÓN DEL DELITO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3455A5F-8F3A-4372-9C05-137A35D4C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323145"/>
              </p:ext>
            </p:extLst>
          </p:nvPr>
        </p:nvGraphicFramePr>
        <p:xfrm>
          <a:off x="500065" y="1844824"/>
          <a:ext cx="8125071" cy="3600405"/>
        </p:xfrm>
        <a:graphic>
          <a:graphicData uri="http://schemas.openxmlformats.org/drawingml/2006/table">
            <a:tbl>
              <a:tblPr/>
              <a:tblGrid>
                <a:gridCol w="272288">
                  <a:extLst>
                    <a:ext uri="{9D8B030D-6E8A-4147-A177-3AD203B41FA5}">
                      <a16:colId xmlns:a16="http://schemas.microsoft.com/office/drawing/2014/main" val="4148114235"/>
                    </a:ext>
                  </a:extLst>
                </a:gridCol>
                <a:gridCol w="272288">
                  <a:extLst>
                    <a:ext uri="{9D8B030D-6E8A-4147-A177-3AD203B41FA5}">
                      <a16:colId xmlns:a16="http://schemas.microsoft.com/office/drawing/2014/main" val="2289465564"/>
                    </a:ext>
                  </a:extLst>
                </a:gridCol>
                <a:gridCol w="272288">
                  <a:extLst>
                    <a:ext uri="{9D8B030D-6E8A-4147-A177-3AD203B41FA5}">
                      <a16:colId xmlns:a16="http://schemas.microsoft.com/office/drawing/2014/main" val="1460590551"/>
                    </a:ext>
                  </a:extLst>
                </a:gridCol>
                <a:gridCol w="3071406">
                  <a:extLst>
                    <a:ext uri="{9D8B030D-6E8A-4147-A177-3AD203B41FA5}">
                      <a16:colId xmlns:a16="http://schemas.microsoft.com/office/drawing/2014/main" val="4200352343"/>
                    </a:ext>
                  </a:extLst>
                </a:gridCol>
                <a:gridCol w="729732">
                  <a:extLst>
                    <a:ext uri="{9D8B030D-6E8A-4147-A177-3AD203B41FA5}">
                      <a16:colId xmlns:a16="http://schemas.microsoft.com/office/drawing/2014/main" val="2384164397"/>
                    </a:ext>
                  </a:extLst>
                </a:gridCol>
                <a:gridCol w="729732">
                  <a:extLst>
                    <a:ext uri="{9D8B030D-6E8A-4147-A177-3AD203B41FA5}">
                      <a16:colId xmlns:a16="http://schemas.microsoft.com/office/drawing/2014/main" val="1344967286"/>
                    </a:ext>
                  </a:extLst>
                </a:gridCol>
                <a:gridCol w="729732">
                  <a:extLst>
                    <a:ext uri="{9D8B030D-6E8A-4147-A177-3AD203B41FA5}">
                      <a16:colId xmlns:a16="http://schemas.microsoft.com/office/drawing/2014/main" val="1688817754"/>
                    </a:ext>
                  </a:extLst>
                </a:gridCol>
                <a:gridCol w="729732">
                  <a:extLst>
                    <a:ext uri="{9D8B030D-6E8A-4147-A177-3AD203B41FA5}">
                      <a16:colId xmlns:a16="http://schemas.microsoft.com/office/drawing/2014/main" val="4105367970"/>
                    </a:ext>
                  </a:extLst>
                </a:gridCol>
                <a:gridCol w="664382">
                  <a:extLst>
                    <a:ext uri="{9D8B030D-6E8A-4147-A177-3AD203B41FA5}">
                      <a16:colId xmlns:a16="http://schemas.microsoft.com/office/drawing/2014/main" val="3671587513"/>
                    </a:ext>
                  </a:extLst>
                </a:gridCol>
                <a:gridCol w="653491">
                  <a:extLst>
                    <a:ext uri="{9D8B030D-6E8A-4147-A177-3AD203B41FA5}">
                      <a16:colId xmlns:a16="http://schemas.microsoft.com/office/drawing/2014/main" val="106745168"/>
                    </a:ext>
                  </a:extLst>
                </a:gridCol>
              </a:tblGrid>
              <a:tr h="1327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196705"/>
                  </a:ext>
                </a:extLst>
              </a:tr>
              <a:tr h="406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02716"/>
                  </a:ext>
                </a:extLst>
              </a:tr>
              <a:tr h="141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35.784.603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38.273.231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2.488.628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38.031.473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522736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8.742.171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9.310.182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568.011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9.147.094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615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2.012.343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1.997.332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-15.011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1.996.885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102039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410000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24.400.188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24.408.107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24.329.969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440095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296816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Nacional Urbana de Seguridad Ciudadana - INE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936.062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784386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23.464.126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23.472.045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23.393.907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282135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Prevención del Delito y Seguridad Ciudadana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11.142.204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10.477.430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-664.774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10.431.877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879730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Gestión en Seguridad Ciudadana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3.414.954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3.409.351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-5.603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3.405.333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883613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Nacional de Seguridad Pública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3.941.485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3.911.453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-30.032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3.889.653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087264"/>
                  </a:ext>
                </a:extLst>
              </a:tr>
              <a:tr h="265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las Personas Afectadas por Eventos de Violencia Rural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3.170.340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3.170.496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3.168.507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03914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Innovación y Tecnología para la Prevención del Delito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1.795.143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708.172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2.498.537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535738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282.706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282.706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755341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8481970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109767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77.499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47712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971500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347.195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2.238.990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1.891.795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2.238.990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641394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355.449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160702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32496"/>
                  </a:ext>
                </a:extLst>
              </a:tr>
              <a:tr h="1327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1.824.784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1.824.784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1.824.784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7813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CENTROS REGIONALES DE ATENCIÓN Y ORIENTACIÓN A VÍCTIMAS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607C924-3936-472D-9401-7D5FCD405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832744"/>
              </p:ext>
            </p:extLst>
          </p:nvPr>
        </p:nvGraphicFramePr>
        <p:xfrm>
          <a:off x="414335" y="1965548"/>
          <a:ext cx="8210798" cy="1963497"/>
        </p:xfrm>
        <a:graphic>
          <a:graphicData uri="http://schemas.openxmlformats.org/drawingml/2006/table">
            <a:tbl>
              <a:tblPr/>
              <a:tblGrid>
                <a:gridCol w="298250">
                  <a:extLst>
                    <a:ext uri="{9D8B030D-6E8A-4147-A177-3AD203B41FA5}">
                      <a16:colId xmlns:a16="http://schemas.microsoft.com/office/drawing/2014/main" val="1033146892"/>
                    </a:ext>
                  </a:extLst>
                </a:gridCol>
                <a:gridCol w="298250">
                  <a:extLst>
                    <a:ext uri="{9D8B030D-6E8A-4147-A177-3AD203B41FA5}">
                      <a16:colId xmlns:a16="http://schemas.microsoft.com/office/drawing/2014/main" val="1652100890"/>
                    </a:ext>
                  </a:extLst>
                </a:gridCol>
                <a:gridCol w="298250">
                  <a:extLst>
                    <a:ext uri="{9D8B030D-6E8A-4147-A177-3AD203B41FA5}">
                      <a16:colId xmlns:a16="http://schemas.microsoft.com/office/drawing/2014/main" val="2092701247"/>
                    </a:ext>
                  </a:extLst>
                </a:gridCol>
                <a:gridCol w="2675295">
                  <a:extLst>
                    <a:ext uri="{9D8B030D-6E8A-4147-A177-3AD203B41FA5}">
                      <a16:colId xmlns:a16="http://schemas.microsoft.com/office/drawing/2014/main" val="442132778"/>
                    </a:ext>
                  </a:extLst>
                </a:gridCol>
                <a:gridCol w="799307">
                  <a:extLst>
                    <a:ext uri="{9D8B030D-6E8A-4147-A177-3AD203B41FA5}">
                      <a16:colId xmlns:a16="http://schemas.microsoft.com/office/drawing/2014/main" val="2508390767"/>
                    </a:ext>
                  </a:extLst>
                </a:gridCol>
                <a:gridCol w="799307">
                  <a:extLst>
                    <a:ext uri="{9D8B030D-6E8A-4147-A177-3AD203B41FA5}">
                      <a16:colId xmlns:a16="http://schemas.microsoft.com/office/drawing/2014/main" val="2148287448"/>
                    </a:ext>
                  </a:extLst>
                </a:gridCol>
                <a:gridCol w="799307">
                  <a:extLst>
                    <a:ext uri="{9D8B030D-6E8A-4147-A177-3AD203B41FA5}">
                      <a16:colId xmlns:a16="http://schemas.microsoft.com/office/drawing/2014/main" val="3824157712"/>
                    </a:ext>
                  </a:extLst>
                </a:gridCol>
                <a:gridCol w="799307">
                  <a:extLst>
                    <a:ext uri="{9D8B030D-6E8A-4147-A177-3AD203B41FA5}">
                      <a16:colId xmlns:a16="http://schemas.microsoft.com/office/drawing/2014/main" val="775218772"/>
                    </a:ext>
                  </a:extLst>
                </a:gridCol>
                <a:gridCol w="727728">
                  <a:extLst>
                    <a:ext uri="{9D8B030D-6E8A-4147-A177-3AD203B41FA5}">
                      <a16:colId xmlns:a16="http://schemas.microsoft.com/office/drawing/2014/main" val="3402048259"/>
                    </a:ext>
                  </a:extLst>
                </a:gridCol>
                <a:gridCol w="715797">
                  <a:extLst>
                    <a:ext uri="{9D8B030D-6E8A-4147-A177-3AD203B41FA5}">
                      <a16:colId xmlns:a16="http://schemas.microsoft.com/office/drawing/2014/main" val="2539030924"/>
                    </a:ext>
                  </a:extLst>
                </a:gridCol>
              </a:tblGrid>
              <a:tr h="1681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353361"/>
                  </a:ext>
                </a:extLst>
              </a:tr>
              <a:tr h="4119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038561"/>
                  </a:ext>
                </a:extLst>
              </a:tr>
              <a:tr h="1765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3.913.637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3.908.474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-5.163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3.838.075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377112"/>
                  </a:ext>
                </a:extLst>
              </a:tr>
              <a:tr h="13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2.560.133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2.560.561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2.490.302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552361"/>
                  </a:ext>
                </a:extLst>
              </a:tr>
              <a:tr h="68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1.274.155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1.242.154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-32.001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1.242.154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528566"/>
                  </a:ext>
                </a:extLst>
              </a:tr>
              <a:tr h="13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79.349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789038"/>
                  </a:ext>
                </a:extLst>
              </a:tr>
              <a:tr h="13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30488"/>
                  </a:ext>
                </a:extLst>
              </a:tr>
              <a:tr h="13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728298"/>
                  </a:ext>
                </a:extLst>
              </a:tr>
              <a:tr h="13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23.175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83964"/>
                  </a:ext>
                </a:extLst>
              </a:tr>
              <a:tr h="13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978784"/>
                  </a:ext>
                </a:extLst>
              </a:tr>
              <a:tr h="13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6482971"/>
                  </a:ext>
                </a:extLst>
              </a:tr>
              <a:tr h="134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981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736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SERV. NACIONAL PARA PREVENCIÓN Y REHABIL. CONSUMO DE DROGAS Y ALCOHOL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60262DB-8232-4674-8D5C-07A4C7995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771288"/>
              </p:ext>
            </p:extLst>
          </p:nvPr>
        </p:nvGraphicFramePr>
        <p:xfrm>
          <a:off x="500065" y="1934516"/>
          <a:ext cx="8125071" cy="3320203"/>
        </p:xfrm>
        <a:graphic>
          <a:graphicData uri="http://schemas.openxmlformats.org/drawingml/2006/table">
            <a:tbl>
              <a:tblPr/>
              <a:tblGrid>
                <a:gridCol w="272288">
                  <a:extLst>
                    <a:ext uri="{9D8B030D-6E8A-4147-A177-3AD203B41FA5}">
                      <a16:colId xmlns:a16="http://schemas.microsoft.com/office/drawing/2014/main" val="3232746848"/>
                    </a:ext>
                  </a:extLst>
                </a:gridCol>
                <a:gridCol w="272288">
                  <a:extLst>
                    <a:ext uri="{9D8B030D-6E8A-4147-A177-3AD203B41FA5}">
                      <a16:colId xmlns:a16="http://schemas.microsoft.com/office/drawing/2014/main" val="3785102409"/>
                    </a:ext>
                  </a:extLst>
                </a:gridCol>
                <a:gridCol w="272288">
                  <a:extLst>
                    <a:ext uri="{9D8B030D-6E8A-4147-A177-3AD203B41FA5}">
                      <a16:colId xmlns:a16="http://schemas.microsoft.com/office/drawing/2014/main" val="4010586112"/>
                    </a:ext>
                  </a:extLst>
                </a:gridCol>
                <a:gridCol w="3071406">
                  <a:extLst>
                    <a:ext uri="{9D8B030D-6E8A-4147-A177-3AD203B41FA5}">
                      <a16:colId xmlns:a16="http://schemas.microsoft.com/office/drawing/2014/main" val="1255009649"/>
                    </a:ext>
                  </a:extLst>
                </a:gridCol>
                <a:gridCol w="729732">
                  <a:extLst>
                    <a:ext uri="{9D8B030D-6E8A-4147-A177-3AD203B41FA5}">
                      <a16:colId xmlns:a16="http://schemas.microsoft.com/office/drawing/2014/main" val="423789057"/>
                    </a:ext>
                  </a:extLst>
                </a:gridCol>
                <a:gridCol w="729732">
                  <a:extLst>
                    <a:ext uri="{9D8B030D-6E8A-4147-A177-3AD203B41FA5}">
                      <a16:colId xmlns:a16="http://schemas.microsoft.com/office/drawing/2014/main" val="2981096999"/>
                    </a:ext>
                  </a:extLst>
                </a:gridCol>
                <a:gridCol w="729732">
                  <a:extLst>
                    <a:ext uri="{9D8B030D-6E8A-4147-A177-3AD203B41FA5}">
                      <a16:colId xmlns:a16="http://schemas.microsoft.com/office/drawing/2014/main" val="61975393"/>
                    </a:ext>
                  </a:extLst>
                </a:gridCol>
                <a:gridCol w="729732">
                  <a:extLst>
                    <a:ext uri="{9D8B030D-6E8A-4147-A177-3AD203B41FA5}">
                      <a16:colId xmlns:a16="http://schemas.microsoft.com/office/drawing/2014/main" val="118615380"/>
                    </a:ext>
                  </a:extLst>
                </a:gridCol>
                <a:gridCol w="664382">
                  <a:extLst>
                    <a:ext uri="{9D8B030D-6E8A-4147-A177-3AD203B41FA5}">
                      <a16:colId xmlns:a16="http://schemas.microsoft.com/office/drawing/2014/main" val="2483676189"/>
                    </a:ext>
                  </a:extLst>
                </a:gridCol>
                <a:gridCol w="653491">
                  <a:extLst>
                    <a:ext uri="{9D8B030D-6E8A-4147-A177-3AD203B41FA5}">
                      <a16:colId xmlns:a16="http://schemas.microsoft.com/office/drawing/2014/main" val="2773114277"/>
                    </a:ext>
                  </a:extLst>
                </a:gridCol>
              </a:tblGrid>
              <a:tr h="1607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112151"/>
                  </a:ext>
                </a:extLst>
              </a:tr>
              <a:tr h="3937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873495"/>
                  </a:ext>
                </a:extLst>
              </a:tr>
              <a:tr h="1687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69.605.742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70.175.223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69.364.085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648800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8.615.103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9.182.503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567.400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8.950.022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814916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3.450.943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3.450.943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3.258.426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61662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832602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855560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57.507.296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57.363.206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-144.090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56.993.008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330799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57.507.296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57.363.206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-144.090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56.993.008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601500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Tratamiento y Rehabilitación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44.160.317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44.160.437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44.159.435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576649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Programas de Prevención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3.252.393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3.252.582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3.214.854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605493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Capacitación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1.292.898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1.146.727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-146.171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891.581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757224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- Programa PREVIENE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5.992.803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5.992.803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5.953.642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045130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Control Cero Alcohol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1.099.497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1.100.213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797206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Parentalidad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1.709.388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1.710.444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1.675.891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88014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116.353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108085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591224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602525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912775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901300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655536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834450"/>
                  </a:ext>
                </a:extLst>
              </a:tr>
              <a:tr h="128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3408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D984E42-74A2-4DCC-B587-C8E0C8BC1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182" y="2163969"/>
            <a:ext cx="4085652" cy="253006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12B4D417-A39F-4751-B6B4-C9562E8E8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9" y="2163969"/>
            <a:ext cx="4085652" cy="253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21B720D-36D9-4CD9-B6A1-3996930DF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637270"/>
              </p:ext>
            </p:extLst>
          </p:nvPr>
        </p:nvGraphicFramePr>
        <p:xfrm>
          <a:off x="539552" y="1744948"/>
          <a:ext cx="8076271" cy="3830350"/>
        </p:xfrm>
        <a:graphic>
          <a:graphicData uri="http://schemas.openxmlformats.org/drawingml/2006/table">
            <a:tbl>
              <a:tblPr/>
              <a:tblGrid>
                <a:gridCol w="267426">
                  <a:extLst>
                    <a:ext uri="{9D8B030D-6E8A-4147-A177-3AD203B41FA5}">
                      <a16:colId xmlns:a16="http://schemas.microsoft.com/office/drawing/2014/main" val="2003063743"/>
                    </a:ext>
                  </a:extLst>
                </a:gridCol>
                <a:gridCol w="267426">
                  <a:extLst>
                    <a:ext uri="{9D8B030D-6E8A-4147-A177-3AD203B41FA5}">
                      <a16:colId xmlns:a16="http://schemas.microsoft.com/office/drawing/2014/main" val="2656666655"/>
                    </a:ext>
                  </a:extLst>
                </a:gridCol>
                <a:gridCol w="267426">
                  <a:extLst>
                    <a:ext uri="{9D8B030D-6E8A-4147-A177-3AD203B41FA5}">
                      <a16:colId xmlns:a16="http://schemas.microsoft.com/office/drawing/2014/main" val="995173753"/>
                    </a:ext>
                  </a:extLst>
                </a:gridCol>
                <a:gridCol w="3016568">
                  <a:extLst>
                    <a:ext uri="{9D8B030D-6E8A-4147-A177-3AD203B41FA5}">
                      <a16:colId xmlns:a16="http://schemas.microsoft.com/office/drawing/2014/main" val="926484654"/>
                    </a:ext>
                  </a:extLst>
                </a:gridCol>
                <a:gridCol w="716702">
                  <a:extLst>
                    <a:ext uri="{9D8B030D-6E8A-4147-A177-3AD203B41FA5}">
                      <a16:colId xmlns:a16="http://schemas.microsoft.com/office/drawing/2014/main" val="348273568"/>
                    </a:ext>
                  </a:extLst>
                </a:gridCol>
                <a:gridCol w="716702">
                  <a:extLst>
                    <a:ext uri="{9D8B030D-6E8A-4147-A177-3AD203B41FA5}">
                      <a16:colId xmlns:a16="http://schemas.microsoft.com/office/drawing/2014/main" val="297245456"/>
                    </a:ext>
                  </a:extLst>
                </a:gridCol>
                <a:gridCol w="716702">
                  <a:extLst>
                    <a:ext uri="{9D8B030D-6E8A-4147-A177-3AD203B41FA5}">
                      <a16:colId xmlns:a16="http://schemas.microsoft.com/office/drawing/2014/main" val="1200462701"/>
                    </a:ext>
                  </a:extLst>
                </a:gridCol>
                <a:gridCol w="716702">
                  <a:extLst>
                    <a:ext uri="{9D8B030D-6E8A-4147-A177-3AD203B41FA5}">
                      <a16:colId xmlns:a16="http://schemas.microsoft.com/office/drawing/2014/main" val="23577332"/>
                    </a:ext>
                  </a:extLst>
                </a:gridCol>
                <a:gridCol w="748793">
                  <a:extLst>
                    <a:ext uri="{9D8B030D-6E8A-4147-A177-3AD203B41FA5}">
                      <a16:colId xmlns:a16="http://schemas.microsoft.com/office/drawing/2014/main" val="42623402"/>
                    </a:ext>
                  </a:extLst>
                </a:gridCol>
                <a:gridCol w="641824">
                  <a:extLst>
                    <a:ext uri="{9D8B030D-6E8A-4147-A177-3AD203B41FA5}">
                      <a16:colId xmlns:a16="http://schemas.microsoft.com/office/drawing/2014/main" val="2332199988"/>
                    </a:ext>
                  </a:extLst>
                </a:gridCol>
              </a:tblGrid>
              <a:tr h="1591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34" marR="7834" marT="7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34" marR="7834" marT="7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98072"/>
                  </a:ext>
                </a:extLst>
              </a:tr>
              <a:tr h="3899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434142"/>
                  </a:ext>
                </a:extLst>
              </a:tr>
              <a:tr h="1671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31.352.123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145.231.318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113.879.195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142.099.551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453,2%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1221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14.937.334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15.694.133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756.799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15.010.090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47337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2.830.083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2.985.083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155.000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2.809.255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313832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177.188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177.188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177.188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327302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177.188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177.188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177.188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886036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10.597.981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117.644.496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107.046.515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115.433.650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1089,2%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948845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3.396.154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3.396.154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3.349.901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794460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Asistencia Social (ORASMI)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2.697.399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2.697.399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2.691.319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2351940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698.745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698.745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658.582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353897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023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 de Daños y Damnificados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695394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7.201.827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114.248.342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107.046.515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112.083.749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1556,3%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436453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107.465.968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107.465.958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105.661.799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1056617990,0%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064491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Estadio Seguro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735.275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736.894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1.619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655.615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365300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Diario Oficial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1.170.751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1.064.304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-106.447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952.746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54521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Migraciones y Extranjería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4.162.945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4.171.233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8.288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4.075.417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672434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053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Seguimiento de Causas Judiciales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721.127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304.239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-416.888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302.955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003648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055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Frontera Segura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411.719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505.704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93.985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435.217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7133610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321.364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449.740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128.376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449.739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139,9%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9625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321.364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449.740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128.376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449.739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139,9%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01962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197.450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197.450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162.430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712917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16.995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16.995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16.768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726013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45.269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45.269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23.668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714073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13.973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13.973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5.178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265981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70.570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70.570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69.680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4216035"/>
                  </a:ext>
                </a:extLst>
              </a:tr>
              <a:tr h="127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50.643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50.643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47.136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7700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0C419A5E-28AB-4771-AE11-85610DF8C026}"/>
              </a:ext>
            </a:extLst>
          </p:cNvPr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7B5DBC4F-610A-413E-8ECC-417BEB6BCAFE}"/>
              </a:ext>
            </a:extLst>
          </p:cNvPr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26E1ACE-6C4F-4398-B5BC-35D3A672E5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157025"/>
              </p:ext>
            </p:extLst>
          </p:nvPr>
        </p:nvGraphicFramePr>
        <p:xfrm>
          <a:off x="431427" y="1801020"/>
          <a:ext cx="8184399" cy="1288659"/>
        </p:xfrm>
        <a:graphic>
          <a:graphicData uri="http://schemas.openxmlformats.org/drawingml/2006/table">
            <a:tbl>
              <a:tblPr/>
              <a:tblGrid>
                <a:gridCol w="271006">
                  <a:extLst>
                    <a:ext uri="{9D8B030D-6E8A-4147-A177-3AD203B41FA5}">
                      <a16:colId xmlns:a16="http://schemas.microsoft.com/office/drawing/2014/main" val="1287125793"/>
                    </a:ext>
                  </a:extLst>
                </a:gridCol>
                <a:gridCol w="271006">
                  <a:extLst>
                    <a:ext uri="{9D8B030D-6E8A-4147-A177-3AD203B41FA5}">
                      <a16:colId xmlns:a16="http://schemas.microsoft.com/office/drawing/2014/main" val="657942410"/>
                    </a:ext>
                  </a:extLst>
                </a:gridCol>
                <a:gridCol w="271006">
                  <a:extLst>
                    <a:ext uri="{9D8B030D-6E8A-4147-A177-3AD203B41FA5}">
                      <a16:colId xmlns:a16="http://schemas.microsoft.com/office/drawing/2014/main" val="2046532263"/>
                    </a:ext>
                  </a:extLst>
                </a:gridCol>
                <a:gridCol w="3056954">
                  <a:extLst>
                    <a:ext uri="{9D8B030D-6E8A-4147-A177-3AD203B41FA5}">
                      <a16:colId xmlns:a16="http://schemas.microsoft.com/office/drawing/2014/main" val="50926604"/>
                    </a:ext>
                  </a:extLst>
                </a:gridCol>
                <a:gridCol w="726298">
                  <a:extLst>
                    <a:ext uri="{9D8B030D-6E8A-4147-A177-3AD203B41FA5}">
                      <a16:colId xmlns:a16="http://schemas.microsoft.com/office/drawing/2014/main" val="2799759490"/>
                    </a:ext>
                  </a:extLst>
                </a:gridCol>
                <a:gridCol w="726298">
                  <a:extLst>
                    <a:ext uri="{9D8B030D-6E8A-4147-A177-3AD203B41FA5}">
                      <a16:colId xmlns:a16="http://schemas.microsoft.com/office/drawing/2014/main" val="2705622457"/>
                    </a:ext>
                  </a:extLst>
                </a:gridCol>
                <a:gridCol w="726298">
                  <a:extLst>
                    <a:ext uri="{9D8B030D-6E8A-4147-A177-3AD203B41FA5}">
                      <a16:colId xmlns:a16="http://schemas.microsoft.com/office/drawing/2014/main" val="2422695213"/>
                    </a:ext>
                  </a:extLst>
                </a:gridCol>
                <a:gridCol w="726298">
                  <a:extLst>
                    <a:ext uri="{9D8B030D-6E8A-4147-A177-3AD203B41FA5}">
                      <a16:colId xmlns:a16="http://schemas.microsoft.com/office/drawing/2014/main" val="3314771572"/>
                    </a:ext>
                  </a:extLst>
                </a:gridCol>
                <a:gridCol w="758818">
                  <a:extLst>
                    <a:ext uri="{9D8B030D-6E8A-4147-A177-3AD203B41FA5}">
                      <a16:colId xmlns:a16="http://schemas.microsoft.com/office/drawing/2014/main" val="1034066783"/>
                    </a:ext>
                  </a:extLst>
                </a:gridCol>
                <a:gridCol w="650417">
                  <a:extLst>
                    <a:ext uri="{9D8B030D-6E8A-4147-A177-3AD203B41FA5}">
                      <a16:colId xmlns:a16="http://schemas.microsoft.com/office/drawing/2014/main" val="4251693016"/>
                    </a:ext>
                  </a:extLst>
                </a:gridCol>
              </a:tblGrid>
              <a:tr h="1267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834" marR="7834" marT="7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34" marR="7834" marT="78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480967"/>
                  </a:ext>
                </a:extLst>
              </a:tr>
              <a:tr h="3803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07130"/>
                  </a:ext>
                </a:extLst>
              </a:tr>
              <a:tr h="126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2.467.911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7.759.001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5.291.090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7.732.972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313,3%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516520"/>
                  </a:ext>
                </a:extLst>
              </a:tr>
              <a:tr h="126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2.467.911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7.759.001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5.291.090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7.732.972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313,3%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504007"/>
                  </a:ext>
                </a:extLst>
              </a:tr>
              <a:tr h="126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 Atender Situaciones de Emergencia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5.104.261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5.104.251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5.078.232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50782320,0%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5727487"/>
                  </a:ext>
                </a:extLst>
              </a:tr>
              <a:tr h="126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Frontera Segura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2.467.901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2.654.740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186.839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2.654.740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563597"/>
                  </a:ext>
                </a:extLst>
              </a:tr>
              <a:tr h="126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324.227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324.227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324.227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370053"/>
                  </a:ext>
                </a:extLst>
              </a:tr>
              <a:tr h="1267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324.227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324.227 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324.227</a:t>
                      </a:r>
                    </a:p>
                  </a:txBody>
                  <a:tcPr marL="7834" marR="7834" marT="78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34" marR="7834" marT="78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438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02: RED DE CONECTIVIDAD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702B0CB-499B-4ED4-B1AD-C5B85B19E6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566763"/>
              </p:ext>
            </p:extLst>
          </p:nvPr>
        </p:nvGraphicFramePr>
        <p:xfrm>
          <a:off x="467545" y="1744847"/>
          <a:ext cx="8148280" cy="1756161"/>
        </p:xfrm>
        <a:graphic>
          <a:graphicData uri="http://schemas.openxmlformats.org/drawingml/2006/table">
            <a:tbl>
              <a:tblPr/>
              <a:tblGrid>
                <a:gridCol w="273066">
                  <a:extLst>
                    <a:ext uri="{9D8B030D-6E8A-4147-A177-3AD203B41FA5}">
                      <a16:colId xmlns:a16="http://schemas.microsoft.com/office/drawing/2014/main" val="1239305034"/>
                    </a:ext>
                  </a:extLst>
                </a:gridCol>
                <a:gridCol w="273066">
                  <a:extLst>
                    <a:ext uri="{9D8B030D-6E8A-4147-A177-3AD203B41FA5}">
                      <a16:colId xmlns:a16="http://schemas.microsoft.com/office/drawing/2014/main" val="3905624969"/>
                    </a:ext>
                  </a:extLst>
                </a:gridCol>
                <a:gridCol w="273066">
                  <a:extLst>
                    <a:ext uri="{9D8B030D-6E8A-4147-A177-3AD203B41FA5}">
                      <a16:colId xmlns:a16="http://schemas.microsoft.com/office/drawing/2014/main" val="986118948"/>
                    </a:ext>
                  </a:extLst>
                </a:gridCol>
                <a:gridCol w="3080180">
                  <a:extLst>
                    <a:ext uri="{9D8B030D-6E8A-4147-A177-3AD203B41FA5}">
                      <a16:colId xmlns:a16="http://schemas.microsoft.com/office/drawing/2014/main" val="3114783590"/>
                    </a:ext>
                  </a:extLst>
                </a:gridCol>
                <a:gridCol w="731816">
                  <a:extLst>
                    <a:ext uri="{9D8B030D-6E8A-4147-A177-3AD203B41FA5}">
                      <a16:colId xmlns:a16="http://schemas.microsoft.com/office/drawing/2014/main" val="1435589387"/>
                    </a:ext>
                  </a:extLst>
                </a:gridCol>
                <a:gridCol w="731816">
                  <a:extLst>
                    <a:ext uri="{9D8B030D-6E8A-4147-A177-3AD203B41FA5}">
                      <a16:colId xmlns:a16="http://schemas.microsoft.com/office/drawing/2014/main" val="463611490"/>
                    </a:ext>
                  </a:extLst>
                </a:gridCol>
                <a:gridCol w="731816">
                  <a:extLst>
                    <a:ext uri="{9D8B030D-6E8A-4147-A177-3AD203B41FA5}">
                      <a16:colId xmlns:a16="http://schemas.microsoft.com/office/drawing/2014/main" val="887458191"/>
                    </a:ext>
                  </a:extLst>
                </a:gridCol>
                <a:gridCol w="731816">
                  <a:extLst>
                    <a:ext uri="{9D8B030D-6E8A-4147-A177-3AD203B41FA5}">
                      <a16:colId xmlns:a16="http://schemas.microsoft.com/office/drawing/2014/main" val="3553950992"/>
                    </a:ext>
                  </a:extLst>
                </a:gridCol>
                <a:gridCol w="666280">
                  <a:extLst>
                    <a:ext uri="{9D8B030D-6E8A-4147-A177-3AD203B41FA5}">
                      <a16:colId xmlns:a16="http://schemas.microsoft.com/office/drawing/2014/main" val="1972306121"/>
                    </a:ext>
                  </a:extLst>
                </a:gridCol>
                <a:gridCol w="655358">
                  <a:extLst>
                    <a:ext uri="{9D8B030D-6E8A-4147-A177-3AD203B41FA5}">
                      <a16:colId xmlns:a16="http://schemas.microsoft.com/office/drawing/2014/main" val="3686288825"/>
                    </a:ext>
                  </a:extLst>
                </a:gridCol>
              </a:tblGrid>
              <a:tr h="1419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581291"/>
                  </a:ext>
                </a:extLst>
              </a:tr>
              <a:tr h="43460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48522"/>
                  </a:ext>
                </a:extLst>
              </a:tr>
              <a:tr h="1862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6.761.559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6.687.009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-74.550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6.580.435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612208"/>
                  </a:ext>
                </a:extLst>
              </a:tr>
              <a:tr h="141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1.363.173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1.369.790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1.295.458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500119"/>
                  </a:ext>
                </a:extLst>
              </a:tr>
              <a:tr h="141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5.259.336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5.174.490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-84.846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5.145.977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853044"/>
                  </a:ext>
                </a:extLst>
              </a:tr>
              <a:tr h="141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139.050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139.050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074231"/>
                  </a:ext>
                </a:extLst>
              </a:tr>
              <a:tr h="141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551870"/>
                  </a:ext>
                </a:extLst>
              </a:tr>
              <a:tr h="141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70396"/>
                  </a:ext>
                </a:extLst>
              </a:tr>
              <a:tr h="141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695245"/>
                  </a:ext>
                </a:extLst>
              </a:tr>
              <a:tr h="1419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92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03: FONDO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8F418AB-AFD0-4396-B361-270DEA40E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897581"/>
              </p:ext>
            </p:extLst>
          </p:nvPr>
        </p:nvGraphicFramePr>
        <p:xfrm>
          <a:off x="414336" y="1700808"/>
          <a:ext cx="8201488" cy="1656187"/>
        </p:xfrm>
        <a:graphic>
          <a:graphicData uri="http://schemas.openxmlformats.org/drawingml/2006/table">
            <a:tbl>
              <a:tblPr/>
              <a:tblGrid>
                <a:gridCol w="274849">
                  <a:extLst>
                    <a:ext uri="{9D8B030D-6E8A-4147-A177-3AD203B41FA5}">
                      <a16:colId xmlns:a16="http://schemas.microsoft.com/office/drawing/2014/main" val="3168804039"/>
                    </a:ext>
                  </a:extLst>
                </a:gridCol>
                <a:gridCol w="274849">
                  <a:extLst>
                    <a:ext uri="{9D8B030D-6E8A-4147-A177-3AD203B41FA5}">
                      <a16:colId xmlns:a16="http://schemas.microsoft.com/office/drawing/2014/main" val="3807056795"/>
                    </a:ext>
                  </a:extLst>
                </a:gridCol>
                <a:gridCol w="274849">
                  <a:extLst>
                    <a:ext uri="{9D8B030D-6E8A-4147-A177-3AD203B41FA5}">
                      <a16:colId xmlns:a16="http://schemas.microsoft.com/office/drawing/2014/main" val="540763272"/>
                    </a:ext>
                  </a:extLst>
                </a:gridCol>
                <a:gridCol w="3100293">
                  <a:extLst>
                    <a:ext uri="{9D8B030D-6E8A-4147-A177-3AD203B41FA5}">
                      <a16:colId xmlns:a16="http://schemas.microsoft.com/office/drawing/2014/main" val="1887697278"/>
                    </a:ext>
                  </a:extLst>
                </a:gridCol>
                <a:gridCol w="736595">
                  <a:extLst>
                    <a:ext uri="{9D8B030D-6E8A-4147-A177-3AD203B41FA5}">
                      <a16:colId xmlns:a16="http://schemas.microsoft.com/office/drawing/2014/main" val="3443029195"/>
                    </a:ext>
                  </a:extLst>
                </a:gridCol>
                <a:gridCol w="736595">
                  <a:extLst>
                    <a:ext uri="{9D8B030D-6E8A-4147-A177-3AD203B41FA5}">
                      <a16:colId xmlns:a16="http://schemas.microsoft.com/office/drawing/2014/main" val="3188634861"/>
                    </a:ext>
                  </a:extLst>
                </a:gridCol>
                <a:gridCol w="736595">
                  <a:extLst>
                    <a:ext uri="{9D8B030D-6E8A-4147-A177-3AD203B41FA5}">
                      <a16:colId xmlns:a16="http://schemas.microsoft.com/office/drawing/2014/main" val="1832065792"/>
                    </a:ext>
                  </a:extLst>
                </a:gridCol>
                <a:gridCol w="736595">
                  <a:extLst>
                    <a:ext uri="{9D8B030D-6E8A-4147-A177-3AD203B41FA5}">
                      <a16:colId xmlns:a16="http://schemas.microsoft.com/office/drawing/2014/main" val="194469282"/>
                    </a:ext>
                  </a:extLst>
                </a:gridCol>
                <a:gridCol w="670631">
                  <a:extLst>
                    <a:ext uri="{9D8B030D-6E8A-4147-A177-3AD203B41FA5}">
                      <a16:colId xmlns:a16="http://schemas.microsoft.com/office/drawing/2014/main" val="3000627276"/>
                    </a:ext>
                  </a:extLst>
                </a:gridCol>
                <a:gridCol w="659637">
                  <a:extLst>
                    <a:ext uri="{9D8B030D-6E8A-4147-A177-3AD203B41FA5}">
                      <a16:colId xmlns:a16="http://schemas.microsoft.com/office/drawing/2014/main" val="4013939951"/>
                    </a:ext>
                  </a:extLst>
                </a:gridCol>
              </a:tblGrid>
              <a:tr h="1455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087857"/>
                  </a:ext>
                </a:extLst>
              </a:tr>
              <a:tr h="4458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186782"/>
                  </a:ext>
                </a:extLst>
              </a:tr>
              <a:tr h="1910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4.146.470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4.146.470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4.146.421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659250"/>
                  </a:ext>
                </a:extLst>
              </a:tr>
              <a:tr h="145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794.509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035568"/>
                  </a:ext>
                </a:extLst>
              </a:tr>
              <a:tr h="145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794.509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477785"/>
                  </a:ext>
                </a:extLst>
              </a:tr>
              <a:tr h="145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794.527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794.527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794.509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446684"/>
                  </a:ext>
                </a:extLst>
              </a:tr>
              <a:tr h="145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3.351.943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3.351.912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5993514"/>
                  </a:ext>
                </a:extLst>
              </a:tr>
              <a:tr h="145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3.351.943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3.351.912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061138"/>
                  </a:ext>
                </a:extLst>
              </a:tr>
              <a:tr h="1455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3.351.943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3.351.912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077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04: BOMBEROS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F40ABF9-B0EE-4400-9C10-D85E127FC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001416"/>
              </p:ext>
            </p:extLst>
          </p:nvPr>
        </p:nvGraphicFramePr>
        <p:xfrm>
          <a:off x="539553" y="1744948"/>
          <a:ext cx="8085582" cy="2908190"/>
        </p:xfrm>
        <a:graphic>
          <a:graphicData uri="http://schemas.openxmlformats.org/drawingml/2006/table">
            <a:tbl>
              <a:tblPr/>
              <a:tblGrid>
                <a:gridCol w="270965">
                  <a:extLst>
                    <a:ext uri="{9D8B030D-6E8A-4147-A177-3AD203B41FA5}">
                      <a16:colId xmlns:a16="http://schemas.microsoft.com/office/drawing/2014/main" val="3317325765"/>
                    </a:ext>
                  </a:extLst>
                </a:gridCol>
                <a:gridCol w="270965">
                  <a:extLst>
                    <a:ext uri="{9D8B030D-6E8A-4147-A177-3AD203B41FA5}">
                      <a16:colId xmlns:a16="http://schemas.microsoft.com/office/drawing/2014/main" val="4276399441"/>
                    </a:ext>
                  </a:extLst>
                </a:gridCol>
                <a:gridCol w="270965">
                  <a:extLst>
                    <a:ext uri="{9D8B030D-6E8A-4147-A177-3AD203B41FA5}">
                      <a16:colId xmlns:a16="http://schemas.microsoft.com/office/drawing/2014/main" val="650887739"/>
                    </a:ext>
                  </a:extLst>
                </a:gridCol>
                <a:gridCol w="3056479">
                  <a:extLst>
                    <a:ext uri="{9D8B030D-6E8A-4147-A177-3AD203B41FA5}">
                      <a16:colId xmlns:a16="http://schemas.microsoft.com/office/drawing/2014/main" val="2538281075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3277107740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227029518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1960862199"/>
                    </a:ext>
                  </a:extLst>
                </a:gridCol>
                <a:gridCol w="726185">
                  <a:extLst>
                    <a:ext uri="{9D8B030D-6E8A-4147-A177-3AD203B41FA5}">
                      <a16:colId xmlns:a16="http://schemas.microsoft.com/office/drawing/2014/main" val="747339026"/>
                    </a:ext>
                  </a:extLst>
                </a:gridCol>
                <a:gridCol w="661153">
                  <a:extLst>
                    <a:ext uri="{9D8B030D-6E8A-4147-A177-3AD203B41FA5}">
                      <a16:colId xmlns:a16="http://schemas.microsoft.com/office/drawing/2014/main" val="3960449573"/>
                    </a:ext>
                  </a:extLst>
                </a:gridCol>
                <a:gridCol w="650315">
                  <a:extLst>
                    <a:ext uri="{9D8B030D-6E8A-4147-A177-3AD203B41FA5}">
                      <a16:colId xmlns:a16="http://schemas.microsoft.com/office/drawing/2014/main" val="3928332724"/>
                    </a:ext>
                  </a:extLst>
                </a:gridCol>
              </a:tblGrid>
              <a:tr h="1360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959361"/>
                  </a:ext>
                </a:extLst>
              </a:tr>
              <a:tr h="4166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034702"/>
                  </a:ext>
                </a:extLst>
              </a:tr>
              <a:tr h="178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45.235.785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47.018.332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1.782.547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46.855.726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468622"/>
                  </a:ext>
                </a:extLst>
              </a:tr>
              <a:tr h="13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29.917.557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29.955.581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29.829.229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530826"/>
                  </a:ext>
                </a:extLst>
              </a:tr>
              <a:tr h="13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29.917.557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29.955.581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29.829.229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525656"/>
                  </a:ext>
                </a:extLst>
              </a:tr>
              <a:tr h="13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Operación de Cuerpo de Bomberos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22.320.064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22.340.353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22.216.348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4622084"/>
                  </a:ext>
                </a:extLst>
              </a:tr>
              <a:tr h="272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 Extraordinaria, Reparaciones y Mantenciones de Cuerpos de Bomberos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1.612.705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1.630.440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1.628.093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072283"/>
                  </a:ext>
                </a:extLst>
              </a:tr>
              <a:tr h="13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Funcionamiento de la Junta Nacional y Organismos Dependientes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3.484.788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3.484.788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3.484.788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046315"/>
                  </a:ext>
                </a:extLst>
              </a:tr>
              <a:tr h="13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de Bomberos de Chile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67662"/>
                  </a:ext>
                </a:extLst>
              </a:tr>
              <a:tr h="13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15.318.228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15.352.717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15.316.463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42711"/>
                  </a:ext>
                </a:extLst>
              </a:tr>
              <a:tr h="13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15.318.228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15.352.717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15.316.463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210027"/>
                  </a:ext>
                </a:extLst>
              </a:tr>
              <a:tr h="13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de Cuerpos de Bomberos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2.320.274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2.354.763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2.318.509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059178"/>
                  </a:ext>
                </a:extLst>
              </a:tr>
              <a:tr h="272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Importaciones y Compromisos en Moneda Extranjera para Cuerpos de Bomberos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8.374.652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8.374.652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8.374.652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070966"/>
                  </a:ext>
                </a:extLst>
              </a:tr>
              <a:tr h="272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Adquisiciones y Compromisos en Moneda Nacional para Cuerpos de Bomberos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4.623.302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4.623.302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999346"/>
                  </a:ext>
                </a:extLst>
              </a:tr>
              <a:tr h="13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156128"/>
                  </a:ext>
                </a:extLst>
              </a:tr>
              <a:tr h="1360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1.710.034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1.710.034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971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2EAAB40-C343-4851-BCF4-23D14C7F65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489489"/>
              </p:ext>
            </p:extLst>
          </p:nvPr>
        </p:nvGraphicFramePr>
        <p:xfrm>
          <a:off x="414336" y="1556792"/>
          <a:ext cx="8229600" cy="4794578"/>
        </p:xfrm>
        <a:graphic>
          <a:graphicData uri="http://schemas.openxmlformats.org/drawingml/2006/table">
            <a:tbl>
              <a:tblPr/>
              <a:tblGrid>
                <a:gridCol w="275792">
                  <a:extLst>
                    <a:ext uri="{9D8B030D-6E8A-4147-A177-3AD203B41FA5}">
                      <a16:colId xmlns:a16="http://schemas.microsoft.com/office/drawing/2014/main" val="3303672303"/>
                    </a:ext>
                  </a:extLst>
                </a:gridCol>
                <a:gridCol w="275792">
                  <a:extLst>
                    <a:ext uri="{9D8B030D-6E8A-4147-A177-3AD203B41FA5}">
                      <a16:colId xmlns:a16="http://schemas.microsoft.com/office/drawing/2014/main" val="2592641330"/>
                    </a:ext>
                  </a:extLst>
                </a:gridCol>
                <a:gridCol w="275792">
                  <a:extLst>
                    <a:ext uri="{9D8B030D-6E8A-4147-A177-3AD203B41FA5}">
                      <a16:colId xmlns:a16="http://schemas.microsoft.com/office/drawing/2014/main" val="2832566598"/>
                    </a:ext>
                  </a:extLst>
                </a:gridCol>
                <a:gridCol w="3110921">
                  <a:extLst>
                    <a:ext uri="{9D8B030D-6E8A-4147-A177-3AD203B41FA5}">
                      <a16:colId xmlns:a16="http://schemas.microsoft.com/office/drawing/2014/main" val="2864475292"/>
                    </a:ext>
                  </a:extLst>
                </a:gridCol>
                <a:gridCol w="739119">
                  <a:extLst>
                    <a:ext uri="{9D8B030D-6E8A-4147-A177-3AD203B41FA5}">
                      <a16:colId xmlns:a16="http://schemas.microsoft.com/office/drawing/2014/main" val="3419411635"/>
                    </a:ext>
                  </a:extLst>
                </a:gridCol>
                <a:gridCol w="739119">
                  <a:extLst>
                    <a:ext uri="{9D8B030D-6E8A-4147-A177-3AD203B41FA5}">
                      <a16:colId xmlns:a16="http://schemas.microsoft.com/office/drawing/2014/main" val="2952583587"/>
                    </a:ext>
                  </a:extLst>
                </a:gridCol>
                <a:gridCol w="739119">
                  <a:extLst>
                    <a:ext uri="{9D8B030D-6E8A-4147-A177-3AD203B41FA5}">
                      <a16:colId xmlns:a16="http://schemas.microsoft.com/office/drawing/2014/main" val="4189999293"/>
                    </a:ext>
                  </a:extLst>
                </a:gridCol>
                <a:gridCol w="739119">
                  <a:extLst>
                    <a:ext uri="{9D8B030D-6E8A-4147-A177-3AD203B41FA5}">
                      <a16:colId xmlns:a16="http://schemas.microsoft.com/office/drawing/2014/main" val="3576847086"/>
                    </a:ext>
                  </a:extLst>
                </a:gridCol>
                <a:gridCol w="672929">
                  <a:extLst>
                    <a:ext uri="{9D8B030D-6E8A-4147-A177-3AD203B41FA5}">
                      <a16:colId xmlns:a16="http://schemas.microsoft.com/office/drawing/2014/main" val="2401263546"/>
                    </a:ext>
                  </a:extLst>
                </a:gridCol>
                <a:gridCol w="661898">
                  <a:extLst>
                    <a:ext uri="{9D8B030D-6E8A-4147-A177-3AD203B41FA5}">
                      <a16:colId xmlns:a16="http://schemas.microsoft.com/office/drawing/2014/main" val="2688034427"/>
                    </a:ext>
                  </a:extLst>
                </a:gridCol>
              </a:tblGrid>
              <a:tr h="1214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264" marR="7264" marT="7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64" marR="7264" marT="7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20696"/>
                  </a:ext>
                </a:extLst>
              </a:tr>
              <a:tr h="3720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109343"/>
                  </a:ext>
                </a:extLst>
              </a:tr>
              <a:tr h="159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1.115.092.271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1.174.082.751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58.990.480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1.140.173.734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655359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905.639.411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931.882.634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26.243.223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928.284.192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0803118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156.387.570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155.400.289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-987.281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142.361.901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109874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7.363.304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17.513.349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10.150.045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16.697.911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226,8%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463016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7.363.304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17.513.245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10.149.941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16.697.807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226,8%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759562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296706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3.685.317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25.813.568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22.128.251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24.802.278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187613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270.504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270.504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234.827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546324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482226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270.494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270.494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234.827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829005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3.414.813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25.543.064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22.128.251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24.567.451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719,4%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338805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029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Histórico y Centro Cultural de Carabineros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459.326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459.326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459.326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159800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Bienestar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1.299.895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1.299.895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1.296.476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591341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Modelo de Integración Carabineros-Comunidad MICC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1.655.592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1.655.592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683.398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019993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22.128.251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22.128.251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22.128.251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09456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5.328.785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12.947.942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7.619.157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12.947.942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474457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5.328.785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6.500.112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1.171.327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6.500.112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090352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6.447.830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6.447.830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6.447.830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965799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149.257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149.257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126.712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418594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7.618.178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5.376.503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-2.241.675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3.918.647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160034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68.900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68.900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68.900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452897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3.928.388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1.686.713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-2.241.675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1.463.347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37,3%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583683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128.428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128.428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89.753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910054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2.332.162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1.590.640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-741.522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468.322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413789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487.323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487.323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461.834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629670"/>
                  </a:ext>
                </a:extLst>
              </a:tr>
              <a:tr h="1290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496.639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1.169.261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672.622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1.137.258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261318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245.238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245.238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229.233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286459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26.916.474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22.845.977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-4.070.497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10.404.095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464240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26.916.474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22.845.977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-4.070.497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10.404.095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93823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2.101.332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2.101.332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630.056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620160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2.101.332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2.101.332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630.056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585872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089082"/>
                  </a:ext>
                </a:extLst>
              </a:tr>
              <a:tr h="1214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51.900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64" marR="7264" marT="7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264" marR="7264" marT="72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9811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7C90BE-70C5-42EE-88F5-E1AFCF9BE6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001859"/>
              </p:ext>
            </p:extLst>
          </p:nvPr>
        </p:nvGraphicFramePr>
        <p:xfrm>
          <a:off x="414337" y="1700808"/>
          <a:ext cx="8210798" cy="1944215"/>
        </p:xfrm>
        <a:graphic>
          <a:graphicData uri="http://schemas.openxmlformats.org/drawingml/2006/table">
            <a:tbl>
              <a:tblPr/>
              <a:tblGrid>
                <a:gridCol w="275161">
                  <a:extLst>
                    <a:ext uri="{9D8B030D-6E8A-4147-A177-3AD203B41FA5}">
                      <a16:colId xmlns:a16="http://schemas.microsoft.com/office/drawing/2014/main" val="186674670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1867823547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517862264"/>
                    </a:ext>
                  </a:extLst>
                </a:gridCol>
                <a:gridCol w="3103813">
                  <a:extLst>
                    <a:ext uri="{9D8B030D-6E8A-4147-A177-3AD203B41FA5}">
                      <a16:colId xmlns:a16="http://schemas.microsoft.com/office/drawing/2014/main" val="1226095174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532011210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3799047670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3168322054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4122233983"/>
                    </a:ext>
                  </a:extLst>
                </a:gridCol>
                <a:gridCol w="671392">
                  <a:extLst>
                    <a:ext uri="{9D8B030D-6E8A-4147-A177-3AD203B41FA5}">
                      <a16:colId xmlns:a16="http://schemas.microsoft.com/office/drawing/2014/main" val="912479334"/>
                    </a:ext>
                  </a:extLst>
                </a:gridCol>
                <a:gridCol w="660386">
                  <a:extLst>
                    <a:ext uri="{9D8B030D-6E8A-4147-A177-3AD203B41FA5}">
                      <a16:colId xmlns:a16="http://schemas.microsoft.com/office/drawing/2014/main" val="1811938850"/>
                    </a:ext>
                  </a:extLst>
                </a:gridCol>
              </a:tblGrid>
              <a:tr h="1453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2659430"/>
                  </a:ext>
                </a:extLst>
              </a:tr>
              <a:tr h="4451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770751"/>
                  </a:ext>
                </a:extLst>
              </a:tr>
              <a:tr h="19078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63.915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641168"/>
                  </a:ext>
                </a:extLst>
              </a:tr>
              <a:tr h="14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522376"/>
                  </a:ext>
                </a:extLst>
              </a:tr>
              <a:tr h="14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378968"/>
                  </a:ext>
                </a:extLst>
              </a:tr>
              <a:tr h="14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030690"/>
                  </a:ext>
                </a:extLst>
              </a:tr>
              <a:tr h="14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773145"/>
                  </a:ext>
                </a:extLst>
              </a:tr>
              <a:tr h="14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354190"/>
                  </a:ext>
                </a:extLst>
              </a:tr>
              <a:tr h="14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234492"/>
                  </a:ext>
                </a:extLst>
              </a:tr>
              <a:tr h="14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76582"/>
                  </a:ext>
                </a:extLst>
              </a:tr>
              <a:tr h="1453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850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32, PROGRAMA 01: HOSPITAL DE CARABINEROS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1C224C7-3375-46E0-A1DE-787AEC6C88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157125"/>
              </p:ext>
            </p:extLst>
          </p:nvPr>
        </p:nvGraphicFramePr>
        <p:xfrm>
          <a:off x="500065" y="1652092"/>
          <a:ext cx="8125071" cy="1632890"/>
        </p:xfrm>
        <a:graphic>
          <a:graphicData uri="http://schemas.openxmlformats.org/drawingml/2006/table">
            <a:tbl>
              <a:tblPr/>
              <a:tblGrid>
                <a:gridCol w="272288">
                  <a:extLst>
                    <a:ext uri="{9D8B030D-6E8A-4147-A177-3AD203B41FA5}">
                      <a16:colId xmlns:a16="http://schemas.microsoft.com/office/drawing/2014/main" val="2576176869"/>
                    </a:ext>
                  </a:extLst>
                </a:gridCol>
                <a:gridCol w="272288">
                  <a:extLst>
                    <a:ext uri="{9D8B030D-6E8A-4147-A177-3AD203B41FA5}">
                      <a16:colId xmlns:a16="http://schemas.microsoft.com/office/drawing/2014/main" val="2460857009"/>
                    </a:ext>
                  </a:extLst>
                </a:gridCol>
                <a:gridCol w="272288">
                  <a:extLst>
                    <a:ext uri="{9D8B030D-6E8A-4147-A177-3AD203B41FA5}">
                      <a16:colId xmlns:a16="http://schemas.microsoft.com/office/drawing/2014/main" val="4175559302"/>
                    </a:ext>
                  </a:extLst>
                </a:gridCol>
                <a:gridCol w="3071406">
                  <a:extLst>
                    <a:ext uri="{9D8B030D-6E8A-4147-A177-3AD203B41FA5}">
                      <a16:colId xmlns:a16="http://schemas.microsoft.com/office/drawing/2014/main" val="2325853990"/>
                    </a:ext>
                  </a:extLst>
                </a:gridCol>
                <a:gridCol w="729732">
                  <a:extLst>
                    <a:ext uri="{9D8B030D-6E8A-4147-A177-3AD203B41FA5}">
                      <a16:colId xmlns:a16="http://schemas.microsoft.com/office/drawing/2014/main" val="2203866987"/>
                    </a:ext>
                  </a:extLst>
                </a:gridCol>
                <a:gridCol w="729732">
                  <a:extLst>
                    <a:ext uri="{9D8B030D-6E8A-4147-A177-3AD203B41FA5}">
                      <a16:colId xmlns:a16="http://schemas.microsoft.com/office/drawing/2014/main" val="2971483055"/>
                    </a:ext>
                  </a:extLst>
                </a:gridCol>
                <a:gridCol w="729732">
                  <a:extLst>
                    <a:ext uri="{9D8B030D-6E8A-4147-A177-3AD203B41FA5}">
                      <a16:colId xmlns:a16="http://schemas.microsoft.com/office/drawing/2014/main" val="846356516"/>
                    </a:ext>
                  </a:extLst>
                </a:gridCol>
                <a:gridCol w="729732">
                  <a:extLst>
                    <a:ext uri="{9D8B030D-6E8A-4147-A177-3AD203B41FA5}">
                      <a16:colId xmlns:a16="http://schemas.microsoft.com/office/drawing/2014/main" val="3501001609"/>
                    </a:ext>
                  </a:extLst>
                </a:gridCol>
                <a:gridCol w="664382">
                  <a:extLst>
                    <a:ext uri="{9D8B030D-6E8A-4147-A177-3AD203B41FA5}">
                      <a16:colId xmlns:a16="http://schemas.microsoft.com/office/drawing/2014/main" val="2121763954"/>
                    </a:ext>
                  </a:extLst>
                </a:gridCol>
                <a:gridCol w="653491">
                  <a:extLst>
                    <a:ext uri="{9D8B030D-6E8A-4147-A177-3AD203B41FA5}">
                      <a16:colId xmlns:a16="http://schemas.microsoft.com/office/drawing/2014/main" val="3270995680"/>
                    </a:ext>
                  </a:extLst>
                </a:gridCol>
              </a:tblGrid>
              <a:tr h="1435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63470"/>
                  </a:ext>
                </a:extLst>
              </a:tr>
              <a:tr h="439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246548"/>
                  </a:ext>
                </a:extLst>
              </a:tr>
              <a:tr h="1884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30.544.372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34.125.641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3.581.269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33.567.857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217640"/>
                  </a:ext>
                </a:extLst>
              </a:tr>
              <a:tr h="143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20.236.722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23.525.354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3.288.632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23.440.382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292118"/>
                  </a:ext>
                </a:extLst>
              </a:tr>
              <a:tr h="143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10.029.692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7.205.301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-2.824.391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6.734.885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951576"/>
                  </a:ext>
                </a:extLst>
              </a:tr>
              <a:tr h="143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370.214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58842"/>
                  </a:ext>
                </a:extLst>
              </a:tr>
              <a:tr h="143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370.214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6053903"/>
                  </a:ext>
                </a:extLst>
              </a:tr>
              <a:tr h="143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3.024.772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2.920.972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3.022.390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034468"/>
                  </a:ext>
                </a:extLst>
              </a:tr>
              <a:tr h="143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103.800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3.024.772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2.920.972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3.022.390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015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33, PROGRAMA 01: POLICÍA DE INVESTIGACIONES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8018BC-1120-4097-A8FE-6F2C78CEF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50050"/>
              </p:ext>
            </p:extLst>
          </p:nvPr>
        </p:nvGraphicFramePr>
        <p:xfrm>
          <a:off x="414337" y="1700808"/>
          <a:ext cx="8210798" cy="3312365"/>
        </p:xfrm>
        <a:graphic>
          <a:graphicData uri="http://schemas.openxmlformats.org/drawingml/2006/table">
            <a:tbl>
              <a:tblPr/>
              <a:tblGrid>
                <a:gridCol w="275161">
                  <a:extLst>
                    <a:ext uri="{9D8B030D-6E8A-4147-A177-3AD203B41FA5}">
                      <a16:colId xmlns:a16="http://schemas.microsoft.com/office/drawing/2014/main" val="3426100032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799026181"/>
                    </a:ext>
                  </a:extLst>
                </a:gridCol>
                <a:gridCol w="275161">
                  <a:extLst>
                    <a:ext uri="{9D8B030D-6E8A-4147-A177-3AD203B41FA5}">
                      <a16:colId xmlns:a16="http://schemas.microsoft.com/office/drawing/2014/main" val="2172085664"/>
                    </a:ext>
                  </a:extLst>
                </a:gridCol>
                <a:gridCol w="3103813">
                  <a:extLst>
                    <a:ext uri="{9D8B030D-6E8A-4147-A177-3AD203B41FA5}">
                      <a16:colId xmlns:a16="http://schemas.microsoft.com/office/drawing/2014/main" val="1883455718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3089805213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2164716043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1370454630"/>
                    </a:ext>
                  </a:extLst>
                </a:gridCol>
                <a:gridCol w="737431">
                  <a:extLst>
                    <a:ext uri="{9D8B030D-6E8A-4147-A177-3AD203B41FA5}">
                      <a16:colId xmlns:a16="http://schemas.microsoft.com/office/drawing/2014/main" val="3428369883"/>
                    </a:ext>
                  </a:extLst>
                </a:gridCol>
                <a:gridCol w="671392">
                  <a:extLst>
                    <a:ext uri="{9D8B030D-6E8A-4147-A177-3AD203B41FA5}">
                      <a16:colId xmlns:a16="http://schemas.microsoft.com/office/drawing/2014/main" val="1823683006"/>
                    </a:ext>
                  </a:extLst>
                </a:gridCol>
                <a:gridCol w="660386">
                  <a:extLst>
                    <a:ext uri="{9D8B030D-6E8A-4147-A177-3AD203B41FA5}">
                      <a16:colId xmlns:a16="http://schemas.microsoft.com/office/drawing/2014/main" val="2919361843"/>
                    </a:ext>
                  </a:extLst>
                </a:gridCol>
              </a:tblGrid>
              <a:tr h="1358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6586444"/>
                  </a:ext>
                </a:extLst>
              </a:tr>
              <a:tr h="4161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199325"/>
                  </a:ext>
                </a:extLst>
              </a:tr>
              <a:tr h="1783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331.868.553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367.794.169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35.925.616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365.693.940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786211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276.316.154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292.636.545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16.320.391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292.606.761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518080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36.737.924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36.737.924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36.598.021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447761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347.420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347.420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8876595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347.420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347.420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431175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2.889.659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2.889.659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2.889.502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412324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2.889.659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2.889.659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2.889.502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442263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Microtráfico Cero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2.092.043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2.092.043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2.091.886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622489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797.616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797.616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797.616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226640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4.845.593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11.885.511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7.039.918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11.876.343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070827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7.039.918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7.039.918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7.039.691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940860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2.057.832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956736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279.439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279.439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277.178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2895648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543.283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543.283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539.353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962171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1.241.871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1.241.871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1.241.502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389300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720.787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133129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10.731.803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14.802.300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4.070.497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12.915.191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3382328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10.731.803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14.802.300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4.070.497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12.915.191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81211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8.494.810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8.494.810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8.460.702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568103"/>
                  </a:ext>
                </a:extLst>
              </a:tr>
              <a:tr h="1358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8.494.810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8.494.810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8.460.702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2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298089-524F-4A6E-A05D-567C7AB978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563987"/>
              </p:ext>
            </p:extLst>
          </p:nvPr>
        </p:nvGraphicFramePr>
        <p:xfrm>
          <a:off x="458859" y="1668796"/>
          <a:ext cx="8156966" cy="3416381"/>
        </p:xfrm>
        <a:graphic>
          <a:graphicData uri="http://schemas.openxmlformats.org/drawingml/2006/table">
            <a:tbl>
              <a:tblPr/>
              <a:tblGrid>
                <a:gridCol w="859303">
                  <a:extLst>
                    <a:ext uri="{9D8B030D-6E8A-4147-A177-3AD203B41FA5}">
                      <a16:colId xmlns:a16="http://schemas.microsoft.com/office/drawing/2014/main" val="710828920"/>
                    </a:ext>
                  </a:extLst>
                </a:gridCol>
                <a:gridCol w="2295749">
                  <a:extLst>
                    <a:ext uri="{9D8B030D-6E8A-4147-A177-3AD203B41FA5}">
                      <a16:colId xmlns:a16="http://schemas.microsoft.com/office/drawing/2014/main" val="3532513445"/>
                    </a:ext>
                  </a:extLst>
                </a:gridCol>
                <a:gridCol w="859303">
                  <a:extLst>
                    <a:ext uri="{9D8B030D-6E8A-4147-A177-3AD203B41FA5}">
                      <a16:colId xmlns:a16="http://schemas.microsoft.com/office/drawing/2014/main" val="567233797"/>
                    </a:ext>
                  </a:extLst>
                </a:gridCol>
                <a:gridCol w="859303">
                  <a:extLst>
                    <a:ext uri="{9D8B030D-6E8A-4147-A177-3AD203B41FA5}">
                      <a16:colId xmlns:a16="http://schemas.microsoft.com/office/drawing/2014/main" val="82470150"/>
                    </a:ext>
                  </a:extLst>
                </a:gridCol>
                <a:gridCol w="859303">
                  <a:extLst>
                    <a:ext uri="{9D8B030D-6E8A-4147-A177-3AD203B41FA5}">
                      <a16:colId xmlns:a16="http://schemas.microsoft.com/office/drawing/2014/main" val="3903576847"/>
                    </a:ext>
                  </a:extLst>
                </a:gridCol>
                <a:gridCol w="859303">
                  <a:extLst>
                    <a:ext uri="{9D8B030D-6E8A-4147-A177-3AD203B41FA5}">
                      <a16:colId xmlns:a16="http://schemas.microsoft.com/office/drawing/2014/main" val="3511445922"/>
                    </a:ext>
                  </a:extLst>
                </a:gridCol>
                <a:gridCol w="782351">
                  <a:extLst>
                    <a:ext uri="{9D8B030D-6E8A-4147-A177-3AD203B41FA5}">
                      <a16:colId xmlns:a16="http://schemas.microsoft.com/office/drawing/2014/main" val="3564258912"/>
                    </a:ext>
                  </a:extLst>
                </a:gridCol>
                <a:gridCol w="782351">
                  <a:extLst>
                    <a:ext uri="{9D8B030D-6E8A-4147-A177-3AD203B41FA5}">
                      <a16:colId xmlns:a16="http://schemas.microsoft.com/office/drawing/2014/main" val="3140767534"/>
                    </a:ext>
                  </a:extLst>
                </a:gridCol>
              </a:tblGrid>
              <a:tr h="16172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Región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352153"/>
                  </a:ext>
                </a:extLst>
              </a:tr>
              <a:tr h="49527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200434"/>
                  </a:ext>
                </a:extLst>
              </a:tr>
              <a:tr h="1718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74.819.029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80.738.424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5.919.395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76.972.443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031108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Arica y Parinacota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4.266.592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4.452.691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4.232.546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7088315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Tarapacá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4.128.252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4.470.605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4.287.300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292992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Antofagasta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4.629.338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4.466.536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7944925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Atacama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4.286.453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4.896.651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4.496.652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75846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Coquimbo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4.859.288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5.150.711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5.002.062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331154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Valparaíso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5.219.935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5.657.676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5.549.036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4873639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Metropolitana de Santiago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7.403.091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8.230.009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826.918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7.936.285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478839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O'Higgins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3.982.354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3.891.339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382064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4.449.670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4.756.489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306.819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4.452.048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064472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Ñuble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2.202.699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2.332.834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3135217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Biobío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5.617.681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5.925.137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5.667.703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899595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Araucanía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4.867.531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5.676.345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5.342.910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701595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 Rios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4.530.206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4.759.684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229.478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4.503.044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822879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 Lagos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4.765.082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5.462.790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5.211.949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36546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Aysén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5.216.631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5.457.378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5.290.020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181116"/>
                  </a:ext>
                </a:extLst>
              </a:tr>
              <a:tr h="1617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Magallanes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4.492.439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436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6F3A8CC-FEB1-4431-9B9C-D05C9A4826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736" y="1679296"/>
            <a:ext cx="6096528" cy="349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175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MENSUAL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9D5B47E-3DA3-4CC9-9CC3-71ACC99FC5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1844824"/>
            <a:ext cx="5904655" cy="347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C5ECAFD-49C4-43EC-941A-652C3C866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1916832"/>
            <a:ext cx="6048672" cy="3499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4693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01: GASTOS DE FUNCIONAMIENTO GOBIERNOS REGIONALES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A5507AA-A978-47F5-B9AF-0D9229D309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2132855"/>
            <a:ext cx="3985703" cy="264652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B1E6F58-A569-4880-9C51-CB01523573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3963" y="2132855"/>
            <a:ext cx="3985703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02 Y 03: INVERSIÓN REGIONAL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7DDC944-6CB7-4F24-984D-60F500CD0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2081667"/>
            <a:ext cx="4002144" cy="269466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2700FE4-EA9E-4267-A748-511AFA8D18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7522" y="2075571"/>
            <a:ext cx="4002143" cy="270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2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DICIEMBRE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980FC7A-EEBF-47D2-BCCB-F96F655C17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3736" y="1679296"/>
            <a:ext cx="6096528" cy="349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F503548-8012-4681-B71F-61A7E9BFD3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867394"/>
              </p:ext>
            </p:extLst>
          </p:nvPr>
        </p:nvGraphicFramePr>
        <p:xfrm>
          <a:off x="467544" y="1744948"/>
          <a:ext cx="8148283" cy="2620161"/>
        </p:xfrm>
        <a:graphic>
          <a:graphicData uri="http://schemas.openxmlformats.org/drawingml/2006/table">
            <a:tbl>
              <a:tblPr/>
              <a:tblGrid>
                <a:gridCol w="738748">
                  <a:extLst>
                    <a:ext uri="{9D8B030D-6E8A-4147-A177-3AD203B41FA5}">
                      <a16:colId xmlns:a16="http://schemas.microsoft.com/office/drawing/2014/main" val="3422214426"/>
                    </a:ext>
                  </a:extLst>
                </a:gridCol>
                <a:gridCol w="3109357">
                  <a:extLst>
                    <a:ext uri="{9D8B030D-6E8A-4147-A177-3AD203B41FA5}">
                      <a16:colId xmlns:a16="http://schemas.microsoft.com/office/drawing/2014/main" val="1561463410"/>
                    </a:ext>
                  </a:extLst>
                </a:gridCol>
                <a:gridCol w="738748">
                  <a:extLst>
                    <a:ext uri="{9D8B030D-6E8A-4147-A177-3AD203B41FA5}">
                      <a16:colId xmlns:a16="http://schemas.microsoft.com/office/drawing/2014/main" val="3062898727"/>
                    </a:ext>
                  </a:extLst>
                </a:gridCol>
                <a:gridCol w="738748">
                  <a:extLst>
                    <a:ext uri="{9D8B030D-6E8A-4147-A177-3AD203B41FA5}">
                      <a16:colId xmlns:a16="http://schemas.microsoft.com/office/drawing/2014/main" val="3659903351"/>
                    </a:ext>
                  </a:extLst>
                </a:gridCol>
                <a:gridCol w="738748">
                  <a:extLst>
                    <a:ext uri="{9D8B030D-6E8A-4147-A177-3AD203B41FA5}">
                      <a16:colId xmlns:a16="http://schemas.microsoft.com/office/drawing/2014/main" val="1093236778"/>
                    </a:ext>
                  </a:extLst>
                </a:gridCol>
                <a:gridCol w="738748">
                  <a:extLst>
                    <a:ext uri="{9D8B030D-6E8A-4147-A177-3AD203B41FA5}">
                      <a16:colId xmlns:a16="http://schemas.microsoft.com/office/drawing/2014/main" val="2079596389"/>
                    </a:ext>
                  </a:extLst>
                </a:gridCol>
                <a:gridCol w="672593">
                  <a:extLst>
                    <a:ext uri="{9D8B030D-6E8A-4147-A177-3AD203B41FA5}">
                      <a16:colId xmlns:a16="http://schemas.microsoft.com/office/drawing/2014/main" val="1947659959"/>
                    </a:ext>
                  </a:extLst>
                </a:gridCol>
                <a:gridCol w="672593">
                  <a:extLst>
                    <a:ext uri="{9D8B030D-6E8A-4147-A177-3AD203B41FA5}">
                      <a16:colId xmlns:a16="http://schemas.microsoft.com/office/drawing/2014/main" val="3359571707"/>
                    </a:ext>
                  </a:extLst>
                </a:gridCol>
              </a:tblGrid>
              <a:tr h="188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844127"/>
                  </a:ext>
                </a:extLst>
              </a:tr>
              <a:tr h="461824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273036"/>
                  </a:ext>
                </a:extLst>
              </a:tr>
              <a:tr h="1602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3.371.745.988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3.597.795.516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226.049.528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3.502.939.867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886263"/>
                  </a:ext>
                </a:extLst>
              </a:tr>
              <a:tr h="150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1.353.733.781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1.408.768.830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55.035.049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1.400.042.224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296634"/>
                  </a:ext>
                </a:extLst>
              </a:tr>
              <a:tr h="150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250.172.210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245.452.009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-4.720.201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229.799.703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588734"/>
                  </a:ext>
                </a:extLst>
              </a:tr>
              <a:tr h="150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7.885.052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20.505.548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12.620.496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19.686.537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93241"/>
                  </a:ext>
                </a:extLst>
              </a:tr>
              <a:tr h="150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300.058.015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435.576.197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135.518.182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427.412.159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492560"/>
                  </a:ext>
                </a:extLst>
              </a:tr>
              <a:tr h="150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5.650.149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28.410.826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22.760.677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28.410.825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6253605"/>
                  </a:ext>
                </a:extLst>
              </a:tr>
              <a:tr h="150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3.361.044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3.351.030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3.230.457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32259,4%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4431674"/>
                  </a:ext>
                </a:extLst>
              </a:tr>
              <a:tr h="150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65.837.795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110.479.082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44.641.287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108.115.005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631228"/>
                  </a:ext>
                </a:extLst>
              </a:tr>
              <a:tr h="150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762.027.188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653.348.060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-108.679.128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634.988.943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3381806"/>
                  </a:ext>
                </a:extLst>
              </a:tr>
              <a:tr h="150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12.546.428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10.393.698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-2.152.730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7.143.943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6910014"/>
                  </a:ext>
                </a:extLst>
              </a:tr>
              <a:tr h="150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592.748.216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589.068.893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-3.679.323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582.005.986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014374"/>
                  </a:ext>
                </a:extLst>
              </a:tr>
              <a:tr h="150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21.077.140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63.928.439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42.851.299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62.104.085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48401"/>
                  </a:ext>
                </a:extLst>
              </a:tr>
              <a:tr h="1508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28.502.890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28.502.890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4756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F17264-6A41-42FA-98BB-2341542575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406743"/>
              </p:ext>
            </p:extLst>
          </p:nvPr>
        </p:nvGraphicFramePr>
        <p:xfrm>
          <a:off x="414336" y="1700808"/>
          <a:ext cx="8201487" cy="4032447"/>
        </p:xfrm>
        <a:graphic>
          <a:graphicData uri="http://schemas.openxmlformats.org/drawingml/2006/table">
            <a:tbl>
              <a:tblPr/>
              <a:tblGrid>
                <a:gridCol w="360504">
                  <a:extLst>
                    <a:ext uri="{9D8B030D-6E8A-4147-A177-3AD203B41FA5}">
                      <a16:colId xmlns:a16="http://schemas.microsoft.com/office/drawing/2014/main" val="1310852536"/>
                    </a:ext>
                  </a:extLst>
                </a:gridCol>
                <a:gridCol w="281644">
                  <a:extLst>
                    <a:ext uri="{9D8B030D-6E8A-4147-A177-3AD203B41FA5}">
                      <a16:colId xmlns:a16="http://schemas.microsoft.com/office/drawing/2014/main" val="32447883"/>
                    </a:ext>
                  </a:extLst>
                </a:gridCol>
                <a:gridCol w="3176951">
                  <a:extLst>
                    <a:ext uri="{9D8B030D-6E8A-4147-A177-3AD203B41FA5}">
                      <a16:colId xmlns:a16="http://schemas.microsoft.com/office/drawing/2014/main" val="3764774877"/>
                    </a:ext>
                  </a:extLst>
                </a:gridCol>
                <a:gridCol w="754807">
                  <a:extLst>
                    <a:ext uri="{9D8B030D-6E8A-4147-A177-3AD203B41FA5}">
                      <a16:colId xmlns:a16="http://schemas.microsoft.com/office/drawing/2014/main" val="3596762789"/>
                    </a:ext>
                  </a:extLst>
                </a:gridCol>
                <a:gridCol w="754807">
                  <a:extLst>
                    <a:ext uri="{9D8B030D-6E8A-4147-A177-3AD203B41FA5}">
                      <a16:colId xmlns:a16="http://schemas.microsoft.com/office/drawing/2014/main" val="2731983177"/>
                    </a:ext>
                  </a:extLst>
                </a:gridCol>
                <a:gridCol w="754807">
                  <a:extLst>
                    <a:ext uri="{9D8B030D-6E8A-4147-A177-3AD203B41FA5}">
                      <a16:colId xmlns:a16="http://schemas.microsoft.com/office/drawing/2014/main" val="371329287"/>
                    </a:ext>
                  </a:extLst>
                </a:gridCol>
                <a:gridCol w="754807">
                  <a:extLst>
                    <a:ext uri="{9D8B030D-6E8A-4147-A177-3AD203B41FA5}">
                      <a16:colId xmlns:a16="http://schemas.microsoft.com/office/drawing/2014/main" val="3477871877"/>
                    </a:ext>
                  </a:extLst>
                </a:gridCol>
                <a:gridCol w="687213">
                  <a:extLst>
                    <a:ext uri="{9D8B030D-6E8A-4147-A177-3AD203B41FA5}">
                      <a16:colId xmlns:a16="http://schemas.microsoft.com/office/drawing/2014/main" val="992659360"/>
                    </a:ext>
                  </a:extLst>
                </a:gridCol>
                <a:gridCol w="675947">
                  <a:extLst>
                    <a:ext uri="{9D8B030D-6E8A-4147-A177-3AD203B41FA5}">
                      <a16:colId xmlns:a16="http://schemas.microsoft.com/office/drawing/2014/main" val="3590616669"/>
                    </a:ext>
                  </a:extLst>
                </a:gridCol>
              </a:tblGrid>
              <a:tr h="1687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065479"/>
                  </a:ext>
                </a:extLst>
              </a:tr>
              <a:tr h="4133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Denominación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064891"/>
                  </a:ext>
                </a:extLst>
              </a:tr>
              <a:tr h="177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Gobierno Interior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74.220.558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74.308.571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88.013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69.431.536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222733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Nacional de Emergencia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15.872.229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17.810.943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1.938.714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17.743.750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112257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599.912.883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669.803.717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69.890.834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637.694.834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716159"/>
                  </a:ext>
                </a:extLst>
              </a:tr>
              <a:tr h="135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37.864.811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45.361.655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7.496.844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44.326.988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720238"/>
                  </a:ext>
                </a:extLst>
              </a:tr>
              <a:tr h="135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Gestión Subnacional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8.933.157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8.843.381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-89.776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7.952.506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661244"/>
                  </a:ext>
                </a:extLst>
              </a:tr>
              <a:tr h="135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Local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190.480.302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264.213.979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73.733.677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260.800.051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0101749"/>
                  </a:ext>
                </a:extLst>
              </a:tr>
              <a:tr h="135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a Gobiernos Regionales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189.849.727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194.713.352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4.863.625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168.130.173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973310"/>
                  </a:ext>
                </a:extLst>
              </a:tr>
              <a:tr h="135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Convergencia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172.784.886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161.276.498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-11.508.388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161.090.264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206599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Inteligencia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6.785.168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8.085.706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1.300.538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7.813.907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874719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39.698.240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42.181.705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2.483.465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41.869.548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9014257"/>
                  </a:ext>
                </a:extLst>
              </a:tr>
              <a:tr h="135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35.784.603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38.273.231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2.488.628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38.031.473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8610873"/>
                  </a:ext>
                </a:extLst>
              </a:tr>
              <a:tr h="135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Regionales de Atención y Orientación a Víctimas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3.913.637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3.908.474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-5.163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3.838.075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689274"/>
                  </a:ext>
                </a:extLst>
              </a:tr>
              <a:tr h="2699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para Prevención y Rehabilitación Consumo de Drogas y Alcohol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69.605.742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70.175.223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569.481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69.364.085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5286423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87.495.937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203.083.129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115.587.192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199.682.133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009470"/>
                  </a:ext>
                </a:extLst>
              </a:tr>
              <a:tr h="135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31.352.123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145.231.318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113.879.195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142.099.551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41823"/>
                  </a:ext>
                </a:extLst>
              </a:tr>
              <a:tr h="135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Conectividad del Estado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6.761.559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6.687.009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-74.550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6.580.435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099275"/>
                  </a:ext>
                </a:extLst>
              </a:tr>
              <a:tr h="135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4.146.470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4.146.470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4.146.421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371721"/>
                  </a:ext>
                </a:extLst>
              </a:tr>
              <a:tr h="1350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Bomberos de Chile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45.235.785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47.018.332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1.782.547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46.855.726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853528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1.115.092.271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1.174.082.751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58.990.480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1.140.173.734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855220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30.544.372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34.125.641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3.581.269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33.567.857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109,9%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190895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Policía de Investigaciones de Chile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331.868.553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367.794.169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35.925.616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365.693.940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07267"/>
                  </a:ext>
                </a:extLst>
              </a:tr>
              <a:tr h="1687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al 75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1.160.720.823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1.308.577.351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147.856.528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1.292.137.933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111,3%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838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01, PROGRAMA 01: SERVICIO DE GOBIERNO INTERIOR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86AD076-95A4-4E15-ACF9-893BFA710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202604"/>
              </p:ext>
            </p:extLst>
          </p:nvPr>
        </p:nvGraphicFramePr>
        <p:xfrm>
          <a:off x="467545" y="1796808"/>
          <a:ext cx="8136902" cy="3720428"/>
        </p:xfrm>
        <a:graphic>
          <a:graphicData uri="http://schemas.openxmlformats.org/drawingml/2006/table">
            <a:tbl>
              <a:tblPr/>
              <a:tblGrid>
                <a:gridCol w="272685">
                  <a:extLst>
                    <a:ext uri="{9D8B030D-6E8A-4147-A177-3AD203B41FA5}">
                      <a16:colId xmlns:a16="http://schemas.microsoft.com/office/drawing/2014/main" val="4043407400"/>
                    </a:ext>
                  </a:extLst>
                </a:gridCol>
                <a:gridCol w="272685">
                  <a:extLst>
                    <a:ext uri="{9D8B030D-6E8A-4147-A177-3AD203B41FA5}">
                      <a16:colId xmlns:a16="http://schemas.microsoft.com/office/drawing/2014/main" val="3873175663"/>
                    </a:ext>
                  </a:extLst>
                </a:gridCol>
                <a:gridCol w="272685">
                  <a:extLst>
                    <a:ext uri="{9D8B030D-6E8A-4147-A177-3AD203B41FA5}">
                      <a16:colId xmlns:a16="http://schemas.microsoft.com/office/drawing/2014/main" val="3499912823"/>
                    </a:ext>
                  </a:extLst>
                </a:gridCol>
                <a:gridCol w="3075879">
                  <a:extLst>
                    <a:ext uri="{9D8B030D-6E8A-4147-A177-3AD203B41FA5}">
                      <a16:colId xmlns:a16="http://schemas.microsoft.com/office/drawing/2014/main" val="3625850721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156347453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798753646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4257755225"/>
                    </a:ext>
                  </a:extLst>
                </a:gridCol>
                <a:gridCol w="730794">
                  <a:extLst>
                    <a:ext uri="{9D8B030D-6E8A-4147-A177-3AD203B41FA5}">
                      <a16:colId xmlns:a16="http://schemas.microsoft.com/office/drawing/2014/main" val="468555984"/>
                    </a:ext>
                  </a:extLst>
                </a:gridCol>
                <a:gridCol w="665349">
                  <a:extLst>
                    <a:ext uri="{9D8B030D-6E8A-4147-A177-3AD203B41FA5}">
                      <a16:colId xmlns:a16="http://schemas.microsoft.com/office/drawing/2014/main" val="2984706175"/>
                    </a:ext>
                  </a:extLst>
                </a:gridCol>
                <a:gridCol w="654443">
                  <a:extLst>
                    <a:ext uri="{9D8B030D-6E8A-4147-A177-3AD203B41FA5}">
                      <a16:colId xmlns:a16="http://schemas.microsoft.com/office/drawing/2014/main" val="55094907"/>
                    </a:ext>
                  </a:extLst>
                </a:gridCol>
              </a:tblGrid>
              <a:tr h="1362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2280295"/>
                  </a:ext>
                </a:extLst>
              </a:tr>
              <a:tr h="4075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5119417"/>
                  </a:ext>
                </a:extLst>
              </a:tr>
              <a:tr h="1746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74.220.558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74.308.571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69.431.536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992833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34.340.913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36.238.302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1.897.389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34.853.084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8592735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6.411.346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6.411.346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6.352.906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13707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999.664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999.654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997.953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9979530,0%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735067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600274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999.654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999.654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997.953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264606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10.945.941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12.443.614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10.799.056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087835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123858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Nacional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139515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10.945.931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12.443.604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1.497.673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10.799.056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864142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Ley de Régimen  Interior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785391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de Complejos Fronterizos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7.632.608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7.634.778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7.610.555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968520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Coordinación, Orden Público y Gestión Territorial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2.854.110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4.362.723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1.508.613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2.749.270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8858970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Barrios Transitorios de Emergencias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459.203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446.093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-13.110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439.231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714206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86920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474.973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969.973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833.302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662242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83.430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578.430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564.943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81513"/>
                  </a:ext>
                </a:extLst>
              </a:tr>
              <a:tr h="1414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25.954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279603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227.450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919310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92.570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92.570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83.485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287550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03159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4.957.564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2.419.484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-2.538.080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348348"/>
                  </a:ext>
                </a:extLst>
              </a:tr>
              <a:tr h="1362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4.957.564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2.419.484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-2.538.080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207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EB79CBAC-0C7C-4DD9-8F81-219D50B237FB}"/>
              </a:ext>
            </a:extLst>
          </p:cNvPr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01, PROGRAMA 01: SERVICIO DE GOBIERNO INTERIOR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CB23C511-9738-4792-98D0-C7BD16810442}"/>
              </a:ext>
            </a:extLst>
          </p:cNvPr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B8C6BDE-B3C1-4B01-BACE-413A4CECF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0041738"/>
              </p:ext>
            </p:extLst>
          </p:nvPr>
        </p:nvGraphicFramePr>
        <p:xfrm>
          <a:off x="414336" y="1744948"/>
          <a:ext cx="8190111" cy="1828067"/>
        </p:xfrm>
        <a:graphic>
          <a:graphicData uri="http://schemas.openxmlformats.org/drawingml/2006/table">
            <a:tbl>
              <a:tblPr/>
              <a:tblGrid>
                <a:gridCol w="274468">
                  <a:extLst>
                    <a:ext uri="{9D8B030D-6E8A-4147-A177-3AD203B41FA5}">
                      <a16:colId xmlns:a16="http://schemas.microsoft.com/office/drawing/2014/main" val="2984115702"/>
                    </a:ext>
                  </a:extLst>
                </a:gridCol>
                <a:gridCol w="274468">
                  <a:extLst>
                    <a:ext uri="{9D8B030D-6E8A-4147-A177-3AD203B41FA5}">
                      <a16:colId xmlns:a16="http://schemas.microsoft.com/office/drawing/2014/main" val="2513318987"/>
                    </a:ext>
                  </a:extLst>
                </a:gridCol>
                <a:gridCol w="274468">
                  <a:extLst>
                    <a:ext uri="{9D8B030D-6E8A-4147-A177-3AD203B41FA5}">
                      <a16:colId xmlns:a16="http://schemas.microsoft.com/office/drawing/2014/main" val="2191461051"/>
                    </a:ext>
                  </a:extLst>
                </a:gridCol>
                <a:gridCol w="3095993">
                  <a:extLst>
                    <a:ext uri="{9D8B030D-6E8A-4147-A177-3AD203B41FA5}">
                      <a16:colId xmlns:a16="http://schemas.microsoft.com/office/drawing/2014/main" val="4031193437"/>
                    </a:ext>
                  </a:extLst>
                </a:gridCol>
                <a:gridCol w="735573">
                  <a:extLst>
                    <a:ext uri="{9D8B030D-6E8A-4147-A177-3AD203B41FA5}">
                      <a16:colId xmlns:a16="http://schemas.microsoft.com/office/drawing/2014/main" val="3459002022"/>
                    </a:ext>
                  </a:extLst>
                </a:gridCol>
                <a:gridCol w="735573">
                  <a:extLst>
                    <a:ext uri="{9D8B030D-6E8A-4147-A177-3AD203B41FA5}">
                      <a16:colId xmlns:a16="http://schemas.microsoft.com/office/drawing/2014/main" val="871171434"/>
                    </a:ext>
                  </a:extLst>
                </a:gridCol>
                <a:gridCol w="735573">
                  <a:extLst>
                    <a:ext uri="{9D8B030D-6E8A-4147-A177-3AD203B41FA5}">
                      <a16:colId xmlns:a16="http://schemas.microsoft.com/office/drawing/2014/main" val="3520247381"/>
                    </a:ext>
                  </a:extLst>
                </a:gridCol>
                <a:gridCol w="735573">
                  <a:extLst>
                    <a:ext uri="{9D8B030D-6E8A-4147-A177-3AD203B41FA5}">
                      <a16:colId xmlns:a16="http://schemas.microsoft.com/office/drawing/2014/main" val="2868997162"/>
                    </a:ext>
                  </a:extLst>
                </a:gridCol>
                <a:gridCol w="669700">
                  <a:extLst>
                    <a:ext uri="{9D8B030D-6E8A-4147-A177-3AD203B41FA5}">
                      <a16:colId xmlns:a16="http://schemas.microsoft.com/office/drawing/2014/main" val="1033782722"/>
                    </a:ext>
                  </a:extLst>
                </a:gridCol>
                <a:gridCol w="658722">
                  <a:extLst>
                    <a:ext uri="{9D8B030D-6E8A-4147-A177-3AD203B41FA5}">
                      <a16:colId xmlns:a16="http://schemas.microsoft.com/office/drawing/2014/main" val="959078477"/>
                    </a:ext>
                  </a:extLst>
                </a:gridCol>
              </a:tblGrid>
              <a:tr h="166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3424094"/>
                  </a:ext>
                </a:extLst>
              </a:tr>
              <a:tr h="3323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001386"/>
                  </a:ext>
                </a:extLst>
              </a:tr>
              <a:tr h="166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13.499.223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13.499.233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134992330,0%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108708"/>
                  </a:ext>
                </a:extLst>
              </a:tr>
              <a:tr h="166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13.499.233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13.499.223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13.499.233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134992330,0%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092928"/>
                  </a:ext>
                </a:extLst>
              </a:tr>
              <a:tr h="166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17.089.801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12.361.917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-4.727.884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12.361.917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624540"/>
                  </a:ext>
                </a:extLst>
              </a:tr>
              <a:tr h="166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17.089.801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-15.952.485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1.137.316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401853"/>
                  </a:ext>
                </a:extLst>
              </a:tr>
              <a:tr h="166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 a Concesiones de Complejos Fronterizos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14.893.139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-13.584.370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1.308.769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733745"/>
                  </a:ext>
                </a:extLst>
              </a:tr>
              <a:tr h="166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IVA  Concesiones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2.196.662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-887.893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1.308.769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398806"/>
                  </a:ext>
                </a:extLst>
              </a:tr>
              <a:tr h="166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1.308.769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917399"/>
                  </a:ext>
                </a:extLst>
              </a:tr>
              <a:tr h="166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1.308.769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1.308.769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399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DICIEMBRE 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04, PROGRAMA 01: OFICINA NACIONAL DE EMERGENCIA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257C055-6123-4573-B374-17A519DFAF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222243"/>
              </p:ext>
            </p:extLst>
          </p:nvPr>
        </p:nvGraphicFramePr>
        <p:xfrm>
          <a:off x="414336" y="1744948"/>
          <a:ext cx="8201488" cy="3412237"/>
        </p:xfrm>
        <a:graphic>
          <a:graphicData uri="http://schemas.openxmlformats.org/drawingml/2006/table">
            <a:tbl>
              <a:tblPr/>
              <a:tblGrid>
                <a:gridCol w="274849">
                  <a:extLst>
                    <a:ext uri="{9D8B030D-6E8A-4147-A177-3AD203B41FA5}">
                      <a16:colId xmlns:a16="http://schemas.microsoft.com/office/drawing/2014/main" val="1055785168"/>
                    </a:ext>
                  </a:extLst>
                </a:gridCol>
                <a:gridCol w="274849">
                  <a:extLst>
                    <a:ext uri="{9D8B030D-6E8A-4147-A177-3AD203B41FA5}">
                      <a16:colId xmlns:a16="http://schemas.microsoft.com/office/drawing/2014/main" val="3537044591"/>
                    </a:ext>
                  </a:extLst>
                </a:gridCol>
                <a:gridCol w="274849">
                  <a:extLst>
                    <a:ext uri="{9D8B030D-6E8A-4147-A177-3AD203B41FA5}">
                      <a16:colId xmlns:a16="http://schemas.microsoft.com/office/drawing/2014/main" val="33693168"/>
                    </a:ext>
                  </a:extLst>
                </a:gridCol>
                <a:gridCol w="3100293">
                  <a:extLst>
                    <a:ext uri="{9D8B030D-6E8A-4147-A177-3AD203B41FA5}">
                      <a16:colId xmlns:a16="http://schemas.microsoft.com/office/drawing/2014/main" val="3261023722"/>
                    </a:ext>
                  </a:extLst>
                </a:gridCol>
                <a:gridCol w="736595">
                  <a:extLst>
                    <a:ext uri="{9D8B030D-6E8A-4147-A177-3AD203B41FA5}">
                      <a16:colId xmlns:a16="http://schemas.microsoft.com/office/drawing/2014/main" val="274336661"/>
                    </a:ext>
                  </a:extLst>
                </a:gridCol>
                <a:gridCol w="736595">
                  <a:extLst>
                    <a:ext uri="{9D8B030D-6E8A-4147-A177-3AD203B41FA5}">
                      <a16:colId xmlns:a16="http://schemas.microsoft.com/office/drawing/2014/main" val="464820205"/>
                    </a:ext>
                  </a:extLst>
                </a:gridCol>
                <a:gridCol w="736595">
                  <a:extLst>
                    <a:ext uri="{9D8B030D-6E8A-4147-A177-3AD203B41FA5}">
                      <a16:colId xmlns:a16="http://schemas.microsoft.com/office/drawing/2014/main" val="1207874697"/>
                    </a:ext>
                  </a:extLst>
                </a:gridCol>
                <a:gridCol w="736595">
                  <a:extLst>
                    <a:ext uri="{9D8B030D-6E8A-4147-A177-3AD203B41FA5}">
                      <a16:colId xmlns:a16="http://schemas.microsoft.com/office/drawing/2014/main" val="269475624"/>
                    </a:ext>
                  </a:extLst>
                </a:gridCol>
                <a:gridCol w="670631">
                  <a:extLst>
                    <a:ext uri="{9D8B030D-6E8A-4147-A177-3AD203B41FA5}">
                      <a16:colId xmlns:a16="http://schemas.microsoft.com/office/drawing/2014/main" val="2281185379"/>
                    </a:ext>
                  </a:extLst>
                </a:gridCol>
                <a:gridCol w="659637">
                  <a:extLst>
                    <a:ext uri="{9D8B030D-6E8A-4147-A177-3AD203B41FA5}">
                      <a16:colId xmlns:a16="http://schemas.microsoft.com/office/drawing/2014/main" val="2835113567"/>
                    </a:ext>
                  </a:extLst>
                </a:gridCol>
              </a:tblGrid>
              <a:tr h="17321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559306"/>
                  </a:ext>
                </a:extLst>
              </a:tr>
              <a:tr h="4243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229420"/>
                  </a:ext>
                </a:extLst>
              </a:tr>
              <a:tr h="1818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15.872.229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17.810.943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17.743.750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589435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7.270.007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8.856.626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1.586.619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8.817.187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174407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4.277.882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4.356.357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4.354.094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635002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512435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374770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3.898.747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3.800.688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-98.059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3.781.508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155853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309.271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988615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309.271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309.271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308.776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846065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272.161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-31.161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108948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Respaldo de Telecomunicaciones - Ejército de Chile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272.161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-31.161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773768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3.317.315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3.250.417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-66.898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3.231.732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935523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en Protección Civil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412.511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345.613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-66.898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327.157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4306889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Universidad de Chile - Red Sismológica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2.799.126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2.799.126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2.799.126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434940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Riesgos Socionaturales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105.449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357005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425.593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777.010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351.417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772.335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208037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186.888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535413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623044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198.169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288.169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286.374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881790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97.085</a:t>
                      </a:r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181.249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2353410"/>
                  </a:ext>
                </a:extLst>
              </a:tr>
              <a:tr h="13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81.164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-2.952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366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4174</TotalTime>
  <Words>8360</Words>
  <Application>Microsoft Office PowerPoint</Application>
  <PresentationFormat>Presentación en pantalla (4:3)</PresentationFormat>
  <Paragraphs>4908</Paragraphs>
  <Slides>33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4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 AL MES DE DICIEMBRE DE 2019 PARTIDA 05: MINISTERIO DEL INTERIOR Y SEGURIDAD PÚBLICA</vt:lpstr>
      <vt:lpstr>DISTRIBUCIÓN POR SUBTÍTULO DE GASTO Y CÁPITULO MINISTERIO DEL INTERIOR Y SEGURIDAD PÚBLICA</vt:lpstr>
      <vt:lpstr>COMPORTAMIENTO DE LA EJECUCIÓN ACUMULADA DE GASTOS A DICIEMBRE MINISTERIO DEL INTERIOR Y SEGURIDAD PÚBLICA</vt:lpstr>
      <vt:lpstr>COMPORTAMIENTO DE LA EJECUCIÓN ACUMULADA DE GASTOS A DICIEMBRE PARTIDA 05 MINISTERIO DEL INTERIOR Y SEGURIDAD PÚBLICA</vt:lpstr>
      <vt:lpstr>EJECUCIÓN ACUMULADA DE GASTOS A DICIEMBRE DE 2019 MINISTERIO DEL INTERIOR Y SEGURIDAD PÚBLICA</vt:lpstr>
      <vt:lpstr>EJECUCIÓN ACUMULADA DE GASTOS A DICIEMBRE DE 2019 PARTIDA 05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224</cp:revision>
  <cp:lastPrinted>2017-06-20T21:34:02Z</cp:lastPrinted>
  <dcterms:created xsi:type="dcterms:W3CDTF">2016-06-23T13:38:47Z</dcterms:created>
  <dcterms:modified xsi:type="dcterms:W3CDTF">2020-04-12T17:12:58Z</dcterms:modified>
</cp:coreProperties>
</file>