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21" autoAdjust="0"/>
  </p:normalViewPr>
  <p:slideViewPr>
    <p:cSldViewPr>
      <p:cViewPr varScale="1">
        <p:scale>
          <a:sx n="93" d="100"/>
          <a:sy n="93" d="100"/>
        </p:scale>
        <p:origin x="168" y="8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04'!$C$35</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04'!$D$34:$O$34</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46C3-4EDF-B535-058F344C33DC}"/>
            </c:ext>
          </c:extLst>
        </c:ser>
        <c:ser>
          <c:idx val="1"/>
          <c:order val="1"/>
          <c:tx>
            <c:strRef>
              <c:f>'Partida 04'!$C$36</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04'!$D$34:$O$34</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04'!$D$36:$O$36</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46C3-4EDF-B535-058F344C33DC}"/>
            </c:ext>
          </c:extLst>
        </c:ser>
        <c:ser>
          <c:idx val="2"/>
          <c:order val="2"/>
          <c:tx>
            <c:strRef>
              <c:f>'Partida 04'!$C$37</c:f>
              <c:strCache>
                <c:ptCount val="1"/>
                <c:pt idx="0">
                  <c:v>% Ejecución Ppto. Vigente 2019</c:v>
                </c:pt>
              </c:strCache>
            </c:strRef>
          </c:tx>
          <c:spPr>
            <a:solidFill>
              <a:srgbClr val="C0504D"/>
            </a:solidFill>
          </c:spPr>
          <c:invertIfNegative val="0"/>
          <c:dLbls>
            <c:dLbl>
              <c:idx val="5"/>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2-46C3-4EDF-B535-058F344C33DC}"/>
                </c:ext>
              </c:extLst>
            </c:dLbl>
            <c:dLbl>
              <c:idx val="6"/>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3-46C3-4EDF-B535-058F344C33DC}"/>
                </c:ext>
              </c:extLst>
            </c:dLbl>
            <c:dLbl>
              <c:idx val="8"/>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4-46C3-4EDF-B535-058F344C33DC}"/>
                </c:ext>
              </c:extLst>
            </c:dLbl>
            <c:dLbl>
              <c:idx val="9"/>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5-46C3-4EDF-B535-058F344C33DC}"/>
                </c:ext>
              </c:extLst>
            </c:dLbl>
            <c:dLbl>
              <c:idx val="10"/>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6-46C3-4EDF-B535-058F344C33DC}"/>
                </c:ext>
              </c:extLst>
            </c:dLbl>
            <c:spPr>
              <a:noFill/>
              <a:ln>
                <a:noFill/>
              </a:ln>
              <a:effectLst/>
            </c:spPr>
            <c:txPr>
              <a:bodyPr rot="-5400000" vert="horz"/>
              <a:lstStyle/>
              <a:p>
                <a:pPr>
                  <a:defRPr sz="700">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04'!$D$34:$O$34</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04'!$D$37:$O$37</c:f>
              <c:numCache>
                <c:formatCode>0.0%</c:formatCode>
                <c:ptCount val="12"/>
                <c:pt idx="0">
                  <c:v>9.8465307841019034E-2</c:v>
                </c:pt>
                <c:pt idx="1">
                  <c:v>6.6063434414056529E-2</c:v>
                </c:pt>
                <c:pt idx="2">
                  <c:v>8.3910710045843051E-2</c:v>
                </c:pt>
                <c:pt idx="3">
                  <c:v>0.10390455919652329</c:v>
                </c:pt>
                <c:pt idx="4">
                  <c:v>6.9628237819129385E-2</c:v>
                </c:pt>
                <c:pt idx="5">
                  <c:v>0.10762818776725075</c:v>
                </c:pt>
                <c:pt idx="6">
                  <c:v>7.173559418230907E-2</c:v>
                </c:pt>
                <c:pt idx="7">
                  <c:v>6.3658888763500177E-2</c:v>
                </c:pt>
                <c:pt idx="8">
                  <c:v>0.10218620521501356</c:v>
                </c:pt>
                <c:pt idx="9">
                  <c:v>6.1163685101228334E-2</c:v>
                </c:pt>
                <c:pt idx="10">
                  <c:v>7.9437596452145764E-2</c:v>
                </c:pt>
                <c:pt idx="11">
                  <c:v>0.14334298917134769</c:v>
                </c:pt>
              </c:numCache>
            </c:numRef>
          </c:val>
          <c:extLst>
            <c:ext xmlns:c16="http://schemas.microsoft.com/office/drawing/2014/chart" uri="{C3380CC4-5D6E-409C-BE32-E72D297353CC}">
              <c16:uniqueId val="{00000007-46C3-4EDF-B535-058F344C33DC}"/>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04'!$C$31</c:f>
              <c:strCache>
                <c:ptCount val="1"/>
                <c:pt idx="0">
                  <c:v>% Ejecución Ppto. Vigente 2017</c:v>
                </c:pt>
              </c:strCache>
            </c:strRef>
          </c:tx>
          <c:spPr>
            <a:ln>
              <a:solidFill>
                <a:srgbClr val="9BBB59"/>
              </a:solidFill>
            </a:ln>
          </c:spPr>
          <c:marker>
            <c:symbol val="none"/>
          </c:marker>
          <c:cat>
            <c:strRef>
              <c:f>'Partida 04'!$D$30:$O$30</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434A-4E11-A5F7-700B4AC941FE}"/>
            </c:ext>
          </c:extLst>
        </c:ser>
        <c:ser>
          <c:idx val="1"/>
          <c:order val="1"/>
          <c:tx>
            <c:strRef>
              <c:f>'Partida 04'!$C$32</c:f>
              <c:strCache>
                <c:ptCount val="1"/>
                <c:pt idx="0">
                  <c:v>% Ejecución Ppto. Vigente 2018</c:v>
                </c:pt>
              </c:strCache>
            </c:strRef>
          </c:tx>
          <c:spPr>
            <a:ln>
              <a:solidFill>
                <a:srgbClr val="0070C0"/>
              </a:solidFill>
            </a:ln>
          </c:spPr>
          <c:marker>
            <c:symbol val="none"/>
          </c:marker>
          <c:cat>
            <c:strRef>
              <c:f>'Partida 04'!$D$30:$O$30</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04'!$D$32:$O$32</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434A-4E11-A5F7-700B4AC941FE}"/>
            </c:ext>
          </c:extLst>
        </c:ser>
        <c:ser>
          <c:idx val="2"/>
          <c:order val="2"/>
          <c:tx>
            <c:strRef>
              <c:f>'Partida 04'!$C$33</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4A-4E11-A5F7-700B4AC941FE}"/>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4A-4E11-A5F7-700B4AC941FE}"/>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4A-4E11-A5F7-700B4AC941FE}"/>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4A-4E11-A5F7-700B4AC941FE}"/>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4A-4E11-A5F7-700B4AC941FE}"/>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34A-4E11-A5F7-700B4AC941FE}"/>
                </c:ext>
              </c:extLst>
            </c:dLbl>
            <c:dLbl>
              <c:idx val="6"/>
              <c:layout>
                <c:manualLayout>
                  <c:x val="-4.519774011299435E-2"/>
                  <c:y val="3.7499999999999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4A-4E11-A5F7-700B4AC941FE}"/>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4A-4E11-A5F7-700B4AC941FE}"/>
                </c:ext>
              </c:extLst>
            </c:dLbl>
            <c:dLbl>
              <c:idx val="8"/>
              <c:layout>
                <c:manualLayout>
                  <c:x val="-4.7708725674827368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4A-4E11-A5F7-700B4AC941FE}"/>
                </c:ext>
              </c:extLst>
            </c:dLbl>
            <c:dLbl>
              <c:idx val="9"/>
              <c:layout>
                <c:manualLayout>
                  <c:x val="-3.5186882685186209E-2"/>
                  <c:y val="3.33334120734996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34A-4E11-A5F7-700B4AC941FE}"/>
                </c:ext>
              </c:extLst>
            </c:dLbl>
            <c:dLbl>
              <c:idx val="10"/>
              <c:layout>
                <c:manualLayout>
                  <c:x val="-5.2653576386085164E-2"/>
                  <c:y val="3.4285718142375417E-2"/>
                </c:manualLayout>
              </c:layout>
              <c:tx>
                <c:rich>
                  <a:bodyPr/>
                  <a:lstStyle/>
                  <a:p>
                    <a:pPr>
                      <a:defRPr sz="900" b="1">
                        <a:solidFill>
                          <a:srgbClr val="FF0000"/>
                        </a:solidFill>
                      </a:defRPr>
                    </a:pPr>
                    <a:fld id="{330B2B4F-5E21-4A3F-AD47-FE00F7FF494C}" type="VALUE">
                      <a:rPr lang="en-US" sz="700">
                        <a:solidFill>
                          <a:srgbClr val="FF0000"/>
                        </a:solidFill>
                      </a:rPr>
                      <a:pPr>
                        <a:defRPr sz="900" b="1">
                          <a:solidFill>
                            <a:srgbClr val="FF0000"/>
                          </a:solidFill>
                        </a:defRPr>
                      </a:pPr>
                      <a:t>[VALOR]</a:t>
                    </a:fld>
                    <a:endParaRPr lang="es-CL"/>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434A-4E11-A5F7-700B4AC941FE}"/>
                </c:ext>
              </c:extLst>
            </c:dLbl>
            <c:spPr>
              <a:noFill/>
              <a:ln>
                <a:noFill/>
              </a:ln>
              <a:effectLst/>
            </c:spPr>
            <c:txPr>
              <a:bodyPr/>
              <a:lstStyle/>
              <a:p>
                <a:pPr>
                  <a:defRPr sz="700" b="1">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04'!$D$30:$O$30</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04'!$D$33:$O$33</c:f>
              <c:numCache>
                <c:formatCode>0.0%</c:formatCode>
                <c:ptCount val="12"/>
                <c:pt idx="0">
                  <c:v>9.8465307841019034E-2</c:v>
                </c:pt>
                <c:pt idx="1">
                  <c:v>0.16452874225507555</c:v>
                </c:pt>
                <c:pt idx="2">
                  <c:v>0.24358350545267077</c:v>
                </c:pt>
                <c:pt idx="3">
                  <c:v>0.34748806464919407</c:v>
                </c:pt>
                <c:pt idx="4">
                  <c:v>0.41711630246832343</c:v>
                </c:pt>
                <c:pt idx="5">
                  <c:v>0.52259484433631354</c:v>
                </c:pt>
                <c:pt idx="6">
                  <c:v>0.53485268653725082</c:v>
                </c:pt>
                <c:pt idx="7">
                  <c:v>0.59851157530075094</c:v>
                </c:pt>
                <c:pt idx="8">
                  <c:v>0.70707259494353281</c:v>
                </c:pt>
                <c:pt idx="9">
                  <c:v>0.76823628004476108</c:v>
                </c:pt>
                <c:pt idx="10">
                  <c:v>0.84812871592817796</c:v>
                </c:pt>
                <c:pt idx="11">
                  <c:v>0.99096956077340781</c:v>
                </c:pt>
              </c:numCache>
            </c:numRef>
          </c:val>
          <c:smooth val="0"/>
          <c:extLst>
            <c:ext xmlns:c16="http://schemas.microsoft.com/office/drawing/2014/chart" uri="{C3380CC4-5D6E-409C-BE32-E72D297353CC}">
              <c16:uniqueId val="{0000000D-434A-4E11-A5F7-700B4AC941FE}"/>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08-04-2020</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08-04-2020</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08-04-2020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08-04-2020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08-04-2020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08-04-2020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08-04-2020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08-04-2020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08-04-2020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08-04-2020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DICIEMBRE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abril 2020</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DICIEMBRE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ascendió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distribuyó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494387" y="988234"/>
            <a:ext cx="8155226" cy="2539157"/>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diciembre, presentó modificaciones presupuestarias que incrementaron su autorización de gasto en $12.565 millones. Estas variaciones en la autorización de gasto fue destinado a: 1) Incrementos en: deuda flotante por $2.442 millones, que corresponde a operaciones del año anterior; Gastos en Personal por $10.404 millones; Prestaciones de Seguridad Social por $542 millones; Transferencias Corrientes a Organismos Internacionales por $39 millones;  Programas informáticos por $665 millones; Equipos informáticos por $459 millones. A su vez, se vieron rebajados los gastos para proyectos de inversión por $2,453 millones. Llama la atención que quedasen $428 millones en saldo final de caja. </a:t>
            </a:r>
          </a:p>
          <a:p>
            <a:pPr marL="342900" indent="-342900" algn="just">
              <a:spcBef>
                <a:spcPts val="1200"/>
              </a:spcBef>
              <a:spcAft>
                <a:spcPts val="1200"/>
              </a:spcAft>
              <a:buFont typeface="+mj-lt"/>
              <a:buAutoNum type="arabicPeriod" startAt="4"/>
            </a:pPr>
            <a:r>
              <a:rPr lang="es-CL" sz="1200" dirty="0">
                <a:solidFill>
                  <a:prstClr val="black"/>
                </a:solidFill>
              </a:rPr>
              <a:t>En el mes de diciembre, la ejecución de la Partida 04 Contraloría General de la República fue de </a:t>
            </a:r>
            <a:r>
              <a:rPr lang="es-CL" sz="1200" b="1" dirty="0">
                <a:solidFill>
                  <a:prstClr val="black"/>
                </a:solidFill>
              </a:rPr>
              <a:t>$13.313 millones</a:t>
            </a:r>
            <a:r>
              <a:rPr lang="es-CL" sz="1200" dirty="0">
                <a:solidFill>
                  <a:prstClr val="black"/>
                </a:solidFill>
              </a:rPr>
              <a:t>, </a:t>
            </a:r>
            <a:r>
              <a:rPr lang="es-CL" sz="1200" b="1" dirty="0">
                <a:solidFill>
                  <a:prstClr val="black"/>
                </a:solidFill>
              </a:rPr>
              <a:t>equivalente a un 14,3%</a:t>
            </a:r>
            <a:r>
              <a:rPr lang="es-CL" sz="1200" dirty="0">
                <a:solidFill>
                  <a:prstClr val="black"/>
                </a:solidFill>
              </a:rPr>
              <a:t> respecto del presupuesto vigente.</a:t>
            </a:r>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229632291"/>
              </p:ext>
            </p:extLst>
          </p:nvPr>
        </p:nvGraphicFramePr>
        <p:xfrm>
          <a:off x="899592" y="3387023"/>
          <a:ext cx="7632848" cy="32103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diciembre de la Partida ascendió a </a:t>
            </a:r>
            <a:r>
              <a:rPr lang="es-CL" sz="1200" b="1" dirty="0">
                <a:solidFill>
                  <a:prstClr val="black"/>
                </a:solidFill>
              </a:rPr>
              <a:t>$92.040 millones, equivalente a un 99% </a:t>
            </a:r>
            <a:r>
              <a:rPr lang="es-CL" sz="1200" dirty="0">
                <a:solidFill>
                  <a:prstClr val="black"/>
                </a:solidFill>
              </a:rPr>
              <a:t>del presupuesto vigente. El comportamiento del gasto a la fecha muestra una ejecución similar a la misma fecha de  año anterior.</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846620675"/>
              </p:ext>
            </p:extLst>
          </p:nvPr>
        </p:nvGraphicFramePr>
        <p:xfrm>
          <a:off x="945940" y="2952488"/>
          <a:ext cx="7272808" cy="35754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diciembre, de los $76.187 millones de la Gestión Administrativa, se ejecutaron $83.842, es decir $7.682 millones por sobre lo estipulado inicialmente en la ley de presupuestos.</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DICIEMBRE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que fue suplementada en $40 millones,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diciembre, presenta una ejecución de $188 millones, equivalente a un 88%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que fue suplementada en $ 2.387 millones,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diciembre, se observó una ejecución que alcanzó a $3.222 millones, equivalente a un 99%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fue rebajada en $2.453 millones, quedando con un presupuesto de $643 millones. Este Subtítulo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diciembre, la ejecución de las iniciativas de inversión totalizaron en $343 millones, equivalente a un 53% de avance sobre el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DICIEMBRE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B666B563-C228-42E4-A2CF-C3F72A5E99CD}"/>
              </a:ext>
            </a:extLst>
          </p:cNvPr>
          <p:cNvGraphicFramePr>
            <a:graphicFrameLocks noGrp="1"/>
          </p:cNvGraphicFramePr>
          <p:nvPr>
            <p:extLst>
              <p:ext uri="{D42A27DB-BD31-4B8C-83A1-F6EECF244321}">
                <p14:modId xmlns:p14="http://schemas.microsoft.com/office/powerpoint/2010/main" val="1594544195"/>
              </p:ext>
            </p:extLst>
          </p:nvPr>
        </p:nvGraphicFramePr>
        <p:xfrm>
          <a:off x="730250" y="2580805"/>
          <a:ext cx="7683500" cy="2305050"/>
        </p:xfrm>
        <a:graphic>
          <a:graphicData uri="http://schemas.openxmlformats.org/drawingml/2006/table">
            <a:tbl>
              <a:tblPr/>
              <a:tblGrid>
                <a:gridCol w="795664">
                  <a:extLst>
                    <a:ext uri="{9D8B030D-6E8A-4147-A177-3AD203B41FA5}">
                      <a16:colId xmlns:a16="http://schemas.microsoft.com/office/drawing/2014/main" val="102666327"/>
                    </a:ext>
                  </a:extLst>
                </a:gridCol>
                <a:gridCol w="2256360">
                  <a:extLst>
                    <a:ext uri="{9D8B030D-6E8A-4147-A177-3AD203B41FA5}">
                      <a16:colId xmlns:a16="http://schemas.microsoft.com/office/drawing/2014/main" val="1812537597"/>
                    </a:ext>
                  </a:extLst>
                </a:gridCol>
                <a:gridCol w="795664">
                  <a:extLst>
                    <a:ext uri="{9D8B030D-6E8A-4147-A177-3AD203B41FA5}">
                      <a16:colId xmlns:a16="http://schemas.microsoft.com/office/drawing/2014/main" val="1574766411"/>
                    </a:ext>
                  </a:extLst>
                </a:gridCol>
                <a:gridCol w="795664">
                  <a:extLst>
                    <a:ext uri="{9D8B030D-6E8A-4147-A177-3AD203B41FA5}">
                      <a16:colId xmlns:a16="http://schemas.microsoft.com/office/drawing/2014/main" val="4206845695"/>
                    </a:ext>
                  </a:extLst>
                </a:gridCol>
                <a:gridCol w="795664">
                  <a:extLst>
                    <a:ext uri="{9D8B030D-6E8A-4147-A177-3AD203B41FA5}">
                      <a16:colId xmlns:a16="http://schemas.microsoft.com/office/drawing/2014/main" val="1880762822"/>
                    </a:ext>
                  </a:extLst>
                </a:gridCol>
                <a:gridCol w="795664">
                  <a:extLst>
                    <a:ext uri="{9D8B030D-6E8A-4147-A177-3AD203B41FA5}">
                      <a16:colId xmlns:a16="http://schemas.microsoft.com/office/drawing/2014/main" val="1818026110"/>
                    </a:ext>
                  </a:extLst>
                </a:gridCol>
                <a:gridCol w="724410">
                  <a:extLst>
                    <a:ext uri="{9D8B030D-6E8A-4147-A177-3AD203B41FA5}">
                      <a16:colId xmlns:a16="http://schemas.microsoft.com/office/drawing/2014/main" val="72114659"/>
                    </a:ext>
                  </a:extLst>
                </a:gridCol>
                <a:gridCol w="724410">
                  <a:extLst>
                    <a:ext uri="{9D8B030D-6E8A-4147-A177-3AD203B41FA5}">
                      <a16:colId xmlns:a16="http://schemas.microsoft.com/office/drawing/2014/main" val="2634887165"/>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17356063"/>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39812514"/>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80.313.566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92.878.871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12.565.305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92.040.134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99,1%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2798665"/>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63.373.687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73.778.359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10.404.672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73.774.696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116,4%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309536"/>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9.858.126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9.858.126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9.858.122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5765603"/>
                  </a:ext>
                </a:extLst>
              </a:tr>
              <a:tr h="1524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542.909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542.909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542.908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6718257"/>
                  </a:ext>
                </a:extLst>
              </a:tr>
              <a:tr h="1524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187.742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542.909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355.167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542.908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289,2%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3556874"/>
                  </a:ext>
                </a:extLst>
              </a:tr>
              <a:tr h="152400">
                <a:tc>
                  <a:txBody>
                    <a:bodyPr/>
                    <a:lstStyle/>
                    <a:p>
                      <a:pPr algn="ct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5.383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227.375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221.992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203.348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3777,6%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9758035"/>
                  </a:ext>
                </a:extLst>
              </a:tr>
              <a:tr h="1524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2.950.700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6.509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-2.944.191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6.044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92,9%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5035116"/>
                  </a:ext>
                </a:extLst>
              </a:tr>
              <a:tr h="152400">
                <a:tc>
                  <a:txBody>
                    <a:bodyPr/>
                    <a:lstStyle/>
                    <a:p>
                      <a:pPr algn="ct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INICIATIVAS DE INVERSIÓN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3.097.649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4.165.100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1.067.451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4.089.069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132,0%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98,2%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6310603"/>
                  </a:ext>
                </a:extLst>
              </a:tr>
              <a:tr h="1524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840.279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643.986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-196.293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343.264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40,9%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68483777"/>
                  </a:ext>
                </a:extLst>
              </a:tr>
              <a:tr h="190500">
                <a:tc>
                  <a:txBody>
                    <a:bodyPr/>
                    <a:lstStyle/>
                    <a:p>
                      <a:pPr algn="ct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SALDO FINAL DE CAJA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3.227.807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3.227.807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3.222.683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99,8%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56429463"/>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2F89F35A-9900-4519-A3EC-BC2570BD050C}"/>
              </a:ext>
            </a:extLst>
          </p:cNvPr>
          <p:cNvGraphicFramePr>
            <a:graphicFrameLocks noGrp="1"/>
          </p:cNvGraphicFramePr>
          <p:nvPr>
            <p:extLst>
              <p:ext uri="{D42A27DB-BD31-4B8C-83A1-F6EECF244321}">
                <p14:modId xmlns:p14="http://schemas.microsoft.com/office/powerpoint/2010/main" val="2874625784"/>
              </p:ext>
            </p:extLst>
          </p:nvPr>
        </p:nvGraphicFramePr>
        <p:xfrm>
          <a:off x="1043608" y="1639343"/>
          <a:ext cx="6720477" cy="4241880"/>
        </p:xfrm>
        <a:graphic>
          <a:graphicData uri="http://schemas.openxmlformats.org/drawingml/2006/table">
            <a:tbl>
              <a:tblPr/>
              <a:tblGrid>
                <a:gridCol w="662652">
                  <a:extLst>
                    <a:ext uri="{9D8B030D-6E8A-4147-A177-3AD203B41FA5}">
                      <a16:colId xmlns:a16="http://schemas.microsoft.com/office/drawing/2014/main" val="2931705919"/>
                    </a:ext>
                  </a:extLst>
                </a:gridCol>
                <a:gridCol w="244786">
                  <a:extLst>
                    <a:ext uri="{9D8B030D-6E8A-4147-A177-3AD203B41FA5}">
                      <a16:colId xmlns:a16="http://schemas.microsoft.com/office/drawing/2014/main" val="3505043276"/>
                    </a:ext>
                  </a:extLst>
                </a:gridCol>
                <a:gridCol w="244786">
                  <a:extLst>
                    <a:ext uri="{9D8B030D-6E8A-4147-A177-3AD203B41FA5}">
                      <a16:colId xmlns:a16="http://schemas.microsoft.com/office/drawing/2014/main" val="4053608012"/>
                    </a:ext>
                  </a:extLst>
                </a:gridCol>
                <a:gridCol w="1720916">
                  <a:extLst>
                    <a:ext uri="{9D8B030D-6E8A-4147-A177-3AD203B41FA5}">
                      <a16:colId xmlns:a16="http://schemas.microsoft.com/office/drawing/2014/main" val="2544231680"/>
                    </a:ext>
                  </a:extLst>
                </a:gridCol>
                <a:gridCol w="662652">
                  <a:extLst>
                    <a:ext uri="{9D8B030D-6E8A-4147-A177-3AD203B41FA5}">
                      <a16:colId xmlns:a16="http://schemas.microsoft.com/office/drawing/2014/main" val="753537469"/>
                    </a:ext>
                  </a:extLst>
                </a:gridCol>
                <a:gridCol w="662652">
                  <a:extLst>
                    <a:ext uri="{9D8B030D-6E8A-4147-A177-3AD203B41FA5}">
                      <a16:colId xmlns:a16="http://schemas.microsoft.com/office/drawing/2014/main" val="4281107623"/>
                    </a:ext>
                  </a:extLst>
                </a:gridCol>
                <a:gridCol w="662652">
                  <a:extLst>
                    <a:ext uri="{9D8B030D-6E8A-4147-A177-3AD203B41FA5}">
                      <a16:colId xmlns:a16="http://schemas.microsoft.com/office/drawing/2014/main" val="2333007337"/>
                    </a:ext>
                  </a:extLst>
                </a:gridCol>
                <a:gridCol w="662652">
                  <a:extLst>
                    <a:ext uri="{9D8B030D-6E8A-4147-A177-3AD203B41FA5}">
                      <a16:colId xmlns:a16="http://schemas.microsoft.com/office/drawing/2014/main" val="2207821214"/>
                    </a:ext>
                  </a:extLst>
                </a:gridCol>
                <a:gridCol w="603310">
                  <a:extLst>
                    <a:ext uri="{9D8B030D-6E8A-4147-A177-3AD203B41FA5}">
                      <a16:colId xmlns:a16="http://schemas.microsoft.com/office/drawing/2014/main" val="1030465063"/>
                    </a:ext>
                  </a:extLst>
                </a:gridCol>
                <a:gridCol w="593419">
                  <a:extLst>
                    <a:ext uri="{9D8B030D-6E8A-4147-A177-3AD203B41FA5}">
                      <a16:colId xmlns:a16="http://schemas.microsoft.com/office/drawing/2014/main" val="3827119584"/>
                    </a:ext>
                  </a:extLst>
                </a:gridCol>
              </a:tblGrid>
              <a:tr h="150098">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505" marR="7505" marT="7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505" marR="7505" marT="7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25233510"/>
                  </a:ext>
                </a:extLst>
              </a:tr>
              <a:tr h="36774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505" marR="7505" marT="750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505" marR="7505" marT="750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505" marR="7505" marT="750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505" marR="7505" marT="750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505" marR="7505" marT="750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505" marR="7505" marT="750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43531480"/>
                  </a:ext>
                </a:extLst>
              </a:tr>
              <a:tr h="157603">
                <a:tc>
                  <a:txBody>
                    <a:bodyPr/>
                    <a:lstStyle/>
                    <a:p>
                      <a:pPr algn="l" fontAlgn="ctr"/>
                      <a:r>
                        <a:rPr lang="es-CL" sz="9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92.878.871 </a:t>
                      </a:r>
                    </a:p>
                  </a:txBody>
                  <a:tcPr marL="7505" marR="7505" marT="750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12.565.305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92.040.134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114,6%</a:t>
                      </a:r>
                    </a:p>
                  </a:txBody>
                  <a:tcPr marL="7505" marR="7505" marT="750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99,1%</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4576244"/>
                  </a:ext>
                </a:extLst>
              </a:tr>
              <a:tr h="150098">
                <a:tc>
                  <a:txBody>
                    <a:bodyPr/>
                    <a:lstStyle/>
                    <a:p>
                      <a:pPr algn="ctr" fontAlgn="ctr"/>
                      <a:r>
                        <a:rPr lang="es-CL" sz="700" b="1" i="0" u="none" strike="noStrike">
                          <a:solidFill>
                            <a:srgbClr val="000000"/>
                          </a:solidFill>
                          <a:effectLst/>
                          <a:latin typeface="Calibri" panose="020F0502020204030204" pitchFamily="34" charset="0"/>
                        </a:rPr>
                        <a:t>21</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73.778.359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10.404.672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73.774.696</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116,4%</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560596"/>
                  </a:ext>
                </a:extLst>
              </a:tr>
              <a:tr h="150098">
                <a:tc>
                  <a:txBody>
                    <a:bodyPr/>
                    <a:lstStyle/>
                    <a:p>
                      <a:pPr algn="ctr" fontAlgn="ctr"/>
                      <a:r>
                        <a:rPr lang="es-CL" sz="700" b="1" i="0" u="none" strike="noStrike">
                          <a:solidFill>
                            <a:srgbClr val="000000"/>
                          </a:solidFill>
                          <a:effectLst/>
                          <a:latin typeface="Calibri" panose="020F0502020204030204" pitchFamily="34" charset="0"/>
                        </a:rPr>
                        <a:t>22</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9.858.122</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48147"/>
                  </a:ext>
                </a:extLst>
              </a:tr>
              <a:tr h="150098">
                <a:tc>
                  <a:txBody>
                    <a:bodyPr/>
                    <a:lstStyle/>
                    <a:p>
                      <a:pPr algn="ctr" fontAlgn="ctr"/>
                      <a:r>
                        <a:rPr lang="es-CL" sz="700" b="1" i="0" u="none" strike="noStrike">
                          <a:solidFill>
                            <a:srgbClr val="000000"/>
                          </a:solidFill>
                          <a:effectLst/>
                          <a:latin typeface="Calibri" panose="020F0502020204030204" pitchFamily="34" charset="0"/>
                        </a:rPr>
                        <a:t>23</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542.909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542.909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542.908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3126571"/>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542.909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542.909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542.908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11051235"/>
                  </a:ext>
                </a:extLst>
              </a:tr>
              <a:tr h="150098">
                <a:tc>
                  <a:txBody>
                    <a:bodyPr/>
                    <a:lstStyle/>
                    <a:p>
                      <a:pPr algn="ctr" fontAlgn="ctr"/>
                      <a:r>
                        <a:rPr lang="es-CL" sz="700" b="1" i="0" u="none" strike="noStrike">
                          <a:solidFill>
                            <a:srgbClr val="000000"/>
                          </a:solidFill>
                          <a:effectLst/>
                          <a:latin typeface="Calibri" panose="020F0502020204030204" pitchFamily="34" charset="0"/>
                        </a:rPr>
                        <a:t>24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227.375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39.633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203.348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108,3%</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89,4%</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464724"/>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14.698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0118560"/>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14.698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8283023"/>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212.678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39.633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188.650</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109,0%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88,7%</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9948275"/>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212.678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39.633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188.650</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109,0%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88,7%</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9363439"/>
                  </a:ext>
                </a:extLst>
              </a:tr>
              <a:tr h="150098">
                <a:tc>
                  <a:txBody>
                    <a:bodyPr/>
                    <a:lstStyle/>
                    <a:p>
                      <a:pPr algn="ctr" fontAlgn="ctr"/>
                      <a:r>
                        <a:rPr lang="es-CL" sz="700" b="1" i="0" u="none" strike="noStrike">
                          <a:solidFill>
                            <a:srgbClr val="000000"/>
                          </a:solidFill>
                          <a:effectLst/>
                          <a:latin typeface="Calibri" panose="020F0502020204030204" pitchFamily="34" charset="0"/>
                        </a:rPr>
                        <a:t>25</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6.509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1.126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6.044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112,3%</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92,9%</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0455679"/>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6.509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1.126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6.044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112,3%</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92,9%</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3646287"/>
                  </a:ext>
                </a:extLst>
              </a:tr>
              <a:tr h="111210">
                <a:tc>
                  <a:txBody>
                    <a:bodyPr/>
                    <a:lstStyle/>
                    <a:p>
                      <a:pPr algn="ctr" fontAlgn="ctr"/>
                      <a:r>
                        <a:rPr lang="es-CL" sz="700" b="1" i="0" u="none" strike="noStrike" dirty="0">
                          <a:solidFill>
                            <a:srgbClr val="000000"/>
                          </a:solidFill>
                          <a:effectLst/>
                          <a:latin typeface="Calibri" panose="020F0502020204030204" pitchFamily="34" charset="0"/>
                        </a:rPr>
                        <a:t>29</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dirty="0">
                          <a:solidFill>
                            <a:srgbClr val="000000"/>
                          </a:solidFill>
                          <a:effectLst/>
                          <a:latin typeface="Calibri" panose="020F0502020204030204" pitchFamily="34" charset="0"/>
                        </a:rPr>
                        <a:t>ADQUISICIÓN DE ACTIVOS NO FINANCIEROS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4.165.100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1.214.400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4.089.069</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138,6%</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98,2%</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29613156"/>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64.000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64.000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63.871</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611421"/>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87.916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87.690</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122,6%</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99,7%</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926551"/>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39.870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38.806</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129,9%</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97,3%</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8836555"/>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1.436.667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459.000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1.427.754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146,0%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99,4%</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1974787"/>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2.536.647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665.000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2.470.948</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132,0%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97,4%</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9853573"/>
                  </a:ext>
                </a:extLst>
              </a:tr>
              <a:tr h="150098">
                <a:tc>
                  <a:txBody>
                    <a:bodyPr/>
                    <a:lstStyle/>
                    <a:p>
                      <a:pPr algn="ctr" fontAlgn="ctr"/>
                      <a:r>
                        <a:rPr lang="es-CL" sz="700" b="1" i="0" u="none" strike="noStrike">
                          <a:solidFill>
                            <a:srgbClr val="000000"/>
                          </a:solidFill>
                          <a:effectLst/>
                          <a:latin typeface="Calibri" panose="020F0502020204030204" pitchFamily="34" charset="0"/>
                        </a:rPr>
                        <a:t>31</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643.986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-2.453.663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343.264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11,1%</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53,3%</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0429810"/>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643.986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-2.453.663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343.264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11,1%</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53,3%</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010592"/>
                  </a:ext>
                </a:extLst>
              </a:tr>
              <a:tr h="150098">
                <a:tc>
                  <a:txBody>
                    <a:bodyPr/>
                    <a:lstStyle/>
                    <a:p>
                      <a:pPr algn="ctr" fontAlgn="ctr"/>
                      <a:r>
                        <a:rPr lang="es-CL" sz="700" b="1" i="0" u="none" strike="noStrike">
                          <a:solidFill>
                            <a:srgbClr val="000000"/>
                          </a:solidFill>
                          <a:effectLst/>
                          <a:latin typeface="Calibri" panose="020F0502020204030204" pitchFamily="34" charset="0"/>
                        </a:rPr>
                        <a:t>34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3.227.807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2.387.528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3.222.683</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383,5%</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99,8%</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459367"/>
                  </a:ext>
                </a:extLst>
              </a:tr>
              <a:tr h="150098">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685.568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19.887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685.567</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103,0%</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2529995"/>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99.754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-74.844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99.754</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57,1%</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4133472"/>
                  </a:ext>
                </a:extLst>
              </a:tr>
              <a:tr h="150098">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2.437.362</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7765488"/>
                  </a:ext>
                </a:extLst>
              </a:tr>
              <a:tr h="150098">
                <a:tc>
                  <a:txBody>
                    <a:bodyPr/>
                    <a:lstStyle/>
                    <a:p>
                      <a:pPr algn="ctr" fontAlgn="ctr"/>
                      <a:r>
                        <a:rPr lang="es-CL" sz="700" b="1" i="0" u="none" strike="noStrike">
                          <a:solidFill>
                            <a:srgbClr val="000000"/>
                          </a:solidFill>
                          <a:effectLst/>
                          <a:latin typeface="Calibri" panose="020F0502020204030204" pitchFamily="34" charset="0"/>
                        </a:rPr>
                        <a:t>35</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505" marR="7505" marT="750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505" marR="7505" marT="750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505" marR="7505" marT="750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18549844"/>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3997</TotalTime>
  <Words>1466</Words>
  <Application>Microsoft Office PowerPoint</Application>
  <PresentationFormat>Presentación en pantalla (4:3)</PresentationFormat>
  <Paragraphs>410</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DICIEMBRE DE 2019 PARTIDA 04: CONTRALORÍA GENERAL DE LA REPÚBLICA</vt:lpstr>
      <vt:lpstr>EJECUCIÓN ACUMULADA DE GASTOS A DICIEMBRE DE 2019  PARTIDA 04 CONTRALORÍA GENERAL DE LA REPÚBLICA</vt:lpstr>
      <vt:lpstr>EJECUCIÓN ACUMULADA DE GASTOS A DICIEMBRE DE 2019  PARTIDA 04 CONTRALORÍA GENERAL DE LA REPÚBLICA</vt:lpstr>
      <vt:lpstr>EJECUCION ACUMULADA DE GASTOS A DICIEMBRE DE 2019  PARTIDA 04 CONTRALORÍA GENERAL DE LA REPÚBLICA</vt:lpstr>
      <vt:lpstr>EJECUCIÓN ACUMULADA DE GASTOS A DICIEMBRE DE 2019  PARTIDA 04 CONTRALORÍA GENERAL DE LA REPÚBLICA</vt:lpstr>
      <vt:lpstr>EJECUCIÓN ACUMULADA DE GASTOS A DICIEMBRE DE 2019  PARTIDA 04 CONTRALORÍA GENERAL DE LA REPÚBLICA</vt:lpstr>
      <vt:lpstr>EJECUCIÓN ACUMULADA DE GASTOS A DICIEMBRE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268</cp:revision>
  <cp:lastPrinted>2019-10-18T21:20:26Z</cp:lastPrinted>
  <dcterms:created xsi:type="dcterms:W3CDTF">2016-06-23T13:38:47Z</dcterms:created>
  <dcterms:modified xsi:type="dcterms:W3CDTF">2020-04-08T23:00:46Z</dcterms:modified>
</cp:coreProperties>
</file>