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299" r:id="rId5"/>
    <p:sldId id="308" r:id="rId6"/>
    <p:sldId id="307" r:id="rId7"/>
    <p:sldId id="300" r:id="rId8"/>
    <p:sldId id="264" r:id="rId9"/>
    <p:sldId id="263" r:id="rId10"/>
    <p:sldId id="281" r:id="rId11"/>
    <p:sldId id="282" r:id="rId12"/>
    <p:sldId id="302" r:id="rId13"/>
    <p:sldId id="306" r:id="rId1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09-04-2020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09-04-2020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09-04-2020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5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85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EAA9A0E-2DB7-436E-882A-FE87806B7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673806"/>
              </p:ext>
            </p:extLst>
          </p:nvPr>
        </p:nvGraphicFramePr>
        <p:xfrm>
          <a:off x="452388" y="1693364"/>
          <a:ext cx="8172748" cy="4132162"/>
        </p:xfrm>
        <a:graphic>
          <a:graphicData uri="http://schemas.openxmlformats.org/drawingml/2006/table">
            <a:tbl>
              <a:tblPr/>
              <a:tblGrid>
                <a:gridCol w="296868">
                  <a:extLst>
                    <a:ext uri="{9D8B030D-6E8A-4147-A177-3AD203B41FA5}">
                      <a16:colId xmlns:a16="http://schemas.microsoft.com/office/drawing/2014/main" val="2738173774"/>
                    </a:ext>
                  </a:extLst>
                </a:gridCol>
                <a:gridCol w="296868">
                  <a:extLst>
                    <a:ext uri="{9D8B030D-6E8A-4147-A177-3AD203B41FA5}">
                      <a16:colId xmlns:a16="http://schemas.microsoft.com/office/drawing/2014/main" val="4036982277"/>
                    </a:ext>
                  </a:extLst>
                </a:gridCol>
                <a:gridCol w="296868">
                  <a:extLst>
                    <a:ext uri="{9D8B030D-6E8A-4147-A177-3AD203B41FA5}">
                      <a16:colId xmlns:a16="http://schemas.microsoft.com/office/drawing/2014/main" val="3339039415"/>
                    </a:ext>
                  </a:extLst>
                </a:gridCol>
                <a:gridCol w="2662897">
                  <a:extLst>
                    <a:ext uri="{9D8B030D-6E8A-4147-A177-3AD203B41FA5}">
                      <a16:colId xmlns:a16="http://schemas.microsoft.com/office/drawing/2014/main" val="2570284435"/>
                    </a:ext>
                  </a:extLst>
                </a:gridCol>
                <a:gridCol w="795603">
                  <a:extLst>
                    <a:ext uri="{9D8B030D-6E8A-4147-A177-3AD203B41FA5}">
                      <a16:colId xmlns:a16="http://schemas.microsoft.com/office/drawing/2014/main" val="1631792464"/>
                    </a:ext>
                  </a:extLst>
                </a:gridCol>
                <a:gridCol w="795603">
                  <a:extLst>
                    <a:ext uri="{9D8B030D-6E8A-4147-A177-3AD203B41FA5}">
                      <a16:colId xmlns:a16="http://schemas.microsoft.com/office/drawing/2014/main" val="3980362872"/>
                    </a:ext>
                  </a:extLst>
                </a:gridCol>
                <a:gridCol w="795603">
                  <a:extLst>
                    <a:ext uri="{9D8B030D-6E8A-4147-A177-3AD203B41FA5}">
                      <a16:colId xmlns:a16="http://schemas.microsoft.com/office/drawing/2014/main" val="1464609891"/>
                    </a:ext>
                  </a:extLst>
                </a:gridCol>
                <a:gridCol w="795603">
                  <a:extLst>
                    <a:ext uri="{9D8B030D-6E8A-4147-A177-3AD203B41FA5}">
                      <a16:colId xmlns:a16="http://schemas.microsoft.com/office/drawing/2014/main" val="944557761"/>
                    </a:ext>
                  </a:extLst>
                </a:gridCol>
                <a:gridCol w="724355">
                  <a:extLst>
                    <a:ext uri="{9D8B030D-6E8A-4147-A177-3AD203B41FA5}">
                      <a16:colId xmlns:a16="http://schemas.microsoft.com/office/drawing/2014/main" val="994006389"/>
                    </a:ext>
                  </a:extLst>
                </a:gridCol>
                <a:gridCol w="712480">
                  <a:extLst>
                    <a:ext uri="{9D8B030D-6E8A-4147-A177-3AD203B41FA5}">
                      <a16:colId xmlns:a16="http://schemas.microsoft.com/office/drawing/2014/main" val="1022580235"/>
                    </a:ext>
                  </a:extLst>
                </a:gridCol>
              </a:tblGrid>
              <a:tr h="1449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049116"/>
                  </a:ext>
                </a:extLst>
              </a:tr>
              <a:tr h="443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212623"/>
                  </a:ext>
                </a:extLst>
              </a:tr>
              <a:tr h="1901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72.710.002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2.506.530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72.689.639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941014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40.431.847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40.794.019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362.172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40.771.183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713624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6.964.581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5.829.205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-1.135.376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5.828.466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108569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1.001.342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546.176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1.001.342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337903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476.694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884578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273262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21.913.439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24.405.252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2.491.813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24.426.443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806602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21.829.227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24.336.668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2.507.441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24.357.859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89983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8.452.737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11.886.398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3.433.661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11.904.474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072368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3.242.309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1.515.800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-1.726.509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1.515.800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228844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8.205.727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8.300.651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8.300.652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613041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1.334.642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1.776.703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442.061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1.779.816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535102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-6.696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661803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561.389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831.389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831.390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163122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-15.628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37174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-15.628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040548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565.766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547.787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136357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848083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882776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837502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256.062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384106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973767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798401"/>
                  </a:ext>
                </a:extLst>
              </a:tr>
              <a:tr h="14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365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8A1406E-EEE8-45F3-A3C7-56784210A3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755202"/>
              </p:ext>
            </p:extLst>
          </p:nvPr>
        </p:nvGraphicFramePr>
        <p:xfrm>
          <a:off x="452388" y="1693365"/>
          <a:ext cx="8062964" cy="3549776"/>
        </p:xfrm>
        <a:graphic>
          <a:graphicData uri="http://schemas.openxmlformats.org/drawingml/2006/table">
            <a:tbl>
              <a:tblPr/>
              <a:tblGrid>
                <a:gridCol w="292880">
                  <a:extLst>
                    <a:ext uri="{9D8B030D-6E8A-4147-A177-3AD203B41FA5}">
                      <a16:colId xmlns:a16="http://schemas.microsoft.com/office/drawing/2014/main" val="3916008217"/>
                    </a:ext>
                  </a:extLst>
                </a:gridCol>
                <a:gridCol w="292880">
                  <a:extLst>
                    <a:ext uri="{9D8B030D-6E8A-4147-A177-3AD203B41FA5}">
                      <a16:colId xmlns:a16="http://schemas.microsoft.com/office/drawing/2014/main" val="2465820093"/>
                    </a:ext>
                  </a:extLst>
                </a:gridCol>
                <a:gridCol w="292880">
                  <a:extLst>
                    <a:ext uri="{9D8B030D-6E8A-4147-A177-3AD203B41FA5}">
                      <a16:colId xmlns:a16="http://schemas.microsoft.com/office/drawing/2014/main" val="2266674893"/>
                    </a:ext>
                  </a:extLst>
                </a:gridCol>
                <a:gridCol w="2627126">
                  <a:extLst>
                    <a:ext uri="{9D8B030D-6E8A-4147-A177-3AD203B41FA5}">
                      <a16:colId xmlns:a16="http://schemas.microsoft.com/office/drawing/2014/main" val="125033724"/>
                    </a:ext>
                  </a:extLst>
                </a:gridCol>
                <a:gridCol w="784916">
                  <a:extLst>
                    <a:ext uri="{9D8B030D-6E8A-4147-A177-3AD203B41FA5}">
                      <a16:colId xmlns:a16="http://schemas.microsoft.com/office/drawing/2014/main" val="2599421303"/>
                    </a:ext>
                  </a:extLst>
                </a:gridCol>
                <a:gridCol w="784916">
                  <a:extLst>
                    <a:ext uri="{9D8B030D-6E8A-4147-A177-3AD203B41FA5}">
                      <a16:colId xmlns:a16="http://schemas.microsoft.com/office/drawing/2014/main" val="3666548343"/>
                    </a:ext>
                  </a:extLst>
                </a:gridCol>
                <a:gridCol w="784916">
                  <a:extLst>
                    <a:ext uri="{9D8B030D-6E8A-4147-A177-3AD203B41FA5}">
                      <a16:colId xmlns:a16="http://schemas.microsoft.com/office/drawing/2014/main" val="1600786887"/>
                    </a:ext>
                  </a:extLst>
                </a:gridCol>
                <a:gridCol w="784916">
                  <a:extLst>
                    <a:ext uri="{9D8B030D-6E8A-4147-A177-3AD203B41FA5}">
                      <a16:colId xmlns:a16="http://schemas.microsoft.com/office/drawing/2014/main" val="1004794954"/>
                    </a:ext>
                  </a:extLst>
                </a:gridCol>
                <a:gridCol w="714625">
                  <a:extLst>
                    <a:ext uri="{9D8B030D-6E8A-4147-A177-3AD203B41FA5}">
                      <a16:colId xmlns:a16="http://schemas.microsoft.com/office/drawing/2014/main" val="1953833053"/>
                    </a:ext>
                  </a:extLst>
                </a:gridCol>
                <a:gridCol w="702909">
                  <a:extLst>
                    <a:ext uri="{9D8B030D-6E8A-4147-A177-3AD203B41FA5}">
                      <a16:colId xmlns:a16="http://schemas.microsoft.com/office/drawing/2014/main" val="4054636336"/>
                    </a:ext>
                  </a:extLst>
                </a:gridCol>
              </a:tblGrid>
              <a:tr h="1450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54827"/>
                  </a:ext>
                </a:extLst>
              </a:tr>
              <a:tr h="4442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044756"/>
                  </a:ext>
                </a:extLst>
              </a:tr>
              <a:tr h="1903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13.189.181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740.170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13.028.979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346537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10.317.858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10.719.292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401.434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10.653.235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68449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1.526.404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1.571.624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1.554.870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96176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116.141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58.380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123232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096278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61835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615821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677116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519730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232.992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328.701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309.599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742796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345979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217375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47867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114129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53559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-15.388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897639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347.953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172.822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347.947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893531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166.529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166.529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391582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515842"/>
                  </a:ext>
                </a:extLst>
              </a:tr>
              <a:tr h="145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160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414336" y="1451139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C4B04AD-6493-42C1-8CAD-3F3F8CA09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927161"/>
              </p:ext>
            </p:extLst>
          </p:nvPr>
        </p:nvGraphicFramePr>
        <p:xfrm>
          <a:off x="452388" y="1909968"/>
          <a:ext cx="8187434" cy="1580021"/>
        </p:xfrm>
        <a:graphic>
          <a:graphicData uri="http://schemas.openxmlformats.org/drawingml/2006/table">
            <a:tbl>
              <a:tblPr/>
              <a:tblGrid>
                <a:gridCol w="297401">
                  <a:extLst>
                    <a:ext uri="{9D8B030D-6E8A-4147-A177-3AD203B41FA5}">
                      <a16:colId xmlns:a16="http://schemas.microsoft.com/office/drawing/2014/main" val="869905902"/>
                    </a:ext>
                  </a:extLst>
                </a:gridCol>
                <a:gridCol w="297401">
                  <a:extLst>
                    <a:ext uri="{9D8B030D-6E8A-4147-A177-3AD203B41FA5}">
                      <a16:colId xmlns:a16="http://schemas.microsoft.com/office/drawing/2014/main" val="3107147047"/>
                    </a:ext>
                  </a:extLst>
                </a:gridCol>
                <a:gridCol w="297401">
                  <a:extLst>
                    <a:ext uri="{9D8B030D-6E8A-4147-A177-3AD203B41FA5}">
                      <a16:colId xmlns:a16="http://schemas.microsoft.com/office/drawing/2014/main" val="2008297752"/>
                    </a:ext>
                  </a:extLst>
                </a:gridCol>
                <a:gridCol w="2667682">
                  <a:extLst>
                    <a:ext uri="{9D8B030D-6E8A-4147-A177-3AD203B41FA5}">
                      <a16:colId xmlns:a16="http://schemas.microsoft.com/office/drawing/2014/main" val="1071437996"/>
                    </a:ext>
                  </a:extLst>
                </a:gridCol>
                <a:gridCol w="797033">
                  <a:extLst>
                    <a:ext uri="{9D8B030D-6E8A-4147-A177-3AD203B41FA5}">
                      <a16:colId xmlns:a16="http://schemas.microsoft.com/office/drawing/2014/main" val="509622349"/>
                    </a:ext>
                  </a:extLst>
                </a:gridCol>
                <a:gridCol w="797033">
                  <a:extLst>
                    <a:ext uri="{9D8B030D-6E8A-4147-A177-3AD203B41FA5}">
                      <a16:colId xmlns:a16="http://schemas.microsoft.com/office/drawing/2014/main" val="204903258"/>
                    </a:ext>
                  </a:extLst>
                </a:gridCol>
                <a:gridCol w="797033">
                  <a:extLst>
                    <a:ext uri="{9D8B030D-6E8A-4147-A177-3AD203B41FA5}">
                      <a16:colId xmlns:a16="http://schemas.microsoft.com/office/drawing/2014/main" val="2506502978"/>
                    </a:ext>
                  </a:extLst>
                </a:gridCol>
                <a:gridCol w="797033">
                  <a:extLst>
                    <a:ext uri="{9D8B030D-6E8A-4147-A177-3AD203B41FA5}">
                      <a16:colId xmlns:a16="http://schemas.microsoft.com/office/drawing/2014/main" val="14806230"/>
                    </a:ext>
                  </a:extLst>
                </a:gridCol>
                <a:gridCol w="725657">
                  <a:extLst>
                    <a:ext uri="{9D8B030D-6E8A-4147-A177-3AD203B41FA5}">
                      <a16:colId xmlns:a16="http://schemas.microsoft.com/office/drawing/2014/main" val="1582462433"/>
                    </a:ext>
                  </a:extLst>
                </a:gridCol>
                <a:gridCol w="713760">
                  <a:extLst>
                    <a:ext uri="{9D8B030D-6E8A-4147-A177-3AD203B41FA5}">
                      <a16:colId xmlns:a16="http://schemas.microsoft.com/office/drawing/2014/main" val="2354818756"/>
                    </a:ext>
                  </a:extLst>
                </a:gridCol>
              </a:tblGrid>
              <a:tr h="1462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280424"/>
                  </a:ext>
                </a:extLst>
              </a:tr>
              <a:tr h="364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  <a:endParaRPr lang="es-CL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949232"/>
                  </a:ext>
                </a:extLst>
              </a:tr>
              <a:tr h="191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1.367.073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1.234.197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975745"/>
                  </a:ext>
                </a:extLst>
              </a:tr>
              <a:tr h="146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1.239.424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1.159.751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149007"/>
                  </a:ext>
                </a:extLst>
              </a:tr>
              <a:tr h="146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83.805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324209"/>
                  </a:ext>
                </a:extLst>
              </a:tr>
              <a:tr h="146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268715"/>
                  </a:ext>
                </a:extLst>
              </a:tr>
              <a:tr h="146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656567"/>
                  </a:ext>
                </a:extLst>
              </a:tr>
              <a:tr h="146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026000"/>
                  </a:ext>
                </a:extLst>
              </a:tr>
              <a:tr h="146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153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07654"/>
            <a:ext cx="8229600" cy="50736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El proyecto de Ley de Presupuesto consideró un Gasto de Estado de Operaciones de $125.276 millones, lo que representa un incremento del 0,9% respecto del año 2018 ($1.145 millones).  Dicha propuesta consideró el financiamiento de las dietas de los nuevos cupos de parlamentarios que se incorporaron a partir de marzo de 2018, conforme la Ley N°20.840.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2019 el presupuesto total aprobado la Partida, se distribuyó un 59,5% en gastos en personal, presupuesto que experimenta un crecimiento de 0,7 puntos porcentuales respecto del registrado en la Ley de Presupuestos de 2018; el resto de los recursos se dividen en un 27,7% para transferencias corrientes; y, un 11,1% a bienes y servicios de consumo.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distribución del presupuesto a nivel de instituciones del Congreso Nacional, fue la siguiente: la Cámara de Diputados concentró el 56%; el Senado un 33,1%; la Biblioteca un 9,9% y el Consejo Resolutivo de Asignaciones Parlamentarias un 1%, manteniendo los niveles de gastos autorizados el año 2018.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del Congreso al mes de DICIEMBRE ascendió a $13.994 millones, es decir, un 10,5% respecto del presupuesto vigente, en línea al gasto registrado a igual mes del año 2018 (10,9%) e inferior en  0,8 puntos porcentuales al del año 2017 (11,3%).  Por su parte el gasto acumulado alcanzó los $131.541 millones, lo que representa una ejecución de 98,5% sobre el presupuesto vigente.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2378" y="1272216"/>
            <a:ext cx="8229600" cy="50759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Respecto al presupuesto inicial, la Partida presentó al mes de DICIEMBRE un incremento consolidado de $8.136 millones, dicho incremento se estructura con los siguientes movimientos a nivel de subtítulos  en los diferentes Programas 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21 “gastos en personal”, incrementos en el Senado por $43 millones, Biblioteca por  $401 millones, Consejo Resolutivo en $36 millones , y una disminución por $362 millones en la Cámara de Diputados. 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22 “bienes y servicio de consumo”, aumentó $1.229 millones en el Senado, $45 millones en la Biblioteca del Congreso Nacional y $16 millones en CRAP; mientras que en la Cámara de Diputados se redujo en $ 1.135 millones.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23 “prestaciones de seguridad social”, incrementos en el Senado por $1.857 millones, en la Biblioteca del Congreso Nacional $24 millones y en la Cámara de Diputados $524 millones.  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 Subtítulo 24 “transferencias corrientes”, incrementos en el Senado por $1.102 millones, en la Cámara de Diputados $2.492 millones.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29 “adquisición de activos no financieros”, incremento en $ 301 millones en el Senado, $96 millones en Biblioteca del Congreso Nacional, $127 millones en la Cámara de Diputados y $28 millones en CRAP.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34 “servicio de la deuda” presentó una ejecución de $737 millones, que corresponden al pago de los compromisos devengados al 31 de diciembre de 2018 (deuda flotante), de los cuales $275 millones corresponden al Senado, $114 millones en la Cámara de Diputados y $145 millones en la Biblioteca del Congreso Nacional.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endParaRPr lang="es-CL" sz="1200" dirty="0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720AF3-96A6-42DB-98AE-2F7A19DBE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265" y="2212047"/>
            <a:ext cx="4080360" cy="252406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ED61328-F5BC-4FDA-9CB0-B08BB1507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378" y="2237707"/>
            <a:ext cx="4080359" cy="252137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00B51200-FF1C-4A1F-ACC0-7686D39585CA}"/>
              </a:ext>
            </a:extLst>
          </p:cNvPr>
          <p:cNvSpPr/>
          <p:nvPr/>
        </p:nvSpPr>
        <p:spPr>
          <a:xfrm>
            <a:off x="414338" y="1423090"/>
            <a:ext cx="811810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2"/>
            </a:pPr>
            <a:r>
              <a:rPr lang="es-CL" sz="1300" dirty="0">
                <a:solidFill>
                  <a:prstClr val="black"/>
                </a:solidFill>
              </a:rPr>
              <a:t>Finalmente, las tasas de ejecución por institución del Congreso Nacional fueron: 96,3% para el caso del Senado, 100% en la Cámara de Diputados, 98,8% para la Biblioteca del Congreso y 90,3% en el Consejo Resolutivo de Asignaciones Parlamentarias.</a:t>
            </a:r>
          </a:p>
        </p:txBody>
      </p:sp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E95DA96-6F04-4630-991A-B53B60F30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700808"/>
            <a:ext cx="7488832" cy="391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FEFA6C9-2544-4F6B-9F3F-017D1C604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64" y="1700808"/>
            <a:ext cx="7848872" cy="401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60565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76C1CCD-A0F9-42C2-ACD0-7309BD3F64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242172"/>
              </p:ext>
            </p:extLst>
          </p:nvPr>
        </p:nvGraphicFramePr>
        <p:xfrm>
          <a:off x="414336" y="1733550"/>
          <a:ext cx="8210799" cy="1756787"/>
        </p:xfrm>
        <a:graphic>
          <a:graphicData uri="http://schemas.openxmlformats.org/drawingml/2006/table">
            <a:tbl>
              <a:tblPr/>
              <a:tblGrid>
                <a:gridCol w="864974">
                  <a:extLst>
                    <a:ext uri="{9D8B030D-6E8A-4147-A177-3AD203B41FA5}">
                      <a16:colId xmlns:a16="http://schemas.microsoft.com/office/drawing/2014/main" val="3474317562"/>
                    </a:ext>
                  </a:extLst>
                </a:gridCol>
                <a:gridCol w="2310901">
                  <a:extLst>
                    <a:ext uri="{9D8B030D-6E8A-4147-A177-3AD203B41FA5}">
                      <a16:colId xmlns:a16="http://schemas.microsoft.com/office/drawing/2014/main" val="3731976200"/>
                    </a:ext>
                  </a:extLst>
                </a:gridCol>
                <a:gridCol w="864974">
                  <a:extLst>
                    <a:ext uri="{9D8B030D-6E8A-4147-A177-3AD203B41FA5}">
                      <a16:colId xmlns:a16="http://schemas.microsoft.com/office/drawing/2014/main" val="3403697664"/>
                    </a:ext>
                  </a:extLst>
                </a:gridCol>
                <a:gridCol w="864974">
                  <a:extLst>
                    <a:ext uri="{9D8B030D-6E8A-4147-A177-3AD203B41FA5}">
                      <a16:colId xmlns:a16="http://schemas.microsoft.com/office/drawing/2014/main" val="4274208586"/>
                    </a:ext>
                  </a:extLst>
                </a:gridCol>
                <a:gridCol w="864974">
                  <a:extLst>
                    <a:ext uri="{9D8B030D-6E8A-4147-A177-3AD203B41FA5}">
                      <a16:colId xmlns:a16="http://schemas.microsoft.com/office/drawing/2014/main" val="2213559028"/>
                    </a:ext>
                  </a:extLst>
                </a:gridCol>
                <a:gridCol w="864974">
                  <a:extLst>
                    <a:ext uri="{9D8B030D-6E8A-4147-A177-3AD203B41FA5}">
                      <a16:colId xmlns:a16="http://schemas.microsoft.com/office/drawing/2014/main" val="1801034951"/>
                    </a:ext>
                  </a:extLst>
                </a:gridCol>
                <a:gridCol w="787514">
                  <a:extLst>
                    <a:ext uri="{9D8B030D-6E8A-4147-A177-3AD203B41FA5}">
                      <a16:colId xmlns:a16="http://schemas.microsoft.com/office/drawing/2014/main" val="2574266379"/>
                    </a:ext>
                  </a:extLst>
                </a:gridCol>
                <a:gridCol w="787514">
                  <a:extLst>
                    <a:ext uri="{9D8B030D-6E8A-4147-A177-3AD203B41FA5}">
                      <a16:colId xmlns:a16="http://schemas.microsoft.com/office/drawing/2014/main" val="160287191"/>
                    </a:ext>
                  </a:extLst>
                </a:gridCol>
              </a:tblGrid>
              <a:tr h="17181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855041"/>
                  </a:ext>
                </a:extLst>
              </a:tr>
              <a:tr h="37150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368332"/>
                  </a:ext>
                </a:extLst>
              </a:tr>
              <a:tr h="182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133.564.349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8.136.275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131.540.899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164947"/>
                  </a:ext>
                </a:extLst>
              </a:tr>
              <a:tr h="171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74.687.164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74.932.277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540283"/>
                  </a:ext>
                </a:extLst>
              </a:tr>
              <a:tr h="171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13.867.406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14.022.659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13.834.679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521368"/>
                  </a:ext>
                </a:extLst>
              </a:tr>
              <a:tr h="171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097067"/>
                  </a:ext>
                </a:extLst>
              </a:tr>
              <a:tr h="171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34.756.964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38.351.149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3.594.185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37.371.270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57075"/>
                  </a:ext>
                </a:extLst>
              </a:tr>
              <a:tr h="171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838405"/>
                  </a:ext>
                </a:extLst>
              </a:tr>
              <a:tr h="171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474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71B0424-32F1-4AAB-AE17-525F334837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151040"/>
              </p:ext>
            </p:extLst>
          </p:nvPr>
        </p:nvGraphicFramePr>
        <p:xfrm>
          <a:off x="414336" y="1695652"/>
          <a:ext cx="8210801" cy="1497206"/>
        </p:xfrm>
        <a:graphic>
          <a:graphicData uri="http://schemas.openxmlformats.org/drawingml/2006/table">
            <a:tbl>
              <a:tblPr/>
              <a:tblGrid>
                <a:gridCol w="309492">
                  <a:extLst>
                    <a:ext uri="{9D8B030D-6E8A-4147-A177-3AD203B41FA5}">
                      <a16:colId xmlns:a16="http://schemas.microsoft.com/office/drawing/2014/main" val="276397577"/>
                    </a:ext>
                  </a:extLst>
                </a:gridCol>
                <a:gridCol w="309492">
                  <a:extLst>
                    <a:ext uri="{9D8B030D-6E8A-4147-A177-3AD203B41FA5}">
                      <a16:colId xmlns:a16="http://schemas.microsoft.com/office/drawing/2014/main" val="1303999501"/>
                    </a:ext>
                  </a:extLst>
                </a:gridCol>
                <a:gridCol w="2776136">
                  <a:extLst>
                    <a:ext uri="{9D8B030D-6E8A-4147-A177-3AD203B41FA5}">
                      <a16:colId xmlns:a16="http://schemas.microsoft.com/office/drawing/2014/main" val="3651805441"/>
                    </a:ext>
                  </a:extLst>
                </a:gridCol>
                <a:gridCol w="829436">
                  <a:extLst>
                    <a:ext uri="{9D8B030D-6E8A-4147-A177-3AD203B41FA5}">
                      <a16:colId xmlns:a16="http://schemas.microsoft.com/office/drawing/2014/main" val="2628388903"/>
                    </a:ext>
                  </a:extLst>
                </a:gridCol>
                <a:gridCol w="829436">
                  <a:extLst>
                    <a:ext uri="{9D8B030D-6E8A-4147-A177-3AD203B41FA5}">
                      <a16:colId xmlns:a16="http://schemas.microsoft.com/office/drawing/2014/main" val="3406496879"/>
                    </a:ext>
                  </a:extLst>
                </a:gridCol>
                <a:gridCol w="829436">
                  <a:extLst>
                    <a:ext uri="{9D8B030D-6E8A-4147-A177-3AD203B41FA5}">
                      <a16:colId xmlns:a16="http://schemas.microsoft.com/office/drawing/2014/main" val="1775743953"/>
                    </a:ext>
                  </a:extLst>
                </a:gridCol>
                <a:gridCol w="829436">
                  <a:extLst>
                    <a:ext uri="{9D8B030D-6E8A-4147-A177-3AD203B41FA5}">
                      <a16:colId xmlns:a16="http://schemas.microsoft.com/office/drawing/2014/main" val="386243352"/>
                    </a:ext>
                  </a:extLst>
                </a:gridCol>
                <a:gridCol w="755159">
                  <a:extLst>
                    <a:ext uri="{9D8B030D-6E8A-4147-A177-3AD203B41FA5}">
                      <a16:colId xmlns:a16="http://schemas.microsoft.com/office/drawing/2014/main" val="1877029727"/>
                    </a:ext>
                  </a:extLst>
                </a:gridCol>
                <a:gridCol w="742778">
                  <a:extLst>
                    <a:ext uri="{9D8B030D-6E8A-4147-A177-3AD203B41FA5}">
                      <a16:colId xmlns:a16="http://schemas.microsoft.com/office/drawing/2014/main" val="1256080046"/>
                    </a:ext>
                  </a:extLst>
                </a:gridCol>
              </a:tblGrid>
              <a:tr h="165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865848"/>
                  </a:ext>
                </a:extLst>
              </a:tr>
              <a:tr h="3434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424957"/>
                  </a:ext>
                </a:extLst>
              </a:tr>
              <a:tr h="217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133.564.349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8.136.275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131.540.899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700111"/>
                  </a:ext>
                </a:extLst>
              </a:tr>
              <a:tr h="169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46.298.093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4.809.115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44.588.084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619380"/>
                  </a:ext>
                </a:extLst>
              </a:tr>
              <a:tr h="186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72.710.002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2.506.530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72.689.639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342260"/>
                  </a:ext>
                </a:extLst>
              </a:tr>
              <a:tr h="207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13.189.181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740.170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13.028.979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210421"/>
                  </a:ext>
                </a:extLst>
              </a:tr>
              <a:tr h="207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1.367.073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80.460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1.234.197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255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6C979B-641C-4770-A33C-B76FA82F6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223134"/>
              </p:ext>
            </p:extLst>
          </p:nvPr>
        </p:nvGraphicFramePr>
        <p:xfrm>
          <a:off x="452388" y="1691101"/>
          <a:ext cx="8172748" cy="4402190"/>
        </p:xfrm>
        <a:graphic>
          <a:graphicData uri="http://schemas.openxmlformats.org/drawingml/2006/table">
            <a:tbl>
              <a:tblPr/>
              <a:tblGrid>
                <a:gridCol w="296868">
                  <a:extLst>
                    <a:ext uri="{9D8B030D-6E8A-4147-A177-3AD203B41FA5}">
                      <a16:colId xmlns:a16="http://schemas.microsoft.com/office/drawing/2014/main" val="358433477"/>
                    </a:ext>
                  </a:extLst>
                </a:gridCol>
                <a:gridCol w="296868">
                  <a:extLst>
                    <a:ext uri="{9D8B030D-6E8A-4147-A177-3AD203B41FA5}">
                      <a16:colId xmlns:a16="http://schemas.microsoft.com/office/drawing/2014/main" val="4003115290"/>
                    </a:ext>
                  </a:extLst>
                </a:gridCol>
                <a:gridCol w="296868">
                  <a:extLst>
                    <a:ext uri="{9D8B030D-6E8A-4147-A177-3AD203B41FA5}">
                      <a16:colId xmlns:a16="http://schemas.microsoft.com/office/drawing/2014/main" val="3483123343"/>
                    </a:ext>
                  </a:extLst>
                </a:gridCol>
                <a:gridCol w="2662897">
                  <a:extLst>
                    <a:ext uri="{9D8B030D-6E8A-4147-A177-3AD203B41FA5}">
                      <a16:colId xmlns:a16="http://schemas.microsoft.com/office/drawing/2014/main" val="1532660035"/>
                    </a:ext>
                  </a:extLst>
                </a:gridCol>
                <a:gridCol w="795603">
                  <a:extLst>
                    <a:ext uri="{9D8B030D-6E8A-4147-A177-3AD203B41FA5}">
                      <a16:colId xmlns:a16="http://schemas.microsoft.com/office/drawing/2014/main" val="315073867"/>
                    </a:ext>
                  </a:extLst>
                </a:gridCol>
                <a:gridCol w="795603">
                  <a:extLst>
                    <a:ext uri="{9D8B030D-6E8A-4147-A177-3AD203B41FA5}">
                      <a16:colId xmlns:a16="http://schemas.microsoft.com/office/drawing/2014/main" val="2428198001"/>
                    </a:ext>
                  </a:extLst>
                </a:gridCol>
                <a:gridCol w="795603">
                  <a:extLst>
                    <a:ext uri="{9D8B030D-6E8A-4147-A177-3AD203B41FA5}">
                      <a16:colId xmlns:a16="http://schemas.microsoft.com/office/drawing/2014/main" val="3818429762"/>
                    </a:ext>
                  </a:extLst>
                </a:gridCol>
                <a:gridCol w="795603">
                  <a:extLst>
                    <a:ext uri="{9D8B030D-6E8A-4147-A177-3AD203B41FA5}">
                      <a16:colId xmlns:a16="http://schemas.microsoft.com/office/drawing/2014/main" val="980910306"/>
                    </a:ext>
                  </a:extLst>
                </a:gridCol>
                <a:gridCol w="724355">
                  <a:extLst>
                    <a:ext uri="{9D8B030D-6E8A-4147-A177-3AD203B41FA5}">
                      <a16:colId xmlns:a16="http://schemas.microsoft.com/office/drawing/2014/main" val="387258844"/>
                    </a:ext>
                  </a:extLst>
                </a:gridCol>
                <a:gridCol w="712480">
                  <a:extLst>
                    <a:ext uri="{9D8B030D-6E8A-4147-A177-3AD203B41FA5}">
                      <a16:colId xmlns:a16="http://schemas.microsoft.com/office/drawing/2014/main" val="2284057271"/>
                    </a:ext>
                  </a:extLst>
                </a:gridCol>
              </a:tblGrid>
              <a:tr h="1400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284124"/>
                  </a:ext>
                </a:extLst>
              </a:tr>
              <a:tr h="4288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861104"/>
                  </a:ext>
                </a:extLst>
              </a:tr>
              <a:tr h="1837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46.298.093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4.809.115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44.588.084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0484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22.734.651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22.777.839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22.348.108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140938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5.292.616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6.522.025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1.229.409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6.385.577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227027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1.962.441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1.857.427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1.947.489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033995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1.100.701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995.687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1.089.726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819217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861.740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861.740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857.763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504756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12.738.055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13.840.427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1.102.372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12.839.879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57939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619.745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05599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619.745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358137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11.964.138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13.063.510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1.099.372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12.156.033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096589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3.950.924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5.402.644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1.451.720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5.386.094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17615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1.545.730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1.481.273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-64.457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1.257.687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635559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4.295.448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3.417.880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-877.568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2.993.409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990820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471.328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740.404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269.076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298751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441.222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731.381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962502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122840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1.248.038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1.249.999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1.255.751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854449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428400"/>
                  </a:ext>
                </a:extLst>
              </a:tr>
              <a:tr h="1487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783723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618.642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920.290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301.648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791.960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122405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634145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134283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335.059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585.806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250.747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507.217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076922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117.517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878782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176.458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097554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314303"/>
                  </a:ext>
                </a:extLst>
              </a:tr>
              <a:tr h="14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95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4047</TotalTime>
  <Words>2438</Words>
  <Application>Microsoft Office PowerPoint</Application>
  <PresentationFormat>Presentación en pantalla (4:3)</PresentationFormat>
  <Paragraphs>1027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 AL MES DE DICIEMBRE DE 2019 PARTIDA 02: CONGRESO NACIONAL</vt:lpstr>
      <vt:lpstr>EJECUCIÓN ACUMULADA DE GASTOS A DICIEMBRE DE 2019 PARTIDA 02 CONGRESO NACIONAL</vt:lpstr>
      <vt:lpstr>EJECUCIÓN ACUMULADA DE GASTOS A DICIEMBRE DE 2019 PARTIDA 02 CONGRESO NACIONAL</vt:lpstr>
      <vt:lpstr>DISTRIBUCIÓN POR SUBTÍTULO DE GASTO Y CÁPITULO  PARTIDA 02 CONGRESO NACIONAL</vt:lpstr>
      <vt:lpstr>COMPORTAMIENTO DE LA EJECUCIÓN ACUMULADA DE GASTOS A DICIEMBRE DE 2019 PARTIDA 02 CONGRESO NACIONAL</vt:lpstr>
      <vt:lpstr>COMPORTAMIENTO DE LA EJECUCIÓN MENSUAL DE GASTOS A DICIEMBRE DE 2019 PARTIDA 02 CONGRESO NACIONAL</vt:lpstr>
      <vt:lpstr>EJECUCIÓN ACUMULADA DE GASTOS A DICIEMBRE DE 2019 PARTIDA 02 CONGRESO NACIONAL</vt:lpstr>
      <vt:lpstr>EJECUCIÓN ACUMULADA DE GASTOS A DICIEMBRE DE 2019 PARTIDA 02 RESUMEN POR CAPÍTULOS</vt:lpstr>
      <vt:lpstr>EJECUCIÓN ACUMULADA DE GASTOS A DICIEMBRE DE 2019 PARTIDA 02. CAPÍTULO 01. PROGRAMA 01: SENADO</vt:lpstr>
      <vt:lpstr>EJECUCIÓN ACUMULADA DE GASTOS A DICIEMBRE DE 2019 PARTIDA 02. CAPÍTULO 02. PROGRAMA 01: CAMARA DE DIPUTADOS</vt:lpstr>
      <vt:lpstr>EJECUCIÓN ACUMULADA DE GASTOS A DICIEMBRE DE 2019 PARTIDA 02. CAPÍTULO 03. PROGRAMA 01: BIBLIOTECA DEL CONGRESO NACIONAL</vt:lpstr>
      <vt:lpstr>EJECUCIÓN ACUMULADA DE GASTOS A DICIEMBRE DE 2019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257</cp:revision>
  <cp:lastPrinted>2019-11-05T12:34:56Z</cp:lastPrinted>
  <dcterms:created xsi:type="dcterms:W3CDTF">2016-06-23T13:38:47Z</dcterms:created>
  <dcterms:modified xsi:type="dcterms:W3CDTF">2020-04-09T12:34:59Z</dcterms:modified>
</cp:coreProperties>
</file>