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95" d="100"/>
          <a:sy n="95" d="100"/>
        </p:scale>
        <p:origin x="18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2-4764-BCE4-13CB7BD21550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2-4764-BCE4-13CB7BD21550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712-4764-BCE4-13CB7BD2155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712-4764-BCE4-13CB7BD2155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712-4764-BCE4-13CB7BD2155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712-4764-BCE4-13CB7BD21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01'!$D$36:$O$36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12-4764-BCE4-13CB7BD21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96907008"/>
        <c:axId val="196908544"/>
      </c:barChart>
      <c:catAx>
        <c:axId val="19690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96908544"/>
        <c:crosses val="autoZero"/>
        <c:auto val="0"/>
        <c:lblAlgn val="ctr"/>
        <c:lblOffset val="100"/>
        <c:noMultiLvlLbl val="0"/>
      </c:catAx>
      <c:valAx>
        <c:axId val="19690854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96907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4732824427480914E-2"/>
          <c:y val="0.91142574931673226"/>
          <c:w val="0.9"/>
          <c:h val="6.7145676844283103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DE-41B8-B34F-B62D80FA3885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DE-41B8-B34F-B62D80FA3885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DE-41B8-B34F-B62D80FA3885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DE-41B8-B34F-B62D80FA3885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DE-41B8-B34F-B62D80FA3885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DE-41B8-B34F-B62D80FA3885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DE-41B8-B34F-B62D80FA3885}"/>
                </c:ext>
              </c:extLst>
            </c:dLbl>
            <c:dLbl>
              <c:idx val="5"/>
              <c:layout>
                <c:manualLayout>
                  <c:x val="-5.0219711236660483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DE-41B8-B34F-B62D80FA3885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DE-41B8-B34F-B62D80FA3885}"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DE-41B8-B34F-B62D80FA3885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DE-41B8-B34F-B62D80FA3885}"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DE-41B8-B34F-B62D80FA38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01'!$D$32:$O$32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5DE-41B8-B34F-B62D80FA3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789504"/>
        <c:axId val="148807680"/>
      </c:lineChart>
      <c:catAx>
        <c:axId val="14878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48807680"/>
        <c:crosses val="autoZero"/>
        <c:auto val="1"/>
        <c:lblAlgn val="ctr"/>
        <c:lblOffset val="100"/>
        <c:tickLblSkip val="1"/>
        <c:noMultiLvlLbl val="0"/>
      </c:catAx>
      <c:valAx>
        <c:axId val="1488076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48789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ascendió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integrado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inicial de la Presidencia presentó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distribuyó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diciembre, presentó modificaciones presupuestarias que incrementaron la autorización de gastos en 7,2%, es decir $1.420 millones. Este mayor presupuesto se destinó a: deuda flotante, que corresponde a operaciones del año anterior, por $765 millones; Gastos en Personal $132 millones por reajustes y otros; Prestaciones de Seguridad Social por $515 millones que se explican por jubilaciones y retiros; incremento en el gasto para Máquinas y Equipos en $184 millones. Además, se observó una disminución en os siguientes </a:t>
            </a:r>
            <a:r>
              <a:rPr lang="es-CL" sz="1200" dirty="0" err="1">
                <a:solidFill>
                  <a:prstClr val="black"/>
                </a:solidFill>
              </a:rPr>
              <a:t>Items</a:t>
            </a:r>
            <a:r>
              <a:rPr lang="es-CL" sz="1200" dirty="0">
                <a:solidFill>
                  <a:prstClr val="black"/>
                </a:solidFill>
              </a:rPr>
              <a:t>: Bienes y Servicios de Consumo por -$150 millones y rebaja en Vehículos por -$40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diciembre,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$2.357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11,2%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inferior a la registrada en el mismo período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558734"/>
              </p:ext>
            </p:extLst>
          </p:nvPr>
        </p:nvGraphicFramePr>
        <p:xfrm>
          <a:off x="822513" y="3747049"/>
          <a:ext cx="7769438" cy="296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diciembre de la Partida asciende a </a:t>
            </a:r>
            <a:r>
              <a:rPr lang="es-CL" sz="1200" b="1" dirty="0">
                <a:solidFill>
                  <a:prstClr val="black"/>
                </a:solidFill>
              </a:rPr>
              <a:t>$ 19.367 millones, equivalente a un 92,4%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(99,2% y 97,1%, respectivamente).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45822"/>
              </p:ext>
            </p:extLst>
          </p:nvPr>
        </p:nvGraphicFramePr>
        <p:xfrm>
          <a:off x="683568" y="2492895"/>
          <a:ext cx="7913453" cy="363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JUNIO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diciembre presenta un avance en su ejecución de $14.479 millones, equivalente a un 92,1%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diciembre presenta una ejecución de $ 3.602 millones, equivalentes a un 91,4%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FCDE65-4D82-4C42-A178-55FB7948A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54491"/>
              </p:ext>
            </p:extLst>
          </p:nvPr>
        </p:nvGraphicFramePr>
        <p:xfrm>
          <a:off x="857251" y="2462408"/>
          <a:ext cx="7429497" cy="2436495"/>
        </p:xfrm>
        <a:graphic>
          <a:graphicData uri="http://schemas.openxmlformats.org/drawingml/2006/table">
            <a:tbl>
              <a:tblPr/>
              <a:tblGrid>
                <a:gridCol w="793585">
                  <a:extLst>
                    <a:ext uri="{9D8B030D-6E8A-4147-A177-3AD203B41FA5}">
                      <a16:colId xmlns:a16="http://schemas.microsoft.com/office/drawing/2014/main" val="2644174419"/>
                    </a:ext>
                  </a:extLst>
                </a:gridCol>
                <a:gridCol w="2016536">
                  <a:extLst>
                    <a:ext uri="{9D8B030D-6E8A-4147-A177-3AD203B41FA5}">
                      <a16:colId xmlns:a16="http://schemas.microsoft.com/office/drawing/2014/main" val="285133558"/>
                    </a:ext>
                  </a:extLst>
                </a:gridCol>
                <a:gridCol w="793585">
                  <a:extLst>
                    <a:ext uri="{9D8B030D-6E8A-4147-A177-3AD203B41FA5}">
                      <a16:colId xmlns:a16="http://schemas.microsoft.com/office/drawing/2014/main" val="1176618617"/>
                    </a:ext>
                  </a:extLst>
                </a:gridCol>
                <a:gridCol w="793585">
                  <a:extLst>
                    <a:ext uri="{9D8B030D-6E8A-4147-A177-3AD203B41FA5}">
                      <a16:colId xmlns:a16="http://schemas.microsoft.com/office/drawing/2014/main" val="3288723292"/>
                    </a:ext>
                  </a:extLst>
                </a:gridCol>
                <a:gridCol w="793585">
                  <a:extLst>
                    <a:ext uri="{9D8B030D-6E8A-4147-A177-3AD203B41FA5}">
                      <a16:colId xmlns:a16="http://schemas.microsoft.com/office/drawing/2014/main" val="2426986605"/>
                    </a:ext>
                  </a:extLst>
                </a:gridCol>
                <a:gridCol w="793585">
                  <a:extLst>
                    <a:ext uri="{9D8B030D-6E8A-4147-A177-3AD203B41FA5}">
                      <a16:colId xmlns:a16="http://schemas.microsoft.com/office/drawing/2014/main" val="1505735157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3277913691"/>
                    </a:ext>
                  </a:extLst>
                </a:gridCol>
                <a:gridCol w="722518">
                  <a:extLst>
                    <a:ext uri="{9D8B030D-6E8A-4147-A177-3AD203B41FA5}">
                      <a16:colId xmlns:a16="http://schemas.microsoft.com/office/drawing/2014/main" val="420712309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347998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9707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81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8.046.172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7.949.816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577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1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305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9558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24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61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25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65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CB6B98-AE54-4780-AB73-7FD84C8A5D16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055746"/>
          <a:ext cx="7886700" cy="3891095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:a16="http://schemas.microsoft.com/office/drawing/2014/main" val="729743624"/>
                    </a:ext>
                  </a:extLst>
                </a:gridCol>
                <a:gridCol w="283921">
                  <a:extLst>
                    <a:ext uri="{9D8B030D-6E8A-4147-A177-3AD203B41FA5}">
                      <a16:colId xmlns:a16="http://schemas.microsoft.com/office/drawing/2014/main" val="3867722429"/>
                    </a:ext>
                  </a:extLst>
                </a:gridCol>
                <a:gridCol w="283921">
                  <a:extLst>
                    <a:ext uri="{9D8B030D-6E8A-4147-A177-3AD203B41FA5}">
                      <a16:colId xmlns:a16="http://schemas.microsoft.com/office/drawing/2014/main" val="2782665736"/>
                    </a:ext>
                  </a:extLst>
                </a:gridCol>
                <a:gridCol w="2087824">
                  <a:extLst>
                    <a:ext uri="{9D8B030D-6E8A-4147-A177-3AD203B41FA5}">
                      <a16:colId xmlns:a16="http://schemas.microsoft.com/office/drawing/2014/main" val="3043565738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val="4279809426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val="558443634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val="922914647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val="1991019838"/>
                    </a:ext>
                  </a:extLst>
                </a:gridCol>
                <a:gridCol w="699765">
                  <a:extLst>
                    <a:ext uri="{9D8B030D-6E8A-4147-A177-3AD203B41FA5}">
                      <a16:colId xmlns:a16="http://schemas.microsoft.com/office/drawing/2014/main" val="2862504652"/>
                    </a:ext>
                  </a:extLst>
                </a:gridCol>
                <a:gridCol w="688294">
                  <a:extLst>
                    <a:ext uri="{9D8B030D-6E8A-4147-A177-3AD203B41FA5}">
                      <a16:colId xmlns:a16="http://schemas.microsoft.com/office/drawing/2014/main" val="4274656921"/>
                    </a:ext>
                  </a:extLst>
                </a:gridCol>
              </a:tblGrid>
              <a:tr h="1465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156" marR="9156" marT="9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56" marR="9156" marT="9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010033"/>
                  </a:ext>
                </a:extLst>
              </a:tr>
              <a:tr h="4486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487041"/>
                  </a:ext>
                </a:extLst>
              </a:tr>
              <a:tr h="192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20.956.186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1.420.869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19.367.217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38731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8.046.172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132.392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7.949.816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00218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7.110.486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-149.178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6.058.913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44658"/>
                  </a:ext>
                </a:extLst>
              </a:tr>
              <a:tr h="146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513.472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529813"/>
                  </a:ext>
                </a:extLst>
              </a:tr>
              <a:tr h="146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515.432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513.472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93888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3.602.561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07561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3.602.561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60978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3.602.561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99691"/>
                  </a:ext>
                </a:extLst>
              </a:tr>
              <a:tr h="146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48721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566.864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149.178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470.797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456557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16.976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349622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66.905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66.504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507943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310.055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183.868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220.947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175,1%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97970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43.232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43.145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234597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123.225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19428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919721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83257"/>
                  </a:ext>
                </a:extLst>
              </a:tr>
              <a:tr h="183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56" marR="9156" marT="9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56" marR="9156" marT="9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865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4489</TotalTime>
  <Words>1188</Words>
  <Application>Microsoft Office PowerPoint</Application>
  <PresentationFormat>Presentación en pantalla (4:3)</PresentationFormat>
  <Paragraphs>330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01: PRESIDENCIA DE LA REPÚBLICA</vt:lpstr>
      <vt:lpstr>EJECUCIÓN DE GASTOS A DICIEMBRE DE 2019  PARTIDA 01 PRESIDENCIA DE LA REPÚBLICA</vt:lpstr>
      <vt:lpstr>EJECUCIÓN DE GASTOS A DICIEMBRE DE 2019  PARTIDA 01 PRESIDENCIA DE LA REPÚBLICA</vt:lpstr>
      <vt:lpstr>EJECUCIÓN DE GASTOS A DICIEMBRE DE 2019  PARTIDA 01 PRESIDENCIA DE LA REPÚBLICA</vt:lpstr>
      <vt:lpstr>EJECUCIÓN DE GASTOS A DICIEMBRE DE 2019  PARTIDA 01 PRESIDENCIA DE LA REPÚBLICA</vt:lpstr>
      <vt:lpstr>EJECUCIÓN DE GASTOS A DICIEMBRE DE 2019  PARTIDA 01 PRESIDENCIA DE LA REPÚBLICA</vt:lpstr>
      <vt:lpstr>EJECUCIÓN ACUMULADA DE GASTOS A DICIEMBRE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261</cp:revision>
  <cp:lastPrinted>2017-05-05T14:22:30Z</cp:lastPrinted>
  <dcterms:created xsi:type="dcterms:W3CDTF">2016-06-23T13:38:47Z</dcterms:created>
  <dcterms:modified xsi:type="dcterms:W3CDTF">2020-04-08T20:53:04Z</dcterms:modified>
</cp:coreProperties>
</file>