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298" r:id="rId4"/>
    <p:sldId id="308" r:id="rId5"/>
    <p:sldId id="264" r:id="rId6"/>
    <p:sldId id="263" r:id="rId7"/>
    <p:sldId id="265" r:id="rId8"/>
    <p:sldId id="267" r:id="rId9"/>
    <p:sldId id="301" r:id="rId10"/>
    <p:sldId id="302" r:id="rId11"/>
    <p:sldId id="303" r:id="rId12"/>
    <p:sldId id="268" r:id="rId13"/>
    <p:sldId id="310" r:id="rId14"/>
    <p:sldId id="311" r:id="rId15"/>
    <p:sldId id="309" r:id="rId16"/>
    <p:sldId id="306" r:id="rId17"/>
    <p:sldId id="312" r:id="rId18"/>
    <p:sldId id="307" r:id="rId19"/>
    <p:sldId id="271" r:id="rId20"/>
    <p:sldId id="273" r:id="rId21"/>
    <p:sldId id="274" r:id="rId22"/>
    <p:sldId id="276" r:id="rId23"/>
    <p:sldId id="275" r:id="rId24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30" autoAdjust="0"/>
    <p:restoredTop sz="93250" autoAdjust="0"/>
  </p:normalViewPr>
  <p:slideViewPr>
    <p:cSldViewPr>
      <p:cViewPr varScale="1">
        <p:scale>
          <a:sx n="111" d="100"/>
          <a:sy n="111" d="100"/>
        </p:scale>
        <p:origin x="1926" y="102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77739" cy="469424"/>
          </a:xfrm>
          <a:prstGeom prst="rect">
            <a:avLst/>
          </a:prstGeom>
        </p:spPr>
        <p:txBody>
          <a:bodyPr vert="horz" lIns="93135" tIns="46567" rIns="93135" bIns="4656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8" y="0"/>
            <a:ext cx="3077739" cy="469424"/>
          </a:xfrm>
          <a:prstGeom prst="rect">
            <a:avLst/>
          </a:prstGeom>
        </p:spPr>
        <p:txBody>
          <a:bodyPr vert="horz" lIns="93135" tIns="46567" rIns="93135" bIns="4656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22-10-2019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917422"/>
            <a:ext cx="3077739" cy="469424"/>
          </a:xfrm>
          <a:prstGeom prst="rect">
            <a:avLst/>
          </a:prstGeom>
        </p:spPr>
        <p:txBody>
          <a:bodyPr vert="horz" lIns="93135" tIns="46567" rIns="93135" bIns="4656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8" y="8917422"/>
            <a:ext cx="3077739" cy="469424"/>
          </a:xfrm>
          <a:prstGeom prst="rect">
            <a:avLst/>
          </a:prstGeom>
        </p:spPr>
        <p:txBody>
          <a:bodyPr vert="horz" lIns="93135" tIns="46567" rIns="93135" bIns="4656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77739" cy="469424"/>
          </a:xfrm>
          <a:prstGeom prst="rect">
            <a:avLst/>
          </a:prstGeom>
        </p:spPr>
        <p:txBody>
          <a:bodyPr vert="horz" lIns="93135" tIns="46567" rIns="93135" bIns="4656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8" y="0"/>
            <a:ext cx="3077739" cy="469424"/>
          </a:xfrm>
          <a:prstGeom prst="rect">
            <a:avLst/>
          </a:prstGeom>
        </p:spPr>
        <p:txBody>
          <a:bodyPr vert="horz" lIns="93135" tIns="46567" rIns="93135" bIns="4656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22-10-2019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5" tIns="46567" rIns="93135" bIns="4656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5" tIns="46567" rIns="93135" bIns="4656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8917422"/>
            <a:ext cx="3077739" cy="469424"/>
          </a:xfrm>
          <a:prstGeom prst="rect">
            <a:avLst/>
          </a:prstGeom>
        </p:spPr>
        <p:txBody>
          <a:bodyPr vert="horz" lIns="93135" tIns="46567" rIns="93135" bIns="4656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8" y="8917422"/>
            <a:ext cx="3077739" cy="469424"/>
          </a:xfrm>
          <a:prstGeom prst="rect">
            <a:avLst/>
          </a:prstGeom>
        </p:spPr>
        <p:txBody>
          <a:bodyPr vert="horz" lIns="93135" tIns="46567" rIns="93135" bIns="4656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22-10-2019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22-10-2019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22-10-2019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22-10-2019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22-10-2019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22-10-2019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22-10-2019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22-10-2019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22-10-2019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22-10-2019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22-10-2019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22-10-2019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22-10-2019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22-10-2019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22-10-2019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22-10-2019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22-10-2019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22-10-2019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22-10-2019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22-10-2019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22-10-2019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22-10-2019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22-10-2019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22-10-2019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156176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616925590"/>
              </p:ext>
            </p:extLst>
          </p:nvPr>
        </p:nvGraphicFramePr>
        <p:xfrm>
          <a:off x="5519167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167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012160" y="446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19.xlsx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Excel_Worksheet22.xlsx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Excel_Worksheet3.xlsx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AGOSTO 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50: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TESORO PÚBLICO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octubre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2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4374" y="6339511"/>
            <a:ext cx="819330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374" y="124369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dólares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03:  OPERACIONES COMPLEMENTARIAS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86FDCC6-FF73-4BC3-9226-283DE9FF83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460409"/>
              </p:ext>
            </p:extLst>
          </p:nvPr>
        </p:nvGraphicFramePr>
        <p:xfrm>
          <a:off x="557673" y="1733404"/>
          <a:ext cx="7886701" cy="340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Worksheet" r:id="rId3" imgW="9696422" imgH="3886110" progId="Excel.Sheet.12">
                  <p:embed/>
                </p:oleObj>
              </mc:Choice>
              <mc:Fallback>
                <p:oleObj name="Worksheet" r:id="rId3" imgW="9696422" imgH="3886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673" y="1733404"/>
                        <a:ext cx="7886701" cy="3401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21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7543" y="1244013"/>
            <a:ext cx="796036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 … 1 de 3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28741" y="6363121"/>
            <a:ext cx="821519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04:  SERVICIO DE LA DEUDA PÚBLICA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2CF578B-89BE-4BF4-942C-AC7B46138B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18255"/>
              </p:ext>
            </p:extLst>
          </p:nvPr>
        </p:nvGraphicFramePr>
        <p:xfrm>
          <a:off x="723294" y="1671555"/>
          <a:ext cx="7653685" cy="4680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Worksheet" r:id="rId3" imgW="9696422" imgH="5524470" progId="Excel.Sheet.12">
                  <p:embed/>
                </p:oleObj>
              </mc:Choice>
              <mc:Fallback>
                <p:oleObj name="Worksheet" r:id="rId3" imgW="9696422" imgH="55244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294" y="1671555"/>
                        <a:ext cx="7653685" cy="4680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8741" y="1199592"/>
            <a:ext cx="796036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 … 2 de 3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28741" y="6363121"/>
            <a:ext cx="821519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04:  SERVICIO DE LA DEUDA PÚBLICA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81CF4B9-5255-4D08-B5D3-99D393B86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837431"/>
              </p:ext>
            </p:extLst>
          </p:nvPr>
        </p:nvGraphicFramePr>
        <p:xfrm>
          <a:off x="588050" y="1556792"/>
          <a:ext cx="7641750" cy="4806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Worksheet" r:id="rId3" imgW="9696422" imgH="5819850" progId="Excel.Sheet.12">
                  <p:embed/>
                </p:oleObj>
              </mc:Choice>
              <mc:Fallback>
                <p:oleObj name="Worksheet" r:id="rId3" imgW="9696422" imgH="58198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050" y="1556792"/>
                        <a:ext cx="7641750" cy="4806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4459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8" y="1406319"/>
            <a:ext cx="796036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 … 3 de 3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28741" y="6363121"/>
            <a:ext cx="821519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04:  SERVICIO DE LA DEUDA PÚBLICA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EFAFD5C-35FE-45D3-A03A-0E67560640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693135"/>
              </p:ext>
            </p:extLst>
          </p:nvPr>
        </p:nvGraphicFramePr>
        <p:xfrm>
          <a:off x="628649" y="1850262"/>
          <a:ext cx="7886701" cy="2467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Worksheet" r:id="rId3" imgW="9696422" imgH="2905200" progId="Excel.Sheet.12">
                  <p:embed/>
                </p:oleObj>
              </mc:Choice>
              <mc:Fallback>
                <p:oleObj name="Worksheet" r:id="rId3" imgW="9696422" imgH="2905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49" y="1850262"/>
                        <a:ext cx="7886701" cy="2467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19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28741" y="6363121"/>
            <a:ext cx="821519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631305" y="1412776"/>
            <a:ext cx="777686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04:  SERVICIO DE LA DEUDA PÚBLICA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505DF62-F136-49DE-8E1B-308C175CD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394569"/>
              </p:ext>
            </p:extLst>
          </p:nvPr>
        </p:nvGraphicFramePr>
        <p:xfrm>
          <a:off x="404535" y="1779587"/>
          <a:ext cx="8220601" cy="173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Worksheet" r:id="rId3" imgW="9696422" imgH="1914570" progId="Excel.Sheet.12">
                  <p:embed/>
                </p:oleObj>
              </mc:Choice>
              <mc:Fallback>
                <p:oleObj name="Worksheet" r:id="rId3" imgW="9696422" imgH="1914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535" y="1779587"/>
                        <a:ext cx="8220601" cy="1739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87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6" y="1407259"/>
            <a:ext cx="797255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r>
              <a:rPr lang="es-CL" sz="1600" b="1" i="1" dirty="0">
                <a:ea typeface="Verdana" pitchFamily="34" charset="0"/>
                <a:cs typeface="Verdana" pitchFamily="34" charset="0"/>
              </a:rPr>
              <a:t>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1 de 2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396175" y="641944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1166" y="646339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05:  APORTE FISCAL LIBRE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195F882-46BE-4E81-9B14-1DF1C4CEE6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4944524"/>
              </p:ext>
            </p:extLst>
          </p:nvPr>
        </p:nvGraphicFramePr>
        <p:xfrm>
          <a:off x="539552" y="1997782"/>
          <a:ext cx="7886698" cy="2957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Worksheet" r:id="rId3" imgW="9810688" imgH="3114720" progId="Excel.Sheet.12">
                  <p:embed/>
                </p:oleObj>
              </mc:Choice>
              <mc:Fallback>
                <p:oleObj name="Worksheet" r:id="rId3" imgW="9810688" imgH="3114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997782"/>
                        <a:ext cx="7886698" cy="29578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69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55576" y="1407259"/>
            <a:ext cx="797255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r>
              <a:rPr lang="es-CL" sz="1600" b="1" i="1" dirty="0">
                <a:ea typeface="Verdana" pitchFamily="34" charset="0"/>
                <a:cs typeface="Verdana" pitchFamily="34" charset="0"/>
              </a:rPr>
              <a:t> </a:t>
            </a:r>
            <a:r>
              <a:rPr lang="es-CL" sz="1200" b="1" i="1" dirty="0">
                <a:ea typeface="Verdana" pitchFamily="34" charset="0"/>
                <a:cs typeface="Verdana" pitchFamily="34" charset="0"/>
              </a:rPr>
              <a:t>… 2 de 2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396175" y="641944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1166" y="646339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05:  APORTE FISCAL LIBRE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139E42E-EBEB-45A9-8B6A-B24A24D172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45796"/>
              </p:ext>
            </p:extLst>
          </p:nvPr>
        </p:nvGraphicFramePr>
        <p:xfrm>
          <a:off x="628651" y="1957269"/>
          <a:ext cx="7886698" cy="2943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Worksheet" r:id="rId3" imgW="9810688" imgH="3219480" progId="Excel.Sheet.12">
                  <p:embed/>
                </p:oleObj>
              </mc:Choice>
              <mc:Fallback>
                <p:oleObj name="Worksheet" r:id="rId3" imgW="9810688" imgH="3219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651" y="1957269"/>
                        <a:ext cx="7886698" cy="2943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0194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13111" y="4581128"/>
            <a:ext cx="8212023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21282" y="1266140"/>
            <a:ext cx="770485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71166" y="646339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05:  APORTE FISCAL LIBRE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88CE559-60CB-4DAC-9690-CC59777E2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324853"/>
              </p:ext>
            </p:extLst>
          </p:nvPr>
        </p:nvGraphicFramePr>
        <p:xfrm>
          <a:off x="522971" y="1750188"/>
          <a:ext cx="8101436" cy="237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Worksheet" r:id="rId3" imgW="9696422" imgH="2819340" progId="Excel.Sheet.12">
                  <p:embed/>
                </p:oleObj>
              </mc:Choice>
              <mc:Fallback>
                <p:oleObj name="Worksheet" r:id="rId3" imgW="9696422" imgH="28193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971" y="1750188"/>
                        <a:ext cx="8101436" cy="237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95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80017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8" y="3501008"/>
            <a:ext cx="7960368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691680" y="1414016"/>
            <a:ext cx="576064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AGOSTO 2019 de Fondo FRP en millones de dólares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71166" y="646339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06:  FONDO DE RESERVA DE PENSIONES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3CCF531-BD62-4395-B060-6663E7E61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414147"/>
              </p:ext>
            </p:extLst>
          </p:nvPr>
        </p:nvGraphicFramePr>
        <p:xfrm>
          <a:off x="2352164" y="1949400"/>
          <a:ext cx="4432300" cy="121920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3251607421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79629361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Movimientos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Desde Inicios a AGOSTO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03019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8.913,24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0425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Retiros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-839,00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3960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Interés Devengado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1.766,26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12175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Ganancias (pérdidas) de capital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304,40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0682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Administración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-32,48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007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de Mercado Final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10.112,42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53334"/>
                  </a:ext>
                </a:extLst>
              </a:tr>
            </a:tbl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C7BA9F1-62DE-4C27-AB8F-CB70FF4BB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406430"/>
              </p:ext>
            </p:extLst>
          </p:nvPr>
        </p:nvGraphicFramePr>
        <p:xfrm>
          <a:off x="556137" y="3980086"/>
          <a:ext cx="8141625" cy="1676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Worksheet" r:id="rId3" imgW="9620244" imgH="1905120" progId="Excel.Sheet.12">
                  <p:embed/>
                </p:oleObj>
              </mc:Choice>
              <mc:Fallback>
                <p:oleObj name="Worksheet" r:id="rId3" imgW="9620244" imgH="1905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137" y="3980086"/>
                        <a:ext cx="8141625" cy="1676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4228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75656" y="1484784"/>
            <a:ext cx="5832648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AGOSTO 2019 de Fondo FEES en millones de dólares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83568" y="3429000"/>
            <a:ext cx="7817594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71166" y="646339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07:  FONDO DE ESTABILIZACIÓN ECONÓMICA Y SOCIAL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0538E2F-83C5-4FBC-AD54-7EBD899AB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448292"/>
              </p:ext>
            </p:extLst>
          </p:nvPr>
        </p:nvGraphicFramePr>
        <p:xfrm>
          <a:off x="2355850" y="1843584"/>
          <a:ext cx="4432300" cy="1219200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16308556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199084414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Movimientos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Desde Inicios a AGOSTO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2733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21.765,7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54454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Retiros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-11.394,4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04439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Interés Devengado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3.118,5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20682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Ganancias (pérdidas) de capital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1.000,3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24943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Administración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-24,7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825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de Mercado Final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14.465,5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651179"/>
                  </a:ext>
                </a:extLst>
              </a:tr>
            </a:tbl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5BD4405-7E1A-4C40-8583-FFD8EAFA9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660273"/>
              </p:ext>
            </p:extLst>
          </p:nvPr>
        </p:nvGraphicFramePr>
        <p:xfrm>
          <a:off x="551993" y="3787800"/>
          <a:ext cx="8130820" cy="2191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Worksheet" r:id="rId3" imgW="9696422" imgH="2362230" progId="Excel.Sheet.12">
                  <p:embed/>
                </p:oleObj>
              </mc:Choice>
              <mc:Fallback>
                <p:oleObj name="Worksheet" r:id="rId3" imgW="9696422" imgH="23622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993" y="3787800"/>
                        <a:ext cx="8130820" cy="2191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040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  <a:endParaRPr lang="es-CL" sz="1600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400" dirty="0"/>
              <a:t>La ejecución acumulada a AGOSTO de 2019 de la Partida Tesoro Público, </a:t>
            </a:r>
            <a:r>
              <a:rPr lang="es-CL" sz="1400" b="1" dirty="0"/>
              <a:t>alcanzó en moneda nacional a 71,4%</a:t>
            </a:r>
            <a:r>
              <a:rPr lang="es-CL" sz="1400" dirty="0"/>
              <a:t>.  Correspondiendo el 60,3% del gasto al subtítulo Aporte Fiscal Libre, que representa a su vez el 83,7% de la Partida.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400" dirty="0"/>
              <a:t>A nivel consolidado, el presupuesto vigente en pesos consideró incrementos por $226.099 millones de pesos, mientras que en dólares se incrementó en $398 millones.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El </a:t>
            </a:r>
            <a:r>
              <a:rPr lang="es-CL" sz="1400" b="1" dirty="0">
                <a:solidFill>
                  <a:prstClr val="black"/>
                </a:solidFill>
              </a:rPr>
              <a:t>gasto de la Partida </a:t>
            </a:r>
            <a:r>
              <a:rPr lang="es-CL" sz="1400" dirty="0">
                <a:solidFill>
                  <a:prstClr val="black"/>
                </a:solidFill>
              </a:rPr>
              <a:t>en</a:t>
            </a:r>
            <a:r>
              <a:rPr lang="es-CL" sz="1400" b="1" dirty="0">
                <a:solidFill>
                  <a:prstClr val="black"/>
                </a:solidFill>
              </a:rPr>
              <a:t> dólares, al mes de AGOSTO alcanzó un 89,8%, </a:t>
            </a:r>
            <a:r>
              <a:rPr lang="es-CL" sz="1400" dirty="0">
                <a:solidFill>
                  <a:prstClr val="black"/>
                </a:solidFill>
              </a:rPr>
              <a:t>respecto al presupuesto vigente.  Ello debido, fundamentalmente, a que los Subtítulos 30 “Adquisición de Activos Financieros” registró una erogación de 76,8%, mientras que el 34 “Servicio de la Deuda”, presentó una ejecución de 308,5%.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400" dirty="0">
                <a:solidFill>
                  <a:prstClr val="black"/>
                </a:solidFill>
              </a:rPr>
              <a:t>Respecto a la ejecución de los Programas presupuestarios, en moneda nacional, se destaca lo siguiente:</a:t>
            </a:r>
          </a:p>
          <a:p>
            <a:pPr marL="715963" lvl="1" indent="-354013" algn="just">
              <a:spcBef>
                <a:spcPts val="120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s-CL" sz="1400" b="1" dirty="0">
                <a:solidFill>
                  <a:prstClr val="black"/>
                </a:solidFill>
              </a:rPr>
              <a:t>Subsidios</a:t>
            </a:r>
            <a:r>
              <a:rPr lang="es-CL" sz="1400" dirty="0">
                <a:solidFill>
                  <a:prstClr val="black"/>
                </a:solidFill>
              </a:rPr>
              <a:t>, con $756.274 millones ejecutados a la fecha, representó una erogación de 63,4% del presupuesto vigente, donde las principales erogaciones correspondieron a transferencias por $334.608 millones para el “Fondo Único de Prestaciones Familiares y Subsidios de Cesantía”; $201.453 millones para el “Fondo Nacional de Subsidio Familiar”; $70.104 millones para el “Fondo Único de Prestaciones Familiares y Subsidios de Cesantía”; y, $44.232 millones para la “Bonificación a la Contratación de Mano de Obra Ley N°19.853”, que en conjunto representan el 86 % de la ejecución.</a:t>
            </a:r>
            <a:r>
              <a:rPr lang="es-CL" sz="14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 TESORO PÚBLICO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2495" y="36399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45838" y="1484783"/>
            <a:ext cx="7969985" cy="377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9" name="3 Marcador de pie de página"/>
          <p:cNvSpPr txBox="1">
            <a:spLocks/>
          </p:cNvSpPr>
          <p:nvPr/>
        </p:nvSpPr>
        <p:spPr>
          <a:xfrm>
            <a:off x="432495" y="62918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827583" y="4136050"/>
            <a:ext cx="7834511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71166" y="646339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08:  FONDO PARA LA EDUCACIÓN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71CFF89-8015-45CB-BA06-18B4066149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26237"/>
              </p:ext>
            </p:extLst>
          </p:nvPr>
        </p:nvGraphicFramePr>
        <p:xfrm>
          <a:off x="538709" y="1815387"/>
          <a:ext cx="8100811" cy="161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Worksheet" r:id="rId3" imgW="9696422" imgH="1752570" progId="Excel.Sheet.12">
                  <p:embed/>
                </p:oleObj>
              </mc:Choice>
              <mc:Fallback>
                <p:oleObj name="Worksheet" r:id="rId3" imgW="9696422" imgH="1752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8709" y="1815387"/>
                        <a:ext cx="8100811" cy="161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01ABC74E-5F2A-4599-A3E5-E6E045674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403882"/>
              </p:ext>
            </p:extLst>
          </p:nvPr>
        </p:nvGraphicFramePr>
        <p:xfrm>
          <a:off x="528179" y="4467469"/>
          <a:ext cx="8133915" cy="181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Worksheet" r:id="rId5" imgW="8963011" imgH="1905120" progId="Excel.Sheet.12">
                  <p:embed/>
                </p:oleObj>
              </mc:Choice>
              <mc:Fallback>
                <p:oleObj name="Worksheet" r:id="rId5" imgW="8963011" imgH="1905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179" y="4467469"/>
                        <a:ext cx="8133915" cy="1811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6017" y="61737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60" y="1505430"/>
            <a:ext cx="8013576" cy="3103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1166" y="646339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09:  FONDO DE APOYO REGIONAL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4F2B846-D0F9-4FA0-9E02-6EFDF96C8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879884"/>
              </p:ext>
            </p:extLst>
          </p:nvPr>
        </p:nvGraphicFramePr>
        <p:xfrm>
          <a:off x="471166" y="1995424"/>
          <a:ext cx="8210798" cy="394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Worksheet" r:id="rId3" imgW="9906045" imgH="4352940" progId="Excel.Sheet.12">
                  <p:embed/>
                </p:oleObj>
              </mc:Choice>
              <mc:Fallback>
                <p:oleObj name="Worksheet" r:id="rId3" imgW="9906045" imgH="43529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166" y="1995424"/>
                        <a:ext cx="8210798" cy="3944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6628" y="603879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8" y="3861048"/>
            <a:ext cx="793225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75656" y="1531243"/>
            <a:ext cx="684076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Fondo en millones de $ (información trimestral)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71166" y="52322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10:  FONDO PARA DIAGNÓSTICOS Y TRATAMIENTOS DE ALTO COSTO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7773B935-6598-4EC6-B618-0223B8A84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25726"/>
              </p:ext>
            </p:extLst>
          </p:nvPr>
        </p:nvGraphicFramePr>
        <p:xfrm>
          <a:off x="528176" y="4221088"/>
          <a:ext cx="8087648" cy="1656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Worksheet" r:id="rId3" imgW="9696422" imgH="1771740" progId="Excel.Sheet.12">
                  <p:embed/>
                </p:oleObj>
              </mc:Choice>
              <mc:Fallback>
                <p:oleObj name="Worksheet" r:id="rId3" imgW="9696422" imgH="17717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176" y="4221088"/>
                        <a:ext cx="8087648" cy="1656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7BE0661-8F13-41A2-809E-402FF3C3FF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944528"/>
              </p:ext>
            </p:extLst>
          </p:nvPr>
        </p:nvGraphicFramePr>
        <p:xfrm>
          <a:off x="2352675" y="2068539"/>
          <a:ext cx="443865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Worksheet" r:id="rId5" imgW="4438554" imgH="1228770" progId="Excel.Sheet.12">
                  <p:embed/>
                </p:oleObj>
              </mc:Choice>
              <mc:Fallback>
                <p:oleObj name="Worksheet" r:id="rId5" imgW="4438554" imgH="12287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2675" y="2068539"/>
                        <a:ext cx="4438650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340767"/>
            <a:ext cx="8229600" cy="533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715963" lvl="0" indent="-354013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2"/>
            </a:pPr>
            <a:r>
              <a:rPr lang="es-CL" sz="1400" b="1" dirty="0">
                <a:solidFill>
                  <a:prstClr val="black"/>
                </a:solidFill>
              </a:rPr>
              <a:t>Operaciones Complementarias</a:t>
            </a:r>
            <a:r>
              <a:rPr lang="es-CL" sz="1400" dirty="0">
                <a:solidFill>
                  <a:prstClr val="black"/>
                </a:solidFill>
              </a:rPr>
              <a:t>, presentó un 172% de ejecución, explicado por el nivel de erogación del subtítulo 30 “adquisición de activos financieros” (ítem compra de títulos y valores), que alcanza los $3.322.937 millones por sobre el presupuesto inicial y vigente de dicha asignación, representando a su vez el 65% del gasto total del programa, </a:t>
            </a:r>
          </a:p>
          <a:p>
            <a:pPr marL="715963" indent="-354013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s-CL" sz="1400" b="1" dirty="0"/>
              <a:t>Servicio de la Deuda Pública</a:t>
            </a:r>
            <a:r>
              <a:rPr lang="es-CL" sz="1400" dirty="0"/>
              <a:t>, registra un </a:t>
            </a:r>
            <a:r>
              <a:rPr lang="es-CL" sz="1400" b="1" dirty="0"/>
              <a:t>gasto de 116,3% en moneda nacional.</a:t>
            </a:r>
            <a:r>
              <a:rPr lang="es-CL" sz="1400" dirty="0">
                <a:solidFill>
                  <a:prstClr val="black"/>
                </a:solidFill>
              </a:rPr>
              <a:t>  Mientras que el presupuesto </a:t>
            </a:r>
            <a:r>
              <a:rPr lang="es-CL" sz="1400" b="1" dirty="0">
                <a:solidFill>
                  <a:prstClr val="black"/>
                </a:solidFill>
              </a:rPr>
              <a:t>en dólares </a:t>
            </a:r>
            <a:r>
              <a:rPr lang="es-CL" sz="1400" dirty="0">
                <a:solidFill>
                  <a:prstClr val="black"/>
                </a:solidFill>
              </a:rPr>
              <a:t>presenta un gasto de 308,5%,</a:t>
            </a:r>
          </a:p>
          <a:p>
            <a:pPr marL="715963" indent="-354013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s-CL" sz="1400" b="1" dirty="0"/>
              <a:t>Aporte Fiscal Libre</a:t>
            </a:r>
            <a:r>
              <a:rPr lang="es-CL" sz="1400" dirty="0"/>
              <a:t>, presentó una ejecución de 60,3</a:t>
            </a:r>
            <a:r>
              <a:rPr lang="es-CL" sz="1400"/>
              <a:t>% , </a:t>
            </a:r>
            <a:r>
              <a:rPr lang="es-CL" sz="1400" dirty="0"/>
              <a:t>destacando las transferencias efectuadas al Ministerio de la Mujer y la Equidad de Género, que totalizan un 85,6% y el Ministerio de Hacienda, con un 71,8%.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 TESORO PÚBLICO</a:t>
            </a:r>
          </a:p>
        </p:txBody>
      </p:sp>
    </p:spTree>
    <p:extLst>
      <p:ext uri="{BB962C8B-B14F-4D97-AF65-F5344CB8AC3E}">
        <p14:creationId xmlns:p14="http://schemas.microsoft.com/office/powerpoint/2010/main" val="317673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5576" y="4130494"/>
            <a:ext cx="756084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755576" y="1340768"/>
            <a:ext cx="763284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755576" y="6359411"/>
            <a:ext cx="734481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755576" y="4365104"/>
            <a:ext cx="784887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 TESORO PÚBLICO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55EB7DB-A903-49DA-BE00-0EFD18DBE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968105"/>
              </p:ext>
            </p:extLst>
          </p:nvPr>
        </p:nvGraphicFramePr>
        <p:xfrm>
          <a:off x="500060" y="1633606"/>
          <a:ext cx="8015290" cy="2386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Worksheet" r:id="rId3" imgW="8839290" imgH="2352780" progId="Excel.Sheet.12">
                  <p:embed/>
                </p:oleObj>
              </mc:Choice>
              <mc:Fallback>
                <p:oleObj name="Worksheet" r:id="rId3" imgW="8839290" imgH="2352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60" y="1633606"/>
                        <a:ext cx="8015290" cy="2386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1C22F1C0-FB48-4ECA-B077-C853768E13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951091"/>
              </p:ext>
            </p:extLst>
          </p:nvPr>
        </p:nvGraphicFramePr>
        <p:xfrm>
          <a:off x="528351" y="4666137"/>
          <a:ext cx="8015290" cy="1630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Worksheet" r:id="rId5" imgW="8839290" imgH="1857330" progId="Excel.Sheet.12">
                  <p:embed/>
                </p:oleObj>
              </mc:Choice>
              <mc:Fallback>
                <p:oleObj name="Worksheet" r:id="rId5" imgW="8839290" imgH="18573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351" y="4666137"/>
                        <a:ext cx="8015290" cy="1630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83568" y="3418823"/>
            <a:ext cx="800323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3568" y="1340768"/>
            <a:ext cx="793225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83568" y="4006987"/>
            <a:ext cx="798213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12" name="3 Marcador de pie de página"/>
          <p:cNvSpPr txBox="1">
            <a:spLocks/>
          </p:cNvSpPr>
          <p:nvPr/>
        </p:nvSpPr>
        <p:spPr>
          <a:xfrm>
            <a:off x="683568" y="5862463"/>
            <a:ext cx="777686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 RESUMEN POR CAPÍTULOS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890784C-F9B8-46A8-8D09-5A39611FE8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154638"/>
              </p:ext>
            </p:extLst>
          </p:nvPr>
        </p:nvGraphicFramePr>
        <p:xfrm>
          <a:off x="537775" y="1827952"/>
          <a:ext cx="7886697" cy="1470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Worksheet" r:id="rId4" imgW="9229632" imgH="1733670" progId="Excel.Sheet.12">
                  <p:embed/>
                </p:oleObj>
              </mc:Choice>
              <mc:Fallback>
                <p:oleObj name="Worksheet" r:id="rId4" imgW="9229632" imgH="1733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775" y="1827952"/>
                        <a:ext cx="7886697" cy="1470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9B2D772-13CA-4A17-BB66-B900B874B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297350"/>
              </p:ext>
            </p:extLst>
          </p:nvPr>
        </p:nvGraphicFramePr>
        <p:xfrm>
          <a:off x="537775" y="4386839"/>
          <a:ext cx="7876992" cy="130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Worksheet" r:id="rId6" imgW="9229632" imgH="1552500" progId="Excel.Sheet.12">
                  <p:embed/>
                </p:oleObj>
              </mc:Choice>
              <mc:Fallback>
                <p:oleObj name="Worksheet" r:id="rId6" imgW="9229632" imgH="1552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7775" y="4386839"/>
                        <a:ext cx="7876992" cy="1307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4149" y="6071657"/>
            <a:ext cx="8229599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1244417"/>
            <a:ext cx="793225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02:  SUBSIDIOS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08F35AC-429B-47DF-8A82-07F86999EF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07285"/>
              </p:ext>
            </p:extLst>
          </p:nvPr>
        </p:nvGraphicFramePr>
        <p:xfrm>
          <a:off x="576386" y="1773624"/>
          <a:ext cx="7886701" cy="353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Worksheet" r:id="rId3" imgW="9458435" imgH="3886110" progId="Excel.Sheet.12">
                  <p:embed/>
                </p:oleObj>
              </mc:Choice>
              <mc:Fallback>
                <p:oleObj name="Worksheet" r:id="rId3" imgW="9458435" imgH="3886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386" y="1773624"/>
                        <a:ext cx="7886701" cy="353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376243"/>
            <a:ext cx="81679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8" y="1297098"/>
            <a:ext cx="793225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					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03:  OPERACIONES COMPLEMENTARIAS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1DFE48E-198D-4E6E-943B-DAC726325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290937"/>
              </p:ext>
            </p:extLst>
          </p:nvPr>
        </p:nvGraphicFramePr>
        <p:xfrm>
          <a:off x="457200" y="1785039"/>
          <a:ext cx="7886701" cy="4017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Worksheet" r:id="rId3" imgW="9696422" imgH="5124330" progId="Excel.Sheet.12">
                  <p:embed/>
                </p:oleObj>
              </mc:Choice>
              <mc:Fallback>
                <p:oleObj name="Worksheet" r:id="rId3" imgW="9696422" imgH="51243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785039"/>
                        <a:ext cx="7886701" cy="4017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572" y="6356350"/>
            <a:ext cx="8218563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1053" y="1261069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					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3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03:  OPERACIONES COMPLEMENTARIAS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ECA597D-D526-435F-BB5C-8EB9CEF82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034446"/>
              </p:ext>
            </p:extLst>
          </p:nvPr>
        </p:nvGraphicFramePr>
        <p:xfrm>
          <a:off x="513347" y="1690755"/>
          <a:ext cx="7886701" cy="4497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Worksheet" r:id="rId3" imgW="9696422" imgH="5343570" progId="Excel.Sheet.12">
                  <p:embed/>
                </p:oleObj>
              </mc:Choice>
              <mc:Fallback>
                <p:oleObj name="Worksheet" r:id="rId3" imgW="9696422" imgH="5343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3347" y="1690755"/>
                        <a:ext cx="7886701" cy="4497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6002" y="6173787"/>
            <a:ext cx="822960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6002" y="128694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					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3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AGOSTO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50. CAPÍTULO 01. PROGRAMA 03:  OPERACIONES COMPLEMENTARIAS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FA72DE2-6D6D-41E9-9577-7CB34E28A9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292336"/>
              </p:ext>
            </p:extLst>
          </p:nvPr>
        </p:nvGraphicFramePr>
        <p:xfrm>
          <a:off x="539553" y="1710277"/>
          <a:ext cx="7975798" cy="4126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Worksheet" r:id="rId3" imgW="9696422" imgH="4581630" progId="Excel.Sheet.12">
                  <p:embed/>
                </p:oleObj>
              </mc:Choice>
              <mc:Fallback>
                <p:oleObj name="Worksheet" r:id="rId3" imgW="9696422" imgH="4581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710277"/>
                        <a:ext cx="7975798" cy="4126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1107</Words>
  <Application>Microsoft Office PowerPoint</Application>
  <PresentationFormat>Presentación en pantalla (4:3)</PresentationFormat>
  <Paragraphs>132</Paragraphs>
  <Slides>22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Worksheet</vt:lpstr>
      <vt:lpstr>Hoja de cálculo de Microsoft Excel</vt:lpstr>
      <vt:lpstr>EJECUCIÓN ACUMULADA DE GASTOS PRESUPUESTARIOS AL MES DE AGOSTO DE 2019 PARTIDA 50: TESORO PÚBLICO</vt:lpstr>
      <vt:lpstr>EJECUCIÓN ACUMULADA DE GASTOS A AGOSTO DE 2019  PARTIDA 50 TESORO PÚBLICO</vt:lpstr>
      <vt:lpstr>EJECUCIÓN ACUMULADA DE GASTOS A AGOSTO DE 2019  PARTIDA 50 TESORO PÚBLICO</vt:lpstr>
      <vt:lpstr>EJECUCIÓN ACUMULADA DE GASTOS A AGOSTO DE 2019  PARTIDA 50 TESORO PÚBLICO</vt:lpstr>
      <vt:lpstr>EJECUCIÓN ACUMULADA DE GASTOS A AGOSTO DE 2019  PARTIDA 50 RESUMEN POR CAPÍTULOS</vt:lpstr>
      <vt:lpstr>EJECUCIÓN ACUMULADA DE GASTOS A AGOSTO DE 2019  PARTIDA 50. CAPÍTULO 01. PROGRAMA 02:  SUBSIDIOS</vt:lpstr>
      <vt:lpstr>EJECUCIÓN ACUMULADA DE GASTOS A AGOSTO DE 2019  PARTIDA 50. CAPÍTULO 01. PROGRAMA 03:  OPERACIONES COMPLEMENTARIAS</vt:lpstr>
      <vt:lpstr>EJECUCIÓN ACUMULADA DE GASTOS A AGOSTO DE 2019  PARTIDA 50. CAPÍTULO 01. PROGRAMA 03:  OPERACIONES COMPLEMENTARIAS</vt:lpstr>
      <vt:lpstr>EJECUCIÓN ACUMULADA DE GASTOS A AGOSTO DE 2019  PARTIDA 50. CAPÍTULO 01. PROGRAMA 03:  OPERACIONES COMPLEMENTARIAS</vt:lpstr>
      <vt:lpstr>EJECUCIÓN ACUMULADA DE GASTOS A AGOSTO DE 2019  PARTIDA 50. CAPÍTULO 01. PROGRAMA 03:  OPERACIONES COMPLEMENTARIAS</vt:lpstr>
      <vt:lpstr>EJECUCIÓN ACUMULADA DE GASTOS A AGOSTO DE 2019  PARTIDA 50. CAPÍTULO 01. PROGRAMA 04:  SERVICIO DE LA DEUDA PÚBLICA</vt:lpstr>
      <vt:lpstr>EJECUCIÓN ACUMULADA DE GASTOS A AGOSTO DE 2019  PARTIDA 50. CAPÍTULO 01. PROGRAMA 04:  SERVICIO DE LA DEUDA PÚBLICA</vt:lpstr>
      <vt:lpstr>EJECUCIÓN ACUMULADA DE GASTOS A AGOSTO DE 2019  PARTIDA 50. CAPÍTULO 01. PROGRAMA 04:  SERVICIO DE LA DEUDA PÚBLICA</vt:lpstr>
      <vt:lpstr>EJECUCIÓN ACUMULADA DE GASTOS A AGOSTO DE 2019  PARTIDA 50. CAPÍTULO 01. PROGRAMA 04:  SERVICIO DE LA DEUDA PÚBLICA</vt:lpstr>
      <vt:lpstr>EJECUCIÓN ACUMULADA DE GASTOS A AGOSTO DE 2019  PARTIDA 50. CAPÍTULO 01. PROGRAMA 05:  APORTE FISCAL LIBRE</vt:lpstr>
      <vt:lpstr>EJECUCIÓN ACUMULADA DE GASTOS A AGOSTO DE 2019  PARTIDA 50. CAPÍTULO 01. PROGRAMA 05:  APORTE FISCAL LIBRE</vt:lpstr>
      <vt:lpstr>EJECUCIÓN ACUMULADA DE GASTOS A AGOSTO DE 2019  PARTIDA 50. CAPÍTULO 01. PROGRAMA 05:  APORTE FISCAL LIBRE</vt:lpstr>
      <vt:lpstr>EJECUCIÓN ACUMULADA DE GASTOS A AGOSTO DE 2019  PARTIDA 50. CAPÍTULO 01. PROGRAMA 06:  FONDO DE RESERVA DE PENSIONES</vt:lpstr>
      <vt:lpstr>EJECUCIÓN ACUMULADA DE GASTOS A AGOSTO DE 2019  PARTIDA 50. CAPÍTULO 01. PROGRAMA 07:  FONDO DE ESTABILIZACIÓN ECONÓMICA Y SOCIAL</vt:lpstr>
      <vt:lpstr>EJECUCIÓN ACUMULADA DE GASTOS A AGOSTO DE 2019  PARTIDA 50. CAPÍTULO 01. PROGRAMA 08:  FONDO PARA LA EDUCACIÓN</vt:lpstr>
      <vt:lpstr>EJECUCIÓN ACUMULADA DE GASTOS A AGOSTO DE 2019  PARTIDA 50. CAPÍTULO 01. PROGRAMA 09:  FONDO DE APOYO REGIONAL</vt:lpstr>
      <vt:lpstr>EJECUCIÓN ACUMULADA DE GASTOS A AGOSTO DE 2019  PARTIDA 50. CAPÍTULO 01. PROGRAMA 10:  FONDO PARA DIAGNÓSTICOS Y TRATAMIENTOS DE ALTO COSTO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288</cp:revision>
  <cp:lastPrinted>2019-10-22T12:56:39Z</cp:lastPrinted>
  <dcterms:created xsi:type="dcterms:W3CDTF">2016-06-23T13:38:47Z</dcterms:created>
  <dcterms:modified xsi:type="dcterms:W3CDTF">2019-10-22T13:27:59Z</dcterms:modified>
</cp:coreProperties>
</file>