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309" r:id="rId4"/>
    <p:sldId id="310" r:id="rId5"/>
    <p:sldId id="311" r:id="rId6"/>
    <p:sldId id="301" r:id="rId7"/>
    <p:sldId id="263" r:id="rId8"/>
    <p:sldId id="265" r:id="rId9"/>
    <p:sldId id="307" r:id="rId10"/>
    <p:sldId id="269" r:id="rId11"/>
    <p:sldId id="271" r:id="rId12"/>
    <p:sldId id="273" r:id="rId13"/>
    <p:sldId id="308" r:id="rId14"/>
    <p:sldId id="305" r:id="rId15"/>
    <p:sldId id="306" r:id="rId16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4.20\presupuesto\3%20Ejecucion\2019\Planillas\2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04.20\presupuesto\3%20Ejecucion\2019\Planillas\29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04.20\presupuesto\3%20Ejecucion\2019\Planillas\29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851-4BDC-9139-E8E1A557E3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851-4BDC-9139-E8E1A557E3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851-4BDC-9139-E8E1A557E3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851-4BDC-9139-E8E1A557E32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851-4BDC-9139-E8E1A557E32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851-4BDC-9139-E8E1A557E32B}"/>
              </c:ext>
            </c:extLst>
          </c:dPt>
          <c:dLbls>
            <c:dLbl>
              <c:idx val="4"/>
              <c:layout>
                <c:manualLayout>
                  <c:x val="1.5542187370736728E-2"/>
                  <c:y val="-1.55619963794872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51-4BDC-9139-E8E1A557E32B}"/>
                </c:ext>
              </c:extLst>
            </c:dLbl>
            <c:dLbl>
              <c:idx val="5"/>
              <c:layout>
                <c:manualLayout>
                  <c:x val="2.1759062319031363E-2"/>
                  <c:y val="-1.556199637948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51-4BDC-9139-E8E1A557E32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29'!$C$57:$C$62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29'!$D$57:$D$62</c:f>
              <c:numCache>
                <c:formatCode>#,##0</c:formatCode>
                <c:ptCount val="6"/>
                <c:pt idx="0">
                  <c:v>55464743</c:v>
                </c:pt>
                <c:pt idx="1">
                  <c:v>20146819</c:v>
                </c:pt>
                <c:pt idx="2">
                  <c:v>96521599</c:v>
                </c:pt>
                <c:pt idx="3">
                  <c:v>6732617</c:v>
                </c:pt>
                <c:pt idx="4">
                  <c:v>6282233</c:v>
                </c:pt>
                <c:pt idx="5">
                  <c:v>4184164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851-4BDC-9139-E8E1A557E3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'[29.xlsx]Partida 29'!$C$25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'[29.xlsx]Partida 29'!$D$24:$O$24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'[29.xlsx]Partida 29'!$D$25:$O$25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A3-4CFF-BA7B-78EF50F1C7B0}"/>
            </c:ext>
          </c:extLst>
        </c:ser>
        <c:ser>
          <c:idx val="0"/>
          <c:order val="1"/>
          <c:tx>
            <c:strRef>
              <c:f>'[29.xlsx]Partida 29'!$C$26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4C-4FA3-B143-DBF1F4CDA653}"/>
                </c:ext>
              </c:extLst>
            </c:dLbl>
            <c:dLbl>
              <c:idx val="1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4C-4FA3-B143-DBF1F4CDA653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4C-4FA3-B143-DBF1F4CDA653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4C-4AC8-B4E3-294888912567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4C-4AC8-B4E3-2948889125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'[29.xlsx]Partida 29'!$D$24:$O$24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'[29.xlsx]Partida 29'!$D$26:$K$26</c:f>
              <c:numCache>
                <c:formatCode>0.0%</c:formatCode>
                <c:ptCount val="8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A3-4CFF-BA7B-78EF50F1C7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8742912"/>
        <c:axId val="168744832"/>
      </c:barChart>
      <c:catAx>
        <c:axId val="16874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8744832"/>
        <c:crosses val="autoZero"/>
        <c:auto val="1"/>
        <c:lblAlgn val="ctr"/>
        <c:lblOffset val="100"/>
        <c:noMultiLvlLbl val="0"/>
      </c:catAx>
      <c:valAx>
        <c:axId val="16874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874291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'[29.xlsx]Partida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'[29.xlsx]Partida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'[29.xlsx]Partida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4A-40C7-908D-3799182F5D05}"/>
            </c:ext>
          </c:extLst>
        </c:ser>
        <c:ser>
          <c:idx val="0"/>
          <c:order val="1"/>
          <c:tx>
            <c:strRef>
              <c:f>'[29.xlsx]Partida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AE-41CC-B411-3B58E0DE8880}"/>
                </c:ext>
              </c:extLst>
            </c:dLbl>
            <c:dLbl>
              <c:idx val="1"/>
              <c:layout>
                <c:manualLayout>
                  <c:x val="-3.3140007922288509E-2"/>
                  <c:y val="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AE-41CC-B411-3B58E0DE8880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AE-41CC-B411-3B58E0DE8880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AE-41CC-B411-3B58E0DE8880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94-4129-AC85-9EA8E2659F53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FA-4E03-8D15-AA5F038BB94D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FA-4E03-8D15-AA5F038BB94D}"/>
                </c:ext>
              </c:extLst>
            </c:dLbl>
            <c:dLbl>
              <c:idx val="7"/>
              <c:layout>
                <c:manualLayout>
                  <c:x val="-5.9652014260119395E-2"/>
                  <c:y val="-1.45124695823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4B-4138-8D90-79275A0191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'[29.xlsx]Partida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'[29.xlsx]Partida 29'!$D$21:$K$21</c:f>
              <c:numCache>
                <c:formatCode>0.0%</c:formatCode>
                <c:ptCount val="8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4A-40C7-908D-3799182F5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6598784"/>
        <c:axId val="216625920"/>
      </c:lineChart>
      <c:catAx>
        <c:axId val="21659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6625920"/>
        <c:crosses val="autoZero"/>
        <c:auto val="1"/>
        <c:lblAlgn val="ctr"/>
        <c:lblOffset val="100"/>
        <c:noMultiLvlLbl val="0"/>
      </c:catAx>
      <c:valAx>
        <c:axId val="2166259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65987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C7F7D92-F89F-48DE-8D56-5C20EABA0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997153"/>
              </p:ext>
            </p:extLst>
          </p:nvPr>
        </p:nvGraphicFramePr>
        <p:xfrm>
          <a:off x="467544" y="2276872"/>
          <a:ext cx="7886699" cy="1687912"/>
        </p:xfrm>
        <a:graphic>
          <a:graphicData uri="http://schemas.openxmlformats.org/drawingml/2006/table">
            <a:tbl>
              <a:tblPr/>
              <a:tblGrid>
                <a:gridCol w="244625">
                  <a:extLst>
                    <a:ext uri="{9D8B030D-6E8A-4147-A177-3AD203B41FA5}">
                      <a16:colId xmlns:a16="http://schemas.microsoft.com/office/drawing/2014/main" val="4154364533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763817857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2407730312"/>
                    </a:ext>
                  </a:extLst>
                </a:gridCol>
                <a:gridCol w="2759366">
                  <a:extLst>
                    <a:ext uri="{9D8B030D-6E8A-4147-A177-3AD203B41FA5}">
                      <a16:colId xmlns:a16="http://schemas.microsoft.com/office/drawing/2014/main" val="613527190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2840487348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913457644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3257862321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3248699675"/>
                    </a:ext>
                  </a:extLst>
                </a:gridCol>
                <a:gridCol w="596884">
                  <a:extLst>
                    <a:ext uri="{9D8B030D-6E8A-4147-A177-3AD203B41FA5}">
                      <a16:colId xmlns:a16="http://schemas.microsoft.com/office/drawing/2014/main" val="714071754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902883069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4124952363"/>
                    </a:ext>
                  </a:extLst>
                </a:gridCol>
              </a:tblGrid>
              <a:tr h="117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328998"/>
                  </a:ext>
                </a:extLst>
              </a:tr>
              <a:tr h="359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2018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25535"/>
                  </a:ext>
                </a:extLst>
              </a:tr>
              <a:tr h="154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1.233.288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724.241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222214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1.058.686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1.112.312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53.626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647.016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003327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97.232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97.232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60.380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241277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998386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7518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72135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37302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353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74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583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2D30176-E041-448B-B6F4-CDF289987D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368639"/>
              </p:ext>
            </p:extLst>
          </p:nvPr>
        </p:nvGraphicFramePr>
        <p:xfrm>
          <a:off x="628650" y="1917785"/>
          <a:ext cx="7886699" cy="3566632"/>
        </p:xfrm>
        <a:graphic>
          <a:graphicData uri="http://schemas.openxmlformats.org/drawingml/2006/table">
            <a:tbl>
              <a:tblPr/>
              <a:tblGrid>
                <a:gridCol w="244625">
                  <a:extLst>
                    <a:ext uri="{9D8B030D-6E8A-4147-A177-3AD203B41FA5}">
                      <a16:colId xmlns:a16="http://schemas.microsoft.com/office/drawing/2014/main" val="3042466134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421104633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3813790686"/>
                    </a:ext>
                  </a:extLst>
                </a:gridCol>
                <a:gridCol w="2759366">
                  <a:extLst>
                    <a:ext uri="{9D8B030D-6E8A-4147-A177-3AD203B41FA5}">
                      <a16:colId xmlns:a16="http://schemas.microsoft.com/office/drawing/2014/main" val="7901796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2670942282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180586493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398154161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2883194035"/>
                    </a:ext>
                  </a:extLst>
                </a:gridCol>
                <a:gridCol w="596884">
                  <a:extLst>
                    <a:ext uri="{9D8B030D-6E8A-4147-A177-3AD203B41FA5}">
                      <a16:colId xmlns:a16="http://schemas.microsoft.com/office/drawing/2014/main" val="756132344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4046392768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2805873397"/>
                    </a:ext>
                  </a:extLst>
                </a:gridCol>
              </a:tblGrid>
              <a:tr h="117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454458"/>
                  </a:ext>
                </a:extLst>
              </a:tr>
              <a:tr h="359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2018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02475"/>
                  </a:ext>
                </a:extLst>
              </a:tr>
              <a:tr h="154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55.994.387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3.507.736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30.089.035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678025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25.671.664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27.400.807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1.729.143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16.345.783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979415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7.941.753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7.941.753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4.752.798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749447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444.351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948998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444.351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2548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9.381.113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9.277.571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-103.542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5.266.085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33014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3.728.224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3.888.208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159.984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3.185.926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68445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1.697.312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1.857.296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159.984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1.857.297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14093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67.790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45933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1.786.404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1.786.404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1.190.936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029666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176.718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176.718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69.903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327957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5.652.889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5.389.363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-263.526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2.080.159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78976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3.107.543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2.947.559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-159.984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1.242.398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853186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122.825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122.825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44.319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40167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384.766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384.766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82.170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999223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555.482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555.482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141.204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33124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905.473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905.473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413.825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750414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473.258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-103.542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156.243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57869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373024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680837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2.434.012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2.434.012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870.417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637145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94.554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94.554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4473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2.080.217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2.080.217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675.630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551898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67.657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67.657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25.022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438408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107.887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107.887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103.208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206260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83.697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83.697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66.557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160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AB4D872-BC63-42AE-8C65-47CD11B2F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39308"/>
              </p:ext>
            </p:extLst>
          </p:nvPr>
        </p:nvGraphicFramePr>
        <p:xfrm>
          <a:off x="414336" y="2276872"/>
          <a:ext cx="7886699" cy="2110159"/>
        </p:xfrm>
        <a:graphic>
          <a:graphicData uri="http://schemas.openxmlformats.org/drawingml/2006/table">
            <a:tbl>
              <a:tblPr/>
              <a:tblGrid>
                <a:gridCol w="244625">
                  <a:extLst>
                    <a:ext uri="{9D8B030D-6E8A-4147-A177-3AD203B41FA5}">
                      <a16:colId xmlns:a16="http://schemas.microsoft.com/office/drawing/2014/main" val="2150518003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3578361727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4080302147"/>
                    </a:ext>
                  </a:extLst>
                </a:gridCol>
                <a:gridCol w="2759366">
                  <a:extLst>
                    <a:ext uri="{9D8B030D-6E8A-4147-A177-3AD203B41FA5}">
                      <a16:colId xmlns:a16="http://schemas.microsoft.com/office/drawing/2014/main" val="1717931663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3638116080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1637672803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1010705188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3875371264"/>
                    </a:ext>
                  </a:extLst>
                </a:gridCol>
                <a:gridCol w="596884">
                  <a:extLst>
                    <a:ext uri="{9D8B030D-6E8A-4147-A177-3AD203B41FA5}">
                      <a16:colId xmlns:a16="http://schemas.microsoft.com/office/drawing/2014/main" val="2205291874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285050293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2141169305"/>
                    </a:ext>
                  </a:extLst>
                </a:gridCol>
              </a:tblGrid>
              <a:tr h="117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813344"/>
                  </a:ext>
                </a:extLst>
              </a:tr>
              <a:tr h="352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Vigente2018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827600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2.843.417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639.067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096886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2.843.417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639.067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72172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3.840.422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4.250.422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525.926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241607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86048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10632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3.273.922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3.683.922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484.070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08782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607.623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607.623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297.665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500521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576.723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576.723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186.405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91050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2.089.576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2.089.576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20630"/>
                  </a:ext>
                </a:extLst>
              </a:tr>
              <a:tr h="23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Municipalidad de La Serena, reparaciones Liceo Gregorio Cordovez y Fachadas Zona Típica La Serena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071500"/>
                  </a:ext>
                </a:extLst>
              </a:tr>
              <a:tr h="113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1.383.135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1.382.135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1.240.197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124019,7%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892784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1.383.135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1.382.135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1.240.197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124019,7%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70954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622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2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D2C6E3-1557-4998-87D0-6022F0E4C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930425"/>
              </p:ext>
            </p:extLst>
          </p:nvPr>
        </p:nvGraphicFramePr>
        <p:xfrm>
          <a:off x="628650" y="1988840"/>
          <a:ext cx="7886699" cy="2040172"/>
        </p:xfrm>
        <a:graphic>
          <a:graphicData uri="http://schemas.openxmlformats.org/drawingml/2006/table">
            <a:tbl>
              <a:tblPr/>
              <a:tblGrid>
                <a:gridCol w="244625">
                  <a:extLst>
                    <a:ext uri="{9D8B030D-6E8A-4147-A177-3AD203B41FA5}">
                      <a16:colId xmlns:a16="http://schemas.microsoft.com/office/drawing/2014/main" val="927478989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2718427180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3920360889"/>
                    </a:ext>
                  </a:extLst>
                </a:gridCol>
                <a:gridCol w="2759366">
                  <a:extLst>
                    <a:ext uri="{9D8B030D-6E8A-4147-A177-3AD203B41FA5}">
                      <a16:colId xmlns:a16="http://schemas.microsoft.com/office/drawing/2014/main" val="971299928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1286348022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240718242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1477444614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744550250"/>
                    </a:ext>
                  </a:extLst>
                </a:gridCol>
                <a:gridCol w="596884">
                  <a:extLst>
                    <a:ext uri="{9D8B030D-6E8A-4147-A177-3AD203B41FA5}">
                      <a16:colId xmlns:a16="http://schemas.microsoft.com/office/drawing/2014/main" val="111367916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1165232134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2123741738"/>
                    </a:ext>
                  </a:extLst>
                </a:gridCol>
              </a:tblGrid>
              <a:tr h="117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24198"/>
                  </a:ext>
                </a:extLst>
              </a:tr>
              <a:tr h="359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2018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52179"/>
                  </a:ext>
                </a:extLst>
              </a:tr>
              <a:tr h="154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6.636.401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76.641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3.859.504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476951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1.368.437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1.445.078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76.641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870.130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1933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5.034.384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5.034.384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2.928.052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729747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399028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01701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153.643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153.643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61.322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288335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83.572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83.572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232170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830164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27857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28.606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99764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336108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220831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7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5ED4E2A-AC49-4574-994D-57DA6106A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14678"/>
              </p:ext>
            </p:extLst>
          </p:nvPr>
        </p:nvGraphicFramePr>
        <p:xfrm>
          <a:off x="386224" y="2089435"/>
          <a:ext cx="8075443" cy="1335652"/>
        </p:xfrm>
        <a:graphic>
          <a:graphicData uri="http://schemas.openxmlformats.org/drawingml/2006/table">
            <a:tbl>
              <a:tblPr/>
              <a:tblGrid>
                <a:gridCol w="250479">
                  <a:extLst>
                    <a:ext uri="{9D8B030D-6E8A-4147-A177-3AD203B41FA5}">
                      <a16:colId xmlns:a16="http://schemas.microsoft.com/office/drawing/2014/main" val="3850340942"/>
                    </a:ext>
                  </a:extLst>
                </a:gridCol>
                <a:gridCol w="250479">
                  <a:extLst>
                    <a:ext uri="{9D8B030D-6E8A-4147-A177-3AD203B41FA5}">
                      <a16:colId xmlns:a16="http://schemas.microsoft.com/office/drawing/2014/main" val="1678888532"/>
                    </a:ext>
                  </a:extLst>
                </a:gridCol>
                <a:gridCol w="250479">
                  <a:extLst>
                    <a:ext uri="{9D8B030D-6E8A-4147-A177-3AD203B41FA5}">
                      <a16:colId xmlns:a16="http://schemas.microsoft.com/office/drawing/2014/main" val="3293264209"/>
                    </a:ext>
                  </a:extLst>
                </a:gridCol>
                <a:gridCol w="2825403">
                  <a:extLst>
                    <a:ext uri="{9D8B030D-6E8A-4147-A177-3AD203B41FA5}">
                      <a16:colId xmlns:a16="http://schemas.microsoft.com/office/drawing/2014/main" val="946907019"/>
                    </a:ext>
                  </a:extLst>
                </a:gridCol>
                <a:gridCol w="671284">
                  <a:extLst>
                    <a:ext uri="{9D8B030D-6E8A-4147-A177-3AD203B41FA5}">
                      <a16:colId xmlns:a16="http://schemas.microsoft.com/office/drawing/2014/main" val="22088361"/>
                    </a:ext>
                  </a:extLst>
                </a:gridCol>
                <a:gridCol w="671284">
                  <a:extLst>
                    <a:ext uri="{9D8B030D-6E8A-4147-A177-3AD203B41FA5}">
                      <a16:colId xmlns:a16="http://schemas.microsoft.com/office/drawing/2014/main" val="924059315"/>
                    </a:ext>
                  </a:extLst>
                </a:gridCol>
                <a:gridCol w="671284">
                  <a:extLst>
                    <a:ext uri="{9D8B030D-6E8A-4147-A177-3AD203B41FA5}">
                      <a16:colId xmlns:a16="http://schemas.microsoft.com/office/drawing/2014/main" val="2048837105"/>
                    </a:ext>
                  </a:extLst>
                </a:gridCol>
                <a:gridCol w="671284">
                  <a:extLst>
                    <a:ext uri="{9D8B030D-6E8A-4147-A177-3AD203B41FA5}">
                      <a16:colId xmlns:a16="http://schemas.microsoft.com/office/drawing/2014/main" val="859489350"/>
                    </a:ext>
                  </a:extLst>
                </a:gridCol>
                <a:gridCol w="611169">
                  <a:extLst>
                    <a:ext uri="{9D8B030D-6E8A-4147-A177-3AD203B41FA5}">
                      <a16:colId xmlns:a16="http://schemas.microsoft.com/office/drawing/2014/main" val="560482486"/>
                    </a:ext>
                  </a:extLst>
                </a:gridCol>
                <a:gridCol w="601149">
                  <a:extLst>
                    <a:ext uri="{9D8B030D-6E8A-4147-A177-3AD203B41FA5}">
                      <a16:colId xmlns:a16="http://schemas.microsoft.com/office/drawing/2014/main" val="1849452141"/>
                    </a:ext>
                  </a:extLst>
                </a:gridCol>
                <a:gridCol w="601149">
                  <a:extLst>
                    <a:ext uri="{9D8B030D-6E8A-4147-A177-3AD203B41FA5}">
                      <a16:colId xmlns:a16="http://schemas.microsoft.com/office/drawing/2014/main" val="3600928777"/>
                    </a:ext>
                  </a:extLst>
                </a:gridCol>
              </a:tblGrid>
              <a:tr h="117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09007"/>
                  </a:ext>
                </a:extLst>
              </a:tr>
              <a:tr h="359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2018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153000"/>
                  </a:ext>
                </a:extLst>
              </a:tr>
              <a:tr h="154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5.530.107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-72.142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2.544.601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627918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3.663.137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3.390.995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-272.142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1.548.577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649205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1.831.185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2.031.185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940.286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9921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105.927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105.927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55.738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287126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21780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36821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28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569527"/>
              </p:ext>
            </p:extLst>
          </p:nvPr>
        </p:nvGraphicFramePr>
        <p:xfrm>
          <a:off x="414338" y="1844824"/>
          <a:ext cx="4085654" cy="2596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53A9CBE5-19D9-41BE-B585-87FC66D7C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10" y="1844824"/>
            <a:ext cx="4085652" cy="259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45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Gráfico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/>
        </p:nvGraphicFramePr>
        <p:xfrm>
          <a:off x="1652587" y="1683543"/>
          <a:ext cx="5838825" cy="3490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790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Gráfico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257578"/>
              </p:ext>
            </p:extLst>
          </p:nvPr>
        </p:nvGraphicFramePr>
        <p:xfrm>
          <a:off x="1697830" y="1678781"/>
          <a:ext cx="5748339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11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6B1EF0F-F9EF-48F3-919E-A7B5BE448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60848"/>
            <a:ext cx="8229600" cy="221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432A54A-297F-4385-B8F2-09512C6062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201268"/>
              </p:ext>
            </p:extLst>
          </p:nvPr>
        </p:nvGraphicFramePr>
        <p:xfrm>
          <a:off x="466571" y="2084361"/>
          <a:ext cx="8068905" cy="1944217"/>
        </p:xfrm>
        <a:graphic>
          <a:graphicData uri="http://schemas.openxmlformats.org/drawingml/2006/table">
            <a:tbl>
              <a:tblPr/>
              <a:tblGrid>
                <a:gridCol w="258288">
                  <a:extLst>
                    <a:ext uri="{9D8B030D-6E8A-4147-A177-3AD203B41FA5}">
                      <a16:colId xmlns:a16="http://schemas.microsoft.com/office/drawing/2014/main" val="2509628512"/>
                    </a:ext>
                  </a:extLst>
                </a:gridCol>
                <a:gridCol w="258288">
                  <a:extLst>
                    <a:ext uri="{9D8B030D-6E8A-4147-A177-3AD203B41FA5}">
                      <a16:colId xmlns:a16="http://schemas.microsoft.com/office/drawing/2014/main" val="2405370478"/>
                    </a:ext>
                  </a:extLst>
                </a:gridCol>
                <a:gridCol w="2913483">
                  <a:extLst>
                    <a:ext uri="{9D8B030D-6E8A-4147-A177-3AD203B41FA5}">
                      <a16:colId xmlns:a16="http://schemas.microsoft.com/office/drawing/2014/main" val="1557692418"/>
                    </a:ext>
                  </a:extLst>
                </a:gridCol>
                <a:gridCol w="692211">
                  <a:extLst>
                    <a:ext uri="{9D8B030D-6E8A-4147-A177-3AD203B41FA5}">
                      <a16:colId xmlns:a16="http://schemas.microsoft.com/office/drawing/2014/main" val="2609410604"/>
                    </a:ext>
                  </a:extLst>
                </a:gridCol>
                <a:gridCol w="692211">
                  <a:extLst>
                    <a:ext uri="{9D8B030D-6E8A-4147-A177-3AD203B41FA5}">
                      <a16:colId xmlns:a16="http://schemas.microsoft.com/office/drawing/2014/main" val="3127912550"/>
                    </a:ext>
                  </a:extLst>
                </a:gridCol>
                <a:gridCol w="692211">
                  <a:extLst>
                    <a:ext uri="{9D8B030D-6E8A-4147-A177-3AD203B41FA5}">
                      <a16:colId xmlns:a16="http://schemas.microsoft.com/office/drawing/2014/main" val="20793367"/>
                    </a:ext>
                  </a:extLst>
                </a:gridCol>
                <a:gridCol w="692211">
                  <a:extLst>
                    <a:ext uri="{9D8B030D-6E8A-4147-A177-3AD203B41FA5}">
                      <a16:colId xmlns:a16="http://schemas.microsoft.com/office/drawing/2014/main" val="2592058231"/>
                    </a:ext>
                  </a:extLst>
                </a:gridCol>
                <a:gridCol w="630222">
                  <a:extLst>
                    <a:ext uri="{9D8B030D-6E8A-4147-A177-3AD203B41FA5}">
                      <a16:colId xmlns:a16="http://schemas.microsoft.com/office/drawing/2014/main" val="2985723817"/>
                    </a:ext>
                  </a:extLst>
                </a:gridCol>
                <a:gridCol w="619890">
                  <a:extLst>
                    <a:ext uri="{9D8B030D-6E8A-4147-A177-3AD203B41FA5}">
                      <a16:colId xmlns:a16="http://schemas.microsoft.com/office/drawing/2014/main" val="3511244844"/>
                    </a:ext>
                  </a:extLst>
                </a:gridCol>
                <a:gridCol w="619890">
                  <a:extLst>
                    <a:ext uri="{9D8B030D-6E8A-4147-A177-3AD203B41FA5}">
                      <a16:colId xmlns:a16="http://schemas.microsoft.com/office/drawing/2014/main" val="3624760907"/>
                    </a:ext>
                  </a:extLst>
                </a:gridCol>
              </a:tblGrid>
              <a:tr h="2174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275194"/>
                  </a:ext>
                </a:extLst>
              </a:tr>
              <a:tr h="4453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2018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341758"/>
                  </a:ext>
                </a:extLst>
              </a:tr>
              <a:tr h="190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123.504.997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125.725.088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2.220.091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78.981.559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564400"/>
                  </a:ext>
                </a:extLst>
              </a:tr>
              <a:tr h="14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85.742.855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2.121.294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48.592.123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17750"/>
                  </a:ext>
                </a:extLst>
              </a:tr>
              <a:tr h="14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39.982.233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98.797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30.389.436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090483"/>
                  </a:ext>
                </a:extLst>
              </a:tr>
              <a:tr h="181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1.233.288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724.241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25058"/>
                  </a:ext>
                </a:extLst>
              </a:tr>
              <a:tr h="181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64.648.660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68.160.895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3.512.235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36.493.140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259285"/>
                  </a:ext>
                </a:extLst>
              </a:tr>
              <a:tr h="14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55.994.387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3.507.736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30.089.035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07795"/>
                  </a:ext>
                </a:extLst>
              </a:tr>
              <a:tr h="14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6.636.401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76.641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3.859.504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029891"/>
                  </a:ext>
                </a:extLst>
              </a:tr>
              <a:tr h="14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5.530.107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-72.142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2.544.601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398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D7352CB-EC9F-4E54-ACCC-E3696B779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32607"/>
              </p:ext>
            </p:extLst>
          </p:nvPr>
        </p:nvGraphicFramePr>
        <p:xfrm>
          <a:off x="585786" y="2053885"/>
          <a:ext cx="7886699" cy="3573971"/>
        </p:xfrm>
        <a:graphic>
          <a:graphicData uri="http://schemas.openxmlformats.org/drawingml/2006/table">
            <a:tbl>
              <a:tblPr/>
              <a:tblGrid>
                <a:gridCol w="244625">
                  <a:extLst>
                    <a:ext uri="{9D8B030D-6E8A-4147-A177-3AD203B41FA5}">
                      <a16:colId xmlns:a16="http://schemas.microsoft.com/office/drawing/2014/main" val="2302156338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2143678669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2401517657"/>
                    </a:ext>
                  </a:extLst>
                </a:gridCol>
                <a:gridCol w="2759366">
                  <a:extLst>
                    <a:ext uri="{9D8B030D-6E8A-4147-A177-3AD203B41FA5}">
                      <a16:colId xmlns:a16="http://schemas.microsoft.com/office/drawing/2014/main" val="1765776863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2675159773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671977906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3262712116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1353320645"/>
                    </a:ext>
                  </a:extLst>
                </a:gridCol>
                <a:gridCol w="596884">
                  <a:extLst>
                    <a:ext uri="{9D8B030D-6E8A-4147-A177-3AD203B41FA5}">
                      <a16:colId xmlns:a16="http://schemas.microsoft.com/office/drawing/2014/main" val="2337698575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1438962649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187998769"/>
                    </a:ext>
                  </a:extLst>
                </a:gridCol>
              </a:tblGrid>
              <a:tr h="117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495934"/>
                  </a:ext>
                </a:extLst>
              </a:tr>
              <a:tr h="359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2018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462802"/>
                  </a:ext>
                </a:extLst>
              </a:tr>
              <a:tr h="154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85.742.855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2.121.294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48.592.123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985081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20.856.511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20.199.404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-657.107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11.021.283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905921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4.757.145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4.757.145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1.939.159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281793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282.609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264.566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233.469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1294,0%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149377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282.609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264.566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233.469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1294,0%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630870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50.590.478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51.194.787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604.309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30.477.548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294588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22.983.975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23.583.975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19.261.495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99364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844.649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844.649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844.648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531766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3.047.713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3.647.713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3.647.712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87525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3.088.075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3.088.075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3.088.076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98695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2.073.074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2.073.074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2.073.074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237208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3.292.938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3.292.938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3.172.938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323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7.857.482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7.857.482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3.655.003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467448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1.228.455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1.228.455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1.228.456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686741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1.551.589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1.551.589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1.551.588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097225"/>
                  </a:ext>
                </a:extLst>
              </a:tr>
              <a:tr h="124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15524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42902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26.519.053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26.523.362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10.128.603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795781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11.910.932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11.910.932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4.698.507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254060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3.643.644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3.647.953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1.983.810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10115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1.336.342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1.336.342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619.849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406303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3.226.459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3.226.459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912.024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42136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1.910.861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1.910.861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998.476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102741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de Organizaciones Culturales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2.846.333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2.846.333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037786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1.263.382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1.263.382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873.389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478570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727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85E02C8-E4D1-4F72-8CB9-FA9818769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081765"/>
              </p:ext>
            </p:extLst>
          </p:nvPr>
        </p:nvGraphicFramePr>
        <p:xfrm>
          <a:off x="539552" y="2137380"/>
          <a:ext cx="7886699" cy="2583240"/>
        </p:xfrm>
        <a:graphic>
          <a:graphicData uri="http://schemas.openxmlformats.org/drawingml/2006/table">
            <a:tbl>
              <a:tblPr/>
              <a:tblGrid>
                <a:gridCol w="244625">
                  <a:extLst>
                    <a:ext uri="{9D8B030D-6E8A-4147-A177-3AD203B41FA5}">
                      <a16:colId xmlns:a16="http://schemas.microsoft.com/office/drawing/2014/main" val="819034435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3802811588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3359936795"/>
                    </a:ext>
                  </a:extLst>
                </a:gridCol>
                <a:gridCol w="2759366">
                  <a:extLst>
                    <a:ext uri="{9D8B030D-6E8A-4147-A177-3AD203B41FA5}">
                      <a16:colId xmlns:a16="http://schemas.microsoft.com/office/drawing/2014/main" val="703661922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611523963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2369862513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1257290973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2912600940"/>
                    </a:ext>
                  </a:extLst>
                </a:gridCol>
                <a:gridCol w="596884">
                  <a:extLst>
                    <a:ext uri="{9D8B030D-6E8A-4147-A177-3AD203B41FA5}">
                      <a16:colId xmlns:a16="http://schemas.microsoft.com/office/drawing/2014/main" val="2900112325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2452681801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3150175875"/>
                    </a:ext>
                  </a:extLst>
                </a:gridCol>
              </a:tblGrid>
              <a:tr h="117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22777"/>
                  </a:ext>
                </a:extLst>
              </a:tr>
              <a:tr h="352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2018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975017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605287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78811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55277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975.647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975.647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348.796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93230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41.097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40.231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766286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76.684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159745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39.224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39.224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243687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419.815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343.015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-76.800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134.923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35989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398.827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475.627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150.210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609504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3.849.200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2.172.071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708540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3.849.200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2.172.071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56008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2.071.811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054817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2.071.811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07612"/>
                  </a:ext>
                </a:extLst>
              </a:tr>
              <a:tr h="23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2.071.811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-370.000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656390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2.402.142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2.401.142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2.399.797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239979,7%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64019,6%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86398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2.402.142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2.401.142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2.399.797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239979,7%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64019,6%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99292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863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43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728027-4E25-49EE-BC5B-315B20890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449870"/>
              </p:ext>
            </p:extLst>
          </p:nvPr>
        </p:nvGraphicFramePr>
        <p:xfrm>
          <a:off x="628650" y="2132856"/>
          <a:ext cx="7886699" cy="2040172"/>
        </p:xfrm>
        <a:graphic>
          <a:graphicData uri="http://schemas.openxmlformats.org/drawingml/2006/table">
            <a:tbl>
              <a:tblPr/>
              <a:tblGrid>
                <a:gridCol w="244625">
                  <a:extLst>
                    <a:ext uri="{9D8B030D-6E8A-4147-A177-3AD203B41FA5}">
                      <a16:colId xmlns:a16="http://schemas.microsoft.com/office/drawing/2014/main" val="2822427009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1535156529"/>
                    </a:ext>
                  </a:extLst>
                </a:gridCol>
                <a:gridCol w="244625">
                  <a:extLst>
                    <a:ext uri="{9D8B030D-6E8A-4147-A177-3AD203B41FA5}">
                      <a16:colId xmlns:a16="http://schemas.microsoft.com/office/drawing/2014/main" val="553498703"/>
                    </a:ext>
                  </a:extLst>
                </a:gridCol>
                <a:gridCol w="2759366">
                  <a:extLst>
                    <a:ext uri="{9D8B030D-6E8A-4147-A177-3AD203B41FA5}">
                      <a16:colId xmlns:a16="http://schemas.microsoft.com/office/drawing/2014/main" val="2964662977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1460837882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2822104230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1230048847"/>
                    </a:ext>
                  </a:extLst>
                </a:gridCol>
                <a:gridCol w="655594">
                  <a:extLst>
                    <a:ext uri="{9D8B030D-6E8A-4147-A177-3AD203B41FA5}">
                      <a16:colId xmlns:a16="http://schemas.microsoft.com/office/drawing/2014/main" val="1771733256"/>
                    </a:ext>
                  </a:extLst>
                </a:gridCol>
                <a:gridCol w="596884">
                  <a:extLst>
                    <a:ext uri="{9D8B030D-6E8A-4147-A177-3AD203B41FA5}">
                      <a16:colId xmlns:a16="http://schemas.microsoft.com/office/drawing/2014/main" val="2286808679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1537681032"/>
                    </a:ext>
                  </a:extLst>
                </a:gridCol>
                <a:gridCol w="587099">
                  <a:extLst>
                    <a:ext uri="{9D8B030D-6E8A-4147-A177-3AD203B41FA5}">
                      <a16:colId xmlns:a16="http://schemas.microsoft.com/office/drawing/2014/main" val="3640829430"/>
                    </a:ext>
                  </a:extLst>
                </a:gridCol>
              </a:tblGrid>
              <a:tr h="117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491116"/>
                  </a:ext>
                </a:extLst>
              </a:tr>
              <a:tr h="359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2018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43617"/>
                  </a:ext>
                </a:extLst>
              </a:tr>
              <a:tr h="154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39.982.233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98.797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30.389.436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528457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2.846.308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2.940.856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94.548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1.218.465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060013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485.120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485.120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113.911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6842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29.051.811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08073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29.051.811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734639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586664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7.294.434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7.294.434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5.114.895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482372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14.940.501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14.940.501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13.011.416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962355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5.414.731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5.414.731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3.490.953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391058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8.900.342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8.900.342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7.434.547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761405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196954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22358"/>
                  </a:ext>
                </a:extLst>
              </a:tr>
              <a:tr h="11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011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3889</TotalTime>
  <Words>2770</Words>
  <Application>Microsoft Office PowerPoint</Application>
  <PresentationFormat>Presentación en pantalla (4:3)</PresentationFormat>
  <Paragraphs>1674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2019 PARTIDA 29: MINISTERIO DE LAS CULTURAS, LAS ARTES Y EL PATRIMONIO</vt:lpstr>
      <vt:lpstr>EJECUCIÓN ACUMULADA DE GASTOS A AGOSTO DE 2019  PARTIDA 29 MINISTERIO DE LAS CULTURAS, LAS ARTES Y EL PATRIMONIO</vt:lpstr>
      <vt:lpstr>EJECUCIÓN ACUMULADA DE GASTOS A AGOSTO DE 2019  PARTIDA 29 MINISTERIO DE LAS CULTURAS, LAS ARTES Y EL PATRIMONIO</vt:lpstr>
      <vt:lpstr>EJECUCIÓN ACUMULADA DE GASTOS A AGOSTO DE 2019  PARTIDA 29 MINISTERIO DE LAS CULTURAS, LAS ARTES Y EL PATRIMONIO</vt:lpstr>
      <vt:lpstr>EJECUCIÓN ACUMULADA DE GASTOS A AGOSTO DE 2019  PARTIDA 29 MINISTERIO DE LAS CULTURAS, LAS ARTES Y EL PATRIMONIO</vt:lpstr>
      <vt:lpstr>EJECUCIÓN ACUMULADA DE GASTOS A AGOSTO DE 2019  PARTIDA 29 RESUMEN POR CAPÍTULOS</vt:lpstr>
      <vt:lpstr>EJECUCIÓN ACUMULADA DE GASTOS A AGOSTO DE 2019  PARTIDA 29. CAPÍTUO 01. PROGRAMA 01: SUBSECRETARÍA DE LAS CULTURAS Y LAS ARTES </vt:lpstr>
      <vt:lpstr>EJECUCIÓN ACUMULADA DE GASTOS A AGOSTO DE 2019  PARTIDA 29. CAPÍTUO 01. PROGRAMA 01: SUBSECRETARÍA DE LAS CULTURAS Y LAS ARTES </vt:lpstr>
      <vt:lpstr>EJECUCIÓN ACUMULADA DE GASTOS A AGOSTO DE 2019  PARTIDA 29. CAPÍTUO 01. PROGRAMA 02: FONDOS CULTURALES Y ARTÍSTICOS </vt:lpstr>
      <vt:lpstr>EJECUCIÓN ACUMULADA DE GASTOS A AGOSTO DE 2019  PARTIDA 29. CAPÍTUO 02. PROGRAMA 01: SUBSECRETARÍA DEL PATRIMONIO CULTURAL </vt:lpstr>
      <vt:lpstr>EJECUCIÓN ACUMULADA DE GASTOS A AGOSTO DE 2019  PARTIDA 29. CAPÍTUO 03. PROGRAMA 01: SERVICIO NACIONAL DEL PATRIMONIO CULTURAL </vt:lpstr>
      <vt:lpstr>EJECUCIÓN ACUMULADA DE GASTOS A AGOSTO DE 2019  PARTIDA 29. CAPÍTUO 03. PROGRAMA 01: SERVICIO NACIONAL DEL PATRIMONIO CULTURAL </vt:lpstr>
      <vt:lpstr>EJECUCIÓN ACUMULADA DE GASTOS A AGOSTO DE 2019  PARTIDA 29. CAPÍTUO 03. PROGRAMA 02: RED DE BIBLIOTECAS PÚBLICAS </vt:lpstr>
      <vt:lpstr>EJECUCIÓN ACUMULADA DE GASTOS A AGOSTO DE 2019  PARTIDA 29. CAPÍTUO 03. PROGRAMA 03: CONSEJO DE MONUMENTOS NACIONALES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238</cp:revision>
  <cp:lastPrinted>2019-10-09T11:53:23Z</cp:lastPrinted>
  <dcterms:created xsi:type="dcterms:W3CDTF">2016-06-23T13:38:47Z</dcterms:created>
  <dcterms:modified xsi:type="dcterms:W3CDTF">2019-10-09T11:54:49Z</dcterms:modified>
</cp:coreProperties>
</file>