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theme/themeOverride1.xml" ContentType="application/vnd.openxmlformats-officedocument.themeOverride+xml"/>
  <Override PartName="/ppt/charts/chart3.xml" ContentType="application/vnd.openxmlformats-officedocument.drawingml.chart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  <p:sldMasterId id="2147483648" r:id="rId2"/>
  </p:sldMasterIdLst>
  <p:notesMasterIdLst>
    <p:notesMasterId r:id="rId17"/>
  </p:notesMasterIdLst>
  <p:handoutMasterIdLst>
    <p:handoutMasterId r:id="rId18"/>
  </p:handoutMasterIdLst>
  <p:sldIdLst>
    <p:sldId id="256" r:id="rId3"/>
    <p:sldId id="309" r:id="rId4"/>
    <p:sldId id="310" r:id="rId5"/>
    <p:sldId id="311" r:id="rId6"/>
    <p:sldId id="301" r:id="rId7"/>
    <p:sldId id="263" r:id="rId8"/>
    <p:sldId id="265" r:id="rId9"/>
    <p:sldId id="307" r:id="rId10"/>
    <p:sldId id="269" r:id="rId11"/>
    <p:sldId id="271" r:id="rId12"/>
    <p:sldId id="273" r:id="rId13"/>
    <p:sldId id="308" r:id="rId14"/>
    <p:sldId id="305" r:id="rId15"/>
    <p:sldId id="306" r:id="rId16"/>
  </p:sldIdLst>
  <p:sldSz cx="9144000" cy="6858000" type="screen4x3"/>
  <p:notesSz cx="7102475" cy="9388475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57" userDrawn="1">
          <p15:clr>
            <a:srgbClr val="A4A3A4"/>
          </p15:clr>
        </p15:guide>
        <p15:guide id="2" pos="2237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F5E91"/>
    <a:srgbClr val="173351"/>
    <a:srgbClr val="3B6285"/>
    <a:srgbClr val="26548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3" autoAdjust="0"/>
    <p:restoredTop sz="94660"/>
  </p:normalViewPr>
  <p:slideViewPr>
    <p:cSldViewPr>
      <p:cViewPr varScale="1">
        <p:scale>
          <a:sx n="111" d="100"/>
          <a:sy n="111" d="100"/>
        </p:scale>
        <p:origin x="1572" y="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3" d="100"/>
          <a:sy n="53" d="100"/>
        </p:scale>
        <p:origin x="-2850" y="-90"/>
      </p:cViewPr>
      <p:guideLst>
        <p:guide orient="horz" pos="2957"/>
        <p:guide pos="223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192.168.104.20\presupuesto\3%20Ejecucion\2019\Planillas\29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9.xlsx" TargetMode="External"/><Relationship Id="rId1" Type="http://schemas.openxmlformats.org/officeDocument/2006/relationships/themeOverride" Target="../theme/themeOverride1.xm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oleObject" Target="file:///\\192.168.104.20\presupuesto\3%20Ejecucion\2019\Planillas\29.xlsx" TargetMode="External"/><Relationship Id="rId1" Type="http://schemas.openxmlformats.org/officeDocument/2006/relationships/themeOverride" Target="../theme/themeOverrid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1200" b="1" i="0" baseline="0">
                <a:effectLst/>
              </a:rPr>
              <a:t>Distribución Presupuesto Inicial por Subtítulos de Gasto</a:t>
            </a:r>
            <a:endParaRPr lang="es-CL" sz="1200" b="1">
              <a:effectLst/>
            </a:endParaRPr>
          </a:p>
        </c:rich>
      </c:tx>
      <c:layout>
        <c:manualLayout>
          <c:xMode val="edge"/>
          <c:yMode val="edge"/>
          <c:x val="0.16619196607046632"/>
          <c:y val="1.445347786811201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200" b="1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1.6142253741461124E-2"/>
          <c:y val="0.25148937683602562"/>
          <c:w val="0.97875302011089671"/>
          <c:h val="0.47745869164728399"/>
        </c:manualLayout>
      </c:layout>
      <c:pie3D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1-9851-4BDC-9139-E8E1A557E32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3-9851-4BDC-9139-E8E1A557E32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5-9851-4BDC-9139-E8E1A557E32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7-9851-4BDC-9139-E8E1A557E32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9-9851-4BDC-9139-E8E1A557E32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2700">
                <a:solidFill>
                  <a:schemeClr val="lt1"/>
                </a:solidFill>
              </a:ln>
              <a:effectLst/>
              <a:sp3d contourW="12700">
                <a:contourClr>
                  <a:schemeClr val="lt1"/>
                </a:contourClr>
              </a:sp3d>
            </c:spPr>
            <c:extLst>
              <c:ext xmlns:c16="http://schemas.microsoft.com/office/drawing/2014/chart" uri="{C3380CC4-5D6E-409C-BE32-E72D297353CC}">
                <c16:uniqueId val="{0000000B-9851-4BDC-9139-E8E1A557E32B}"/>
              </c:ext>
            </c:extLst>
          </c:dPt>
          <c:dLbls>
            <c:dLbl>
              <c:idx val="4"/>
              <c:layout>
                <c:manualLayout>
                  <c:x val="1.5542187370736728E-2"/>
                  <c:y val="-1.556199637948724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851-4BDC-9139-E8E1A557E32B}"/>
                </c:ext>
              </c:extLst>
            </c:dLbl>
            <c:dLbl>
              <c:idx val="5"/>
              <c:layout>
                <c:manualLayout>
                  <c:x val="2.1759062319031363E-2"/>
                  <c:y val="-1.556199637948727E-2"/>
                </c:manualLayout>
              </c:layout>
              <c:dLblPos val="bestFit"/>
              <c:showLegendKey val="0"/>
              <c:showVal val="0"/>
              <c:showCatName val="0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851-4BDC-9139-E8E1A557E32B}"/>
                </c:ext>
              </c:extLst>
            </c:dLbl>
            <c:numFmt formatCode="0.0%" sourceLinked="0"/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700" b="1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'Partida 29'!$C$57:$C$62</c:f>
              <c:strCache>
                <c:ptCount val="6"/>
                <c:pt idx="0">
                  <c:v>Gastos en Personal</c:v>
                </c:pt>
                <c:pt idx="1">
                  <c:v>Bienes y Servicios de Consumo</c:v>
                </c:pt>
                <c:pt idx="2">
                  <c:v>Transferencias Corrientes</c:v>
                </c:pt>
                <c:pt idx="3">
                  <c:v>Iniciativas de Inversión</c:v>
                </c:pt>
                <c:pt idx="4">
                  <c:v>Transferencias de Capital</c:v>
                </c:pt>
                <c:pt idx="5">
                  <c:v>Otros</c:v>
                </c:pt>
              </c:strCache>
            </c:strRef>
          </c:cat>
          <c:val>
            <c:numRef>
              <c:f>'Partida 29'!$D$57:$D$62</c:f>
              <c:numCache>
                <c:formatCode>#,##0</c:formatCode>
                <c:ptCount val="6"/>
                <c:pt idx="0">
                  <c:v>55464743</c:v>
                </c:pt>
                <c:pt idx="1">
                  <c:v>20146819</c:v>
                </c:pt>
                <c:pt idx="2">
                  <c:v>96521599</c:v>
                </c:pt>
                <c:pt idx="3">
                  <c:v>6732617</c:v>
                </c:pt>
                <c:pt idx="4">
                  <c:v>6282233</c:v>
                </c:pt>
                <c:pt idx="5">
                  <c:v>4184164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C-9851-4BDC-9139-E8E1A557E32B}"/>
            </c:ext>
          </c:extLst>
        </c:ser>
        <c:dLbls>
          <c:showLegendKey val="0"/>
          <c:showVal val="1"/>
          <c:showCatName val="0"/>
          <c:showSerName val="0"/>
          <c:showPercent val="0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1.8620743599103092E-2"/>
          <c:y val="0.86327522067871598"/>
          <c:w val="0.97600337209504462"/>
          <c:h val="0.1150445625191160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8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es-CL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Mensual 2018 - 2019</a:t>
            </a:r>
            <a:endParaRPr lang="es-CL" sz="1200">
              <a:effectLst/>
            </a:endParaRPr>
          </a:p>
        </c:rich>
      </c:tx>
      <c:layout>
        <c:manualLayout>
          <c:xMode val="edge"/>
          <c:yMode val="edge"/>
          <c:x val="0.32193750000000004"/>
          <c:y val="3.9526448852853786E-2"/>
        </c:manualLayout>
      </c:layout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2"/>
          <c:order val="0"/>
          <c:tx>
            <c:strRef>
              <c:f>'[29.xlsx]Partida 29'!$C$25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-5400000" spcFirstLastPara="1" vertOverflow="ellipsis" wrap="square" lIns="38100" tIns="19050" rIns="38100" bIns="19050" anchor="ctr" anchorCtr="1">
                <a:spAutoFit/>
              </a:bodyPr>
              <a:lstStyle/>
              <a:p>
                <a:pPr>
                  <a:defRPr sz="7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'[29.xlsx]Partida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'[29.xlsx]Partida 29'!$D$25:$O$25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0.14505698165365052</c:v>
                </c:pt>
                <c:pt idx="2">
                  <c:v>8.8604078901845046E-2</c:v>
                </c:pt>
                <c:pt idx="3">
                  <c:v>4.4754249820007426E-2</c:v>
                </c:pt>
                <c:pt idx="4">
                  <c:v>4.2819433440893936E-2</c:v>
                </c:pt>
                <c:pt idx="5">
                  <c:v>6.0180103314073426E-2</c:v>
                </c:pt>
                <c:pt idx="6">
                  <c:v>6.3270469741996321E-2</c:v>
                </c:pt>
                <c:pt idx="7">
                  <c:v>7.4896338242674831E-2</c:v>
                </c:pt>
                <c:pt idx="8">
                  <c:v>6.5088393768404904E-2</c:v>
                </c:pt>
                <c:pt idx="9">
                  <c:v>5.5588053017038577E-2</c:v>
                </c:pt>
                <c:pt idx="10">
                  <c:v>5.6573669043716475E-2</c:v>
                </c:pt>
                <c:pt idx="11">
                  <c:v>0.17549840841677414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13A3-4CFF-BA7B-78EF50F1C7B0}"/>
            </c:ext>
          </c:extLst>
        </c:ser>
        <c:ser>
          <c:idx val="0"/>
          <c:order val="1"/>
          <c:tx>
            <c:strRef>
              <c:f>'[29.xlsx]Partida 29'!$C$26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dLbl>
              <c:idx val="0"/>
              <c:layout>
                <c:manualLayout>
                  <c:x val="6.5252854812397846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14C-4FA3-B143-DBF1F4CDA653}"/>
                </c:ext>
              </c:extLst>
            </c:dLbl>
            <c:dLbl>
              <c:idx val="1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B14C-4FA3-B143-DBF1F4CDA653}"/>
                </c:ext>
              </c:extLst>
            </c:dLbl>
            <c:dLbl>
              <c:idx val="4"/>
              <c:layout>
                <c:manualLayout>
                  <c:x val="6.5252854812398045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B14C-4FA3-B143-DBF1F4CDA653}"/>
                </c:ext>
              </c:extLst>
            </c:dLbl>
            <c:dLbl>
              <c:idx val="5"/>
              <c:layout>
                <c:manualLayout>
                  <c:x val="1.0875475802066261E-2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84C-4AC8-B4E3-294888912567}"/>
                </c:ext>
              </c:extLst>
            </c:dLbl>
            <c:dLbl>
              <c:idx val="6"/>
              <c:layout>
                <c:manualLayout>
                  <c:x val="6.5252854812397247E-3"/>
                  <c:y val="0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E84C-4AC8-B4E3-29488891256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1" i="0" u="none" strike="noStrike" kern="1200" baseline="0">
                    <a:solidFill>
                      <a:schemeClr val="accent1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'[29.xlsx]Partida 29'!$D$24:$O$24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'[29.xlsx]Partida 29'!$D$26:$K$26</c:f>
              <c:numCache>
                <c:formatCode>0.0%</c:formatCode>
                <c:ptCount val="8"/>
                <c:pt idx="0">
                  <c:v>4.5857071044580776E-2</c:v>
                </c:pt>
                <c:pt idx="1">
                  <c:v>7.9921513604330585E-2</c:v>
                </c:pt>
                <c:pt idx="2">
                  <c:v>0.13717439423748901</c:v>
                </c:pt>
                <c:pt idx="3">
                  <c:v>7.2538866589701587E-2</c:v>
                </c:pt>
                <c:pt idx="4">
                  <c:v>5.6511295592515033E-2</c:v>
                </c:pt>
                <c:pt idx="5">
                  <c:v>6.4773785837824296E-2</c:v>
                </c:pt>
                <c:pt idx="6">
                  <c:v>7.6502888629789739E-2</c:v>
                </c:pt>
                <c:pt idx="7">
                  <c:v>6.9076216464543885E-2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13A3-4CFF-BA7B-78EF50F1C7B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168742912"/>
        <c:axId val="168744832"/>
      </c:barChart>
      <c:catAx>
        <c:axId val="16874291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16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8744832"/>
        <c:crosses val="autoZero"/>
        <c:auto val="1"/>
        <c:lblAlgn val="ctr"/>
        <c:lblOffset val="100"/>
        <c:noMultiLvlLbl val="0"/>
      </c:catAx>
      <c:valAx>
        <c:axId val="168744832"/>
        <c:scaling>
          <c:orientation val="minMax"/>
          <c:min val="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168742912"/>
        <c:crosses val="autoZero"/>
        <c:crossBetween val="between"/>
        <c:majorUnit val="4.0000000000000008E-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s-ES"/>
  <c:roundedCorners val="1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 algn="ctr">
              <a:defRPr sz="1200" b="1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s-CL" sz="1200" b="1" i="0" baseline="0">
                <a:effectLst/>
              </a:rPr>
              <a:t>% Ejecución Acumulada  2018 - 2019</a:t>
            </a:r>
            <a:endParaRPr lang="es-CL" sz="1200">
              <a:effectLst/>
            </a:endParaRP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>
        <c:manualLayout>
          <c:layoutTarget val="inner"/>
          <c:xMode val="edge"/>
          <c:yMode val="edge"/>
          <c:x val="9.6700803484276066E-2"/>
          <c:y val="0.1257142677573492"/>
          <c:w val="0.88341519176235084"/>
          <c:h val="0.57204384137070852"/>
        </c:manualLayout>
      </c:layout>
      <c:lineChart>
        <c:grouping val="standard"/>
        <c:varyColors val="0"/>
        <c:ser>
          <c:idx val="2"/>
          <c:order val="0"/>
          <c:tx>
            <c:strRef>
              <c:f>'[29.xlsx]Partida 29'!$C$20</c:f>
              <c:strCache>
                <c:ptCount val="1"/>
                <c:pt idx="0">
                  <c:v>% Ejecución Ppto. Vigente 2018</c:v>
                </c:pt>
              </c:strCache>
            </c:strRef>
          </c:tx>
          <c:spPr>
            <a:ln w="28575" cap="rnd">
              <a:solidFill>
                <a:schemeClr val="accent3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cat>
            <c:strRef>
              <c:f>'[29.xlsx]Partida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'[29.xlsx]Partida 29'!$D$20:$O$20</c:f>
              <c:numCache>
                <c:formatCode>0.0%</c:formatCode>
                <c:ptCount val="12"/>
                <c:pt idx="0">
                  <c:v>4.4220323153200625E-2</c:v>
                </c:pt>
                <c:pt idx="1">
                  <c:v>0.18886700218827912</c:v>
                </c:pt>
                <c:pt idx="2">
                  <c:v>0.26685721697225184</c:v>
                </c:pt>
                <c:pt idx="3">
                  <c:v>0.31161146679225926</c:v>
                </c:pt>
                <c:pt idx="4">
                  <c:v>0.35443090023315321</c:v>
                </c:pt>
                <c:pt idx="5">
                  <c:v>0.41461100354722663</c:v>
                </c:pt>
                <c:pt idx="6">
                  <c:v>0.48257336777887005</c:v>
                </c:pt>
                <c:pt idx="7">
                  <c:v>0.55631921262213024</c:v>
                </c:pt>
                <c:pt idx="8">
                  <c:v>0.62140760639053516</c:v>
                </c:pt>
                <c:pt idx="9">
                  <c:v>0.6767762912300036</c:v>
                </c:pt>
                <c:pt idx="10">
                  <c:v>0.68597713979397645</c:v>
                </c:pt>
                <c:pt idx="11">
                  <c:v>0.87045696073867651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874A-40C7-908D-3799182F5D05}"/>
            </c:ext>
          </c:extLst>
        </c:ser>
        <c:ser>
          <c:idx val="0"/>
          <c:order val="1"/>
          <c:tx>
            <c:strRef>
              <c:f>'[29.xlsx]Partida 29'!$C$21</c:f>
              <c:strCache>
                <c:ptCount val="1"/>
                <c:pt idx="0">
                  <c:v>% Ejecución Ppto. Vigente 2019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</c:spPr>
          <c:marker>
            <c:symbol val="none"/>
          </c:marker>
          <c:dLbls>
            <c:dLbl>
              <c:idx val="0"/>
              <c:layout>
                <c:manualLayout>
                  <c:x val="-4.6396011091203913E-2"/>
                  <c:y val="-3.990929135153943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1AE-41CC-B411-3B58E0DE8880}"/>
                </c:ext>
              </c:extLst>
            </c:dLbl>
            <c:dLbl>
              <c:idx val="1"/>
              <c:layout>
                <c:manualLayout>
                  <c:x val="-3.3140007922288509E-2"/>
                  <c:y val="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C1AE-41CC-B411-3B58E0DE8880}"/>
                </c:ext>
              </c:extLst>
            </c:dLbl>
            <c:dLbl>
              <c:idx val="2"/>
              <c:layout>
                <c:manualLayout>
                  <c:x val="-4.4186677229718009E-2"/>
                  <c:y val="-2.902493916475602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C1AE-41CC-B411-3B58E0DE8880}"/>
                </c:ext>
              </c:extLst>
            </c:dLbl>
            <c:dLbl>
              <c:idx val="3"/>
              <c:layout>
                <c:manualLayout>
                  <c:x val="-4.6396011091203913E-2"/>
                  <c:y val="-2.53968217691614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C1AE-41CC-B411-3B58E0DE8880}"/>
                </c:ext>
              </c:extLst>
            </c:dLbl>
            <c:dLbl>
              <c:idx val="4"/>
              <c:layout>
                <c:manualLayout>
                  <c:x val="-4.1977343368232188E-2"/>
                  <c:y val="-3.6281173955944941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E394-4129-AC85-9EA8E2659F53}"/>
                </c:ext>
              </c:extLst>
            </c:dLbl>
            <c:dLbl>
              <c:idx val="5"/>
              <c:layout>
                <c:manualLayout>
                  <c:x val="-4.1977343368232112E-2"/>
                  <c:y val="-3.26530565603505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FFA-4E03-8D15-AA5F038BB94D}"/>
                </c:ext>
              </c:extLst>
            </c:dLbl>
            <c:dLbl>
              <c:idx val="6"/>
              <c:layout>
                <c:manualLayout>
                  <c:x val="-6.6280015844577017E-2"/>
                  <c:y val="-2.9024939164755955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FFA-4E03-8D15-AA5F038BB94D}"/>
                </c:ext>
              </c:extLst>
            </c:dLbl>
            <c:dLbl>
              <c:idx val="7"/>
              <c:layout>
                <c:manualLayout>
                  <c:x val="-5.9652014260119395E-2"/>
                  <c:y val="-1.4512469582377978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D34B-4138-8D90-79275A01915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1" i="0" u="none" strike="noStrike" kern="1200" baseline="0">
                    <a:solidFill>
                      <a:srgbClr val="0070C0"/>
                    </a:solidFill>
                    <a:latin typeface="+mn-lt"/>
                    <a:ea typeface="+mn-ea"/>
                    <a:cs typeface="+mn-cs"/>
                  </a:defRPr>
                </a:pPr>
                <a:endParaRPr lang="es-CL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'[29.xlsx]Partida 29'!$D$19:$O$19</c:f>
              <c:strCache>
                <c:ptCount val="12"/>
                <c:pt idx="0">
                  <c:v>Enero</c:v>
                </c:pt>
                <c:pt idx="1">
                  <c:v>Febrero</c:v>
                </c:pt>
                <c:pt idx="2">
                  <c:v>Marzo</c:v>
                </c:pt>
                <c:pt idx="3">
                  <c:v>Abril</c:v>
                </c:pt>
                <c:pt idx="4">
                  <c:v>Mayo</c:v>
                </c:pt>
                <c:pt idx="5">
                  <c:v>Junio</c:v>
                </c:pt>
                <c:pt idx="6">
                  <c:v>Julio</c:v>
                </c:pt>
                <c:pt idx="7">
                  <c:v>Agosto</c:v>
                </c:pt>
                <c:pt idx="8">
                  <c:v>Septiembre</c:v>
                </c:pt>
                <c:pt idx="9">
                  <c:v>Octubre</c:v>
                </c:pt>
                <c:pt idx="10">
                  <c:v>Noviembre</c:v>
                </c:pt>
                <c:pt idx="11">
                  <c:v>Diciembre</c:v>
                </c:pt>
              </c:strCache>
            </c:strRef>
          </c:cat>
          <c:val>
            <c:numRef>
              <c:f>'[29.xlsx]Partida 29'!$D$21:$K$21</c:f>
              <c:numCache>
                <c:formatCode>0.0%</c:formatCode>
                <c:ptCount val="8"/>
                <c:pt idx="0">
                  <c:v>4.5857071044580776E-2</c:v>
                </c:pt>
                <c:pt idx="1">
                  <c:v>0.12577858464891137</c:v>
                </c:pt>
                <c:pt idx="2">
                  <c:v>0.26048616862761192</c:v>
                </c:pt>
                <c:pt idx="3">
                  <c:v>0.3327555477648913</c:v>
                </c:pt>
                <c:pt idx="4">
                  <c:v>0.3890051871839908</c:v>
                </c:pt>
                <c:pt idx="5">
                  <c:v>0.45367588589596824</c:v>
                </c:pt>
                <c:pt idx="6">
                  <c:v>0.52656162063434608</c:v>
                </c:pt>
                <c:pt idx="7">
                  <c:v>0.59552774774358397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74A-40C7-908D-3799182F5D0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16598784"/>
        <c:axId val="216625920"/>
      </c:lineChart>
      <c:catAx>
        <c:axId val="21659878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12700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04000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6625920"/>
        <c:crosses val="autoZero"/>
        <c:auto val="1"/>
        <c:lblAlgn val="ctr"/>
        <c:lblOffset val="100"/>
        <c:noMultiLvlLbl val="0"/>
      </c:catAx>
      <c:valAx>
        <c:axId val="216625920"/>
        <c:scaling>
          <c:orientation val="minMax"/>
          <c:max val="1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0" spcFirstLastPara="1" vertOverflow="ellipsis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s-CL"/>
          </a:p>
        </c:txPr>
        <c:crossAx val="21659878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s-CL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/>
      </a:pPr>
      <a:endParaRPr lang="es-CL"/>
    </a:p>
  </c:txPr>
  <c:externalData r:id="rId2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png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616FA1BA-8A8E-4023-9C91-FC56F051C6FA}" type="datetimeFigureOut">
              <a:rPr lang="es-CL" smtClean="0"/>
              <a:t>09-10-2019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5B2478F1-BD0C-402D-A16D-7669D4371A65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9717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4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4023097" y="0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/>
          <a:lstStyle>
            <a:lvl1pPr algn="r">
              <a:defRPr sz="1200"/>
            </a:lvl1pPr>
          </a:lstStyle>
          <a:p>
            <a:fld id="{E2B5B10E-871D-42A9-AFA9-7078BA467708}" type="datetimeFigureOut">
              <a:rPr lang="es-CL" smtClean="0"/>
              <a:t>09-10-2019</a:t>
            </a:fld>
            <a:endParaRPr lang="es-CL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203325" y="703263"/>
            <a:ext cx="4695825" cy="35210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34" tIns="46566" rIns="93134" bIns="46566" rtlCol="0" anchor="ctr"/>
          <a:lstStyle/>
          <a:p>
            <a:endParaRPr lang="es-CL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</p:spPr>
        <p:txBody>
          <a:bodyPr vert="horz" lIns="93134" tIns="46566" rIns="93134" bIns="46566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4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l">
              <a:defRPr sz="1200"/>
            </a:lvl1pPr>
          </a:lstStyle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4023097" y="8917422"/>
            <a:ext cx="3077740" cy="469424"/>
          </a:xfrm>
          <a:prstGeom prst="rect">
            <a:avLst/>
          </a:prstGeom>
        </p:spPr>
        <p:txBody>
          <a:bodyPr vert="horz" lIns="93134" tIns="46566" rIns="93134" bIns="46566" rtlCol="0" anchor="b"/>
          <a:lstStyle>
            <a:lvl1pPr algn="r">
              <a:defRPr sz="1200"/>
            </a:lvl1pPr>
          </a:lstStyle>
          <a:p>
            <a:fld id="{15CC87D2-554F-43C8-B789-DB86F48C67F4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230339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CC87D2-554F-43C8-B789-DB86F48C67F4}" type="slidenum">
              <a:rPr lang="es-CL" smtClean="0"/>
              <a:t>6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1297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6CB32A8-ACCF-408E-AE69-3B995A8F0BFF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9334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A67D08-3D11-4B0F-A15F-9F52EB68D63D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248819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78813F-3287-4428-A15C-12A23CF4CFA4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6649564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3568" y="2204864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36CB32A8-ACCF-408E-AE69-3B995A8F0BFF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08252046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 dirty="0"/>
              <a:t>Haga clic para modificar el estilo de título del patrón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0E02360-A21A-4CCD-BCB0-8531ABD610AB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 dirty="0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05467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BC7CA73-43A2-4A16-A5CB-3D4B44330E0D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8908534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EBAF36A-EDE5-4FA8-84EC-3AA788C97240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8883964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622D39C1-1D08-4F24-AE34-397A80400841}" type="datetime1">
              <a:rPr lang="es-CL" smtClean="0"/>
              <a:t>09-10-2019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40969195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28A55497-5A8F-46E9-977B-DA4B0E8E00C9}" type="datetime1">
              <a:rPr lang="es-CL" smtClean="0"/>
              <a:t>09-10-2019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2097187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8A9ED8E3-6EAB-4093-9165-930AB8B37E7F}" type="datetime1">
              <a:rPr lang="es-CL" smtClean="0"/>
              <a:t>09-10-2019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7064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C0437570-0FE3-4267-B1AE-9E8F529BA4FA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4227487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0E02360-A21A-4CCD-BCB0-8531ABD610AB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847426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659995C-6C5E-4774-930D-FE8EA32FE7EF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8529586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09A67D08-3D11-4B0F-A15F-9F52EB68D63D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5913542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9B78813F-3287-4428-A15C-12A23CF4CFA4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9605268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C7CA73-43A2-4A16-A5CB-3D4B44330E0D}" type="datetime1">
              <a:rPr lang="es-CL" smtClean="0"/>
              <a:t>09-10-2019</a:t>
            </a:fld>
            <a:endParaRPr lang="es-CL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253105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BAF36A-EDE5-4FA8-84EC-3AA788C97240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123680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2D39C1-1D08-4F24-AE34-397A80400841}" type="datetime1">
              <a:rPr lang="es-CL" smtClean="0"/>
              <a:t>09-10-2019</a:t>
            </a:fld>
            <a:endParaRPr lang="es-CL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08556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A55497-5A8F-46E9-977B-DA4B0E8E00C9}" type="datetime1">
              <a:rPr lang="es-CL" smtClean="0"/>
              <a:t>09-10-2019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0515228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9ED8E3-6EAB-4093-9165-930AB8B37E7F}" type="datetime1">
              <a:rPr lang="es-CL" smtClean="0"/>
              <a:t>09-10-2019</a:t>
            </a:fld>
            <a:endParaRPr lang="es-CL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0193922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437570-0FE3-4267-B1AE-9E8F529BA4FA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7751235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CL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L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59995C-6C5E-4774-930D-FE8EA32FE7EF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244991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vmlDrawing" Target="../drawings/vmlDrawing1.v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vmlDrawing" Target="../drawings/vmlDrawing2.v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oleObject" Target="../embeddings/oleObject2.bin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BC81B57-98A3-47CA-AF2F-CC564015EFD3}" type="datetime1">
              <a:rPr lang="es-CL" smtClean="0"/>
              <a:t>09-10-2019</a:t>
            </a:fld>
            <a:endParaRPr lang="es-CL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630719" y="260648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114182832"/>
              </p:ext>
            </p:extLst>
          </p:nvPr>
        </p:nvGraphicFramePr>
        <p:xfrm>
          <a:off x="5940152" y="203419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356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940152" y="203419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444208" y="231031"/>
            <a:ext cx="2592288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DE ASESORÍA PRESUPUESTARIA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579199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52F03-F775-4AB4-A3E9-A5A78C748C69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4 CuadroTexto"/>
          <p:cNvSpPr txBox="1"/>
          <p:nvPr userDrawn="1"/>
        </p:nvSpPr>
        <p:spPr>
          <a:xfrm>
            <a:off x="6156176" y="82405"/>
            <a:ext cx="2189753" cy="163464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7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7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11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3" name="2 Objeto"/>
          <p:cNvGraphicFramePr>
            <a:graphicFrameLocks noChangeAspect="1"/>
          </p:cNvGraphicFramePr>
          <p:nvPr userDrawn="1">
            <p:extLst>
              <p:ext uri="{D42A27DB-BD31-4B8C-83A1-F6EECF244321}">
                <p14:modId xmlns:p14="http://schemas.microsoft.com/office/powerpoint/2010/main" val="2846928123"/>
              </p:ext>
            </p:extLst>
          </p:nvPr>
        </p:nvGraphicFramePr>
        <p:xfrm>
          <a:off x="5508104" y="44624"/>
          <a:ext cx="565001" cy="4172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90" name="Imagen de mapa de bits" r:id="rId14" imgW="743054" imgH="523810" progId="PBrush">
                  <p:embed/>
                </p:oleObj>
              </mc:Choice>
              <mc:Fallback>
                <p:oleObj name="Imagen de mapa de bits" r:id="rId14" imgW="743054" imgH="523810" progId="PBrush">
                  <p:embed/>
                  <p:pic>
                    <p:nvPicPr>
                      <p:cNvPr id="0" name="11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08104" y="44624"/>
                        <a:ext cx="565001" cy="41726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Rectángulo"/>
          <p:cNvSpPr/>
          <p:nvPr userDrawn="1"/>
        </p:nvSpPr>
        <p:spPr>
          <a:xfrm>
            <a:off x="6012161" y="44624"/>
            <a:ext cx="3024336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240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050" b="1" kern="1200" dirty="0">
                <a:solidFill>
                  <a:srgbClr val="943634"/>
                </a:solidFill>
                <a:effectLst>
                  <a:outerShdw blurRad="50800" dist="38100" dir="10800000" algn="r">
                    <a:srgbClr val="000000">
                      <a:alpha val="40000"/>
                    </a:srgbClr>
                  </a:outerShdw>
                </a:effectLst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000" dirty="0">
              <a:effectLst/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2" name="Rectángulo 1">
            <a:extLst>
              <a:ext uri="{FF2B5EF4-FFF2-40B4-BE49-F238E27FC236}">
                <a16:creationId xmlns:a16="http://schemas.microsoft.com/office/drawing/2014/main" id="{D3D8D151-7409-43A4-8CFE-809D30D736B9}"/>
              </a:ext>
            </a:extLst>
          </p:cNvPr>
          <p:cNvSpPr/>
          <p:nvPr userDrawn="1"/>
        </p:nvSpPr>
        <p:spPr>
          <a:xfrm>
            <a:off x="457200" y="6356350"/>
            <a:ext cx="5400600" cy="2539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s-CL" sz="1050" b="1" dirty="0"/>
              <a:t>Fuente</a:t>
            </a:r>
            <a:r>
              <a:rPr lang="es-CL" sz="1050" dirty="0"/>
              <a:t>: Elaboración propia en base  a Informes de ejecución presupuestaria mensual de DIPRES</a:t>
            </a:r>
          </a:p>
        </p:txBody>
      </p:sp>
    </p:spTree>
    <p:extLst>
      <p:ext uri="{BB962C8B-B14F-4D97-AF65-F5344CB8AC3E}">
        <p14:creationId xmlns:p14="http://schemas.microsoft.com/office/powerpoint/2010/main" val="2923576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.bin"/><Relationship Id="rId2" Type="http://schemas.openxmlformats.org/officeDocument/2006/relationships/slideLayout" Target="../slideLayouts/slideLayout1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395536" y="2276872"/>
            <a:ext cx="8280920" cy="2016224"/>
          </a:xfrm>
          <a:solidFill>
            <a:schemeClr val="bg1"/>
          </a:solidFill>
          <a:ln>
            <a:solidFill>
              <a:schemeClr val="bg1">
                <a:lumMod val="95000"/>
              </a:schemeClr>
            </a:solidFill>
            <a:miter lim="800000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scene3d>
            <a:camera prst="orthographicFront"/>
            <a:lightRig rig="threePt" dir="t">
              <a:rot lat="0" lon="0" rev="1200000"/>
            </a:lightRig>
          </a:scene3d>
          <a:sp3d>
            <a:bevelT/>
          </a:sp3d>
        </p:spPr>
        <p:txBody>
          <a:bodyPr/>
          <a:lstStyle/>
          <a:p>
            <a:pPr algn="ctr"/>
            <a:r>
              <a:rPr lang="es-CL" sz="2000" b="1" dirty="0">
                <a:solidFill>
                  <a:prstClr val="black"/>
                </a:solidFill>
              </a:rPr>
              <a:t>EJECUCIÓN ACUMULADA DE GASTOS PRESUPUESTARIOS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AL MES DE AGOSTO DE 2019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solidFill>
                  <a:prstClr val="black"/>
                </a:solidFill>
              </a:rPr>
              <a:t>PARTIDA 29:</a:t>
            </a:r>
            <a:br>
              <a:rPr lang="es-CL" sz="2000" b="1" dirty="0">
                <a:solidFill>
                  <a:prstClr val="black"/>
                </a:solidFill>
              </a:rPr>
            </a:br>
            <a:r>
              <a:rPr lang="es-CL" sz="2000" b="1" dirty="0">
                <a:latin typeface="+mn-lt"/>
              </a:rPr>
              <a:t>MINISTERIO DE LAS CULTURAS, LAS ARTES Y EL PATRIMONIO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923928" y="5661248"/>
            <a:ext cx="453650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s-CL" sz="1200" dirty="0"/>
              <a:t>Valparaíso, octubre 2019</a:t>
            </a:r>
          </a:p>
        </p:txBody>
      </p:sp>
      <p:sp>
        <p:nvSpPr>
          <p:cNvPr id="3" name="2 Rectángulo"/>
          <p:cNvSpPr/>
          <p:nvPr/>
        </p:nvSpPr>
        <p:spPr>
          <a:xfrm>
            <a:off x="5292080" y="0"/>
            <a:ext cx="3851920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  <p:sp>
        <p:nvSpPr>
          <p:cNvPr id="5" name="4 CuadroTexto"/>
          <p:cNvSpPr txBox="1"/>
          <p:nvPr/>
        </p:nvSpPr>
        <p:spPr>
          <a:xfrm>
            <a:off x="1844875" y="1064930"/>
            <a:ext cx="3771241" cy="349955"/>
          </a:xfrm>
          <a:prstGeom prst="rect">
            <a:avLst/>
          </a:prstGeom>
          <a:noFill/>
        </p:spPr>
        <p:txBody>
          <a:bodyPr wrap="square" rtlCol="0">
            <a:noAutofit/>
          </a:bodyPr>
          <a:lstStyle/>
          <a:p>
            <a:pPr>
              <a:spcAft>
                <a:spcPts val="0"/>
              </a:spcAft>
            </a:pPr>
            <a:r>
              <a:rPr lang="es-CL" sz="1200" b="1" kern="1200" dirty="0">
                <a:solidFill>
                  <a:srgbClr val="22519E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    </a:t>
            </a:r>
            <a:r>
              <a:rPr lang="es-CL" sz="1200" b="1" kern="1200" dirty="0">
                <a:solidFill>
                  <a:srgbClr val="3B6285"/>
                </a:solidFill>
                <a:effectLst>
                  <a:outerShdw blurRad="63500" dist="50800" dir="13500000" sx="0" sy="0">
                    <a:srgbClr val="000000">
                      <a:alpha val="50000"/>
                    </a:srgbClr>
                  </a:outerShdw>
                </a:effectLst>
                <a:latin typeface="Andalus"/>
                <a:ea typeface="Times New Roman"/>
              </a:rPr>
              <a:t>SENADO DE LA REPÚBLICA DE CHILE</a:t>
            </a:r>
            <a:endParaRPr lang="es-CL" sz="2400" dirty="0">
              <a:solidFill>
                <a:srgbClr val="3B6285"/>
              </a:solidFill>
              <a:effectLst/>
              <a:latin typeface="Times New Roman"/>
              <a:ea typeface="Times New Roman"/>
            </a:endParaRP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6421450"/>
              </p:ext>
            </p:extLst>
          </p:nvPr>
        </p:nvGraphicFramePr>
        <p:xfrm>
          <a:off x="410078" y="836712"/>
          <a:ext cx="1209594" cy="8933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79" name="Imagen de mapa de bits" r:id="rId3" imgW="743054" imgH="523810" progId="PBrush">
                  <p:embed/>
                </p:oleObj>
              </mc:Choice>
              <mc:Fallback>
                <p:oleObj name="Imagen de mapa de bits" r:id="rId3" imgW="743054" imgH="523810" progId="PBrush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0078" y="836712"/>
                        <a:ext cx="1209594" cy="89331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Rectángulo"/>
          <p:cNvSpPr/>
          <p:nvPr/>
        </p:nvSpPr>
        <p:spPr>
          <a:xfrm>
            <a:off x="1547664" y="992922"/>
            <a:ext cx="5112568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>
                <a:tab pos="2806065" algn="ctr"/>
                <a:tab pos="5612130" algn="r"/>
              </a:tabLst>
              <a:defRPr/>
            </a:pPr>
            <a:r>
              <a:rPr lang="es-CL" sz="40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U</a:t>
            </a:r>
            <a:r>
              <a:rPr lang="es-CL" sz="1600" b="1" kern="1200" dirty="0">
                <a:solidFill>
                  <a:srgbClr val="943634"/>
                </a:solidFill>
                <a:latin typeface="Andalus" pitchFamily="18" charset="-78"/>
                <a:ea typeface="Times New Roman"/>
                <a:cs typeface="Andalus" pitchFamily="18" charset="-78"/>
              </a:rPr>
              <a:t>NIDAD TÉCNICA DE APOYO PRESUPUESTARIO</a:t>
            </a:r>
            <a:endParaRPr lang="es-CL" sz="1400" dirty="0">
              <a:latin typeface="Andalus" pitchFamily="18" charset="-78"/>
              <a:ea typeface="Times New Roman"/>
              <a:cs typeface="Andalus" pitchFamily="18" charset="-78"/>
            </a:endParaRPr>
          </a:p>
        </p:txBody>
      </p:sp>
      <p:sp>
        <p:nvSpPr>
          <p:cNvPr id="9" name="2 Rectángulo">
            <a:extLst>
              <a:ext uri="{FF2B5EF4-FFF2-40B4-BE49-F238E27FC236}">
                <a16:creationId xmlns:a16="http://schemas.microsoft.com/office/drawing/2014/main" id="{2D4952BC-765B-43F4-BA3F-D34E579D3F21}"/>
              </a:ext>
            </a:extLst>
          </p:cNvPr>
          <p:cNvSpPr/>
          <p:nvPr/>
        </p:nvSpPr>
        <p:spPr>
          <a:xfrm>
            <a:off x="410078" y="6237312"/>
            <a:ext cx="5890114" cy="54868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70528296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10</a:t>
            </a:fld>
            <a:endParaRPr lang="es-CL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02. PROGRAMA 01: SUBSECRETARÍA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C7F7D92-F89F-48DE-8D56-5C20EABA049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99997153"/>
              </p:ext>
            </p:extLst>
          </p:nvPr>
        </p:nvGraphicFramePr>
        <p:xfrm>
          <a:off x="467544" y="2276872"/>
          <a:ext cx="7886699" cy="1687912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4154364533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763817857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2407730312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613527190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840487348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913457644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257862321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248699675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714071754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902883069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4124952363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3328998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125535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1.233.288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724.241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522221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1.058.686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1.112.312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53.626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647.016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800332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97.232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60.380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7024127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20.600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15.377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99838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2.060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2.054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17518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10.300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10.290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472135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8.240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3.033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637302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75353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1.468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7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1.675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658355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361125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11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82D30176-E041-448B-B6F4-CDF289987DA9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87368639"/>
              </p:ext>
            </p:extLst>
          </p:nvPr>
        </p:nvGraphicFramePr>
        <p:xfrm>
          <a:off x="628650" y="1917785"/>
          <a:ext cx="7886699" cy="3566632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3042466134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421104633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3813790686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7901796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670942282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8058649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98154161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883194035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756132344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4046392768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2805873397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71454458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5802475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55.994.387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3.507.736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30.089.035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4567802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25.671.664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27.400.807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1.729.143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16.345.783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697941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7.941.753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4.752.798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674944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4194899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444.351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77,7%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22548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9.381.113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9.277.571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-103.542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5.266.085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33301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3.728.224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3.888.208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3.185.926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768445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Instituciones Colaboradoras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1.697.312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1.857.296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159.984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1.857.297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109,4%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0714093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Museo San Francisco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67.790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704593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Museo de la Memoria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1.786.404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1.190.936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7202966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Sitios Patrimonio Mundial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176.718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69.903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32795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5.652.889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5.389.363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-263.526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2.080.159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837897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Acciones culturales complementarias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3.107.543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2.947.559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-159.984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1.242.398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1985318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Nacional del Patrimonio Mundial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122.825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44.319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8040167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Desarrollo del Patrimonio Nacional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384.766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82.170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99922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Sistema Nacional de Patrimonio Material e Inmaterial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555.482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141.204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7233124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y Difusión del Arte y las Culturas de Pueblos Indígenas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905.473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413.825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375041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Modernización del Sector Público, Archivo Nacional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576.800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473.258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-103.542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156.243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957869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8737302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17.919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4.411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2168083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2.434.012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870.417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0963714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94.554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244473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2.080.217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675.630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1655189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67.657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25.022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3843840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107.887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103.208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95,7%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6620626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83.697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66.557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55,5%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41608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0189781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12</a:t>
            </a:fld>
            <a:endParaRPr lang="es-CL" dirty="0"/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1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01: SERVICIO NACIONAL DEL PATRIMONIO CULTURAL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sp>
        <p:nvSpPr>
          <p:cNvPr id="9" name="1 Título">
            <a:extLst>
              <a:ext uri="{FF2B5EF4-FFF2-40B4-BE49-F238E27FC236}">
                <a16:creationId xmlns:a16="http://schemas.microsoft.com/office/drawing/2014/main" id="{0DB4E4B5-1755-4667-887B-2C15FCC3B328}"/>
              </a:ext>
            </a:extLst>
          </p:cNvPr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4AB4D872-BC63-42AE-8C65-47CD11B2FAD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19239308"/>
              </p:ext>
            </p:extLst>
          </p:nvPr>
        </p:nvGraphicFramePr>
        <p:xfrm>
          <a:off x="414336" y="2276872"/>
          <a:ext cx="7886699" cy="2110159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2150518003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3578361727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4080302147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171793166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638116080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63767280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010705188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875371264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2205291874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285050293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2141169305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2813344"/>
                  </a:ext>
                </a:extLst>
              </a:tr>
              <a:tr h="352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4582760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2.843.417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639.067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5609688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2.753.417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2.843.417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639.067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472172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3.840.422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4.250.422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525.926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8324160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1228604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566.500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41.856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1210632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3.273.922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3.683.922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484.070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6608782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Mejoramiento Integral de Bibliotecas Públicas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607.623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297.665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49,0%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47,5%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50052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Mejoramiento Integral de Museos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576.723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186.405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0,1%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5479105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del Patrimonio Ley N° 21.045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2.089.576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24320630"/>
                  </a:ext>
                </a:extLst>
              </a:tr>
              <a:tr h="23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010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Municipalidad de La Serena, reparaciones Liceo Gregorio Cordovez y Fachadas Zona Típica La Serena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48071500"/>
                  </a:ext>
                </a:extLst>
              </a:tr>
              <a:tr h="11301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1.240.197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124019,7%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1489278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1.383.135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1.382.135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1.240.197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124019,7%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870954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2862244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6592341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13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02: RED DE BIBLIOTECAS PÚBLICAS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6ED2C6E3-1557-4998-87D0-6022F0E4CBC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17930425"/>
              </p:ext>
            </p:extLst>
          </p:nvPr>
        </p:nvGraphicFramePr>
        <p:xfrm>
          <a:off x="628650" y="1988840"/>
          <a:ext cx="7886699" cy="2040172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927478989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2718427180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3920360889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971299928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286348022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40718242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477444614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744550250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111367916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1165232134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2123741738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76124198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46452179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6.636.401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3.859.504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2747695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1.368.437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1.445.078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870.130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63,6%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486193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5.034.384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2.928.052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9872974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639902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1.296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601701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153.643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61.322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9828833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83.572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15.639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0923217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4.385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4.357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583016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37.080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25.677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0527857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28.606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15.649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5869976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4633610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922083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5739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0677402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14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79267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03. PROGRAMA 03: CONSEJO DE MONUMENTOS NACIONALES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55ED4E2A-AC49-4574-994D-57DA6106A75D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7914678"/>
              </p:ext>
            </p:extLst>
          </p:nvPr>
        </p:nvGraphicFramePr>
        <p:xfrm>
          <a:off x="386224" y="2089435"/>
          <a:ext cx="8075443" cy="1335652"/>
        </p:xfrm>
        <a:graphic>
          <a:graphicData uri="http://schemas.openxmlformats.org/drawingml/2006/table">
            <a:tbl>
              <a:tblPr/>
              <a:tblGrid>
                <a:gridCol w="250479">
                  <a:extLst>
                    <a:ext uri="{9D8B030D-6E8A-4147-A177-3AD203B41FA5}">
                      <a16:colId xmlns:a16="http://schemas.microsoft.com/office/drawing/2014/main" val="3850340942"/>
                    </a:ext>
                  </a:extLst>
                </a:gridCol>
                <a:gridCol w="250479">
                  <a:extLst>
                    <a:ext uri="{9D8B030D-6E8A-4147-A177-3AD203B41FA5}">
                      <a16:colId xmlns:a16="http://schemas.microsoft.com/office/drawing/2014/main" val="1678888532"/>
                    </a:ext>
                  </a:extLst>
                </a:gridCol>
                <a:gridCol w="250479">
                  <a:extLst>
                    <a:ext uri="{9D8B030D-6E8A-4147-A177-3AD203B41FA5}">
                      <a16:colId xmlns:a16="http://schemas.microsoft.com/office/drawing/2014/main" val="3293264209"/>
                    </a:ext>
                  </a:extLst>
                </a:gridCol>
                <a:gridCol w="2825403">
                  <a:extLst>
                    <a:ext uri="{9D8B030D-6E8A-4147-A177-3AD203B41FA5}">
                      <a16:colId xmlns:a16="http://schemas.microsoft.com/office/drawing/2014/main" val="946907019"/>
                    </a:ext>
                  </a:extLst>
                </a:gridCol>
                <a:gridCol w="671284">
                  <a:extLst>
                    <a:ext uri="{9D8B030D-6E8A-4147-A177-3AD203B41FA5}">
                      <a16:colId xmlns:a16="http://schemas.microsoft.com/office/drawing/2014/main" val="22088361"/>
                    </a:ext>
                  </a:extLst>
                </a:gridCol>
                <a:gridCol w="671284">
                  <a:extLst>
                    <a:ext uri="{9D8B030D-6E8A-4147-A177-3AD203B41FA5}">
                      <a16:colId xmlns:a16="http://schemas.microsoft.com/office/drawing/2014/main" val="924059315"/>
                    </a:ext>
                  </a:extLst>
                </a:gridCol>
                <a:gridCol w="671284">
                  <a:extLst>
                    <a:ext uri="{9D8B030D-6E8A-4147-A177-3AD203B41FA5}">
                      <a16:colId xmlns:a16="http://schemas.microsoft.com/office/drawing/2014/main" val="2048837105"/>
                    </a:ext>
                  </a:extLst>
                </a:gridCol>
                <a:gridCol w="671284">
                  <a:extLst>
                    <a:ext uri="{9D8B030D-6E8A-4147-A177-3AD203B41FA5}">
                      <a16:colId xmlns:a16="http://schemas.microsoft.com/office/drawing/2014/main" val="859489350"/>
                    </a:ext>
                  </a:extLst>
                </a:gridCol>
                <a:gridCol w="611169">
                  <a:extLst>
                    <a:ext uri="{9D8B030D-6E8A-4147-A177-3AD203B41FA5}">
                      <a16:colId xmlns:a16="http://schemas.microsoft.com/office/drawing/2014/main" val="560482486"/>
                    </a:ext>
                  </a:extLst>
                </a:gridCol>
                <a:gridCol w="601149">
                  <a:extLst>
                    <a:ext uri="{9D8B030D-6E8A-4147-A177-3AD203B41FA5}">
                      <a16:colId xmlns:a16="http://schemas.microsoft.com/office/drawing/2014/main" val="1849452141"/>
                    </a:ext>
                  </a:extLst>
                </a:gridCol>
                <a:gridCol w="601149">
                  <a:extLst>
                    <a:ext uri="{9D8B030D-6E8A-4147-A177-3AD203B41FA5}">
                      <a16:colId xmlns:a16="http://schemas.microsoft.com/office/drawing/2014/main" val="3600928777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9109007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5153000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5.530.107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2.544.601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4862791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3.663.137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3.390.995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-272.142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1.548.577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764920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1.831.185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2.031.185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940.286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5816992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105.927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55.738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428712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502178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0536821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132839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806726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2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7" name="Gráfico 6">
            <a:extLst>
              <a:ext uri="{FF2B5EF4-FFF2-40B4-BE49-F238E27FC236}">
                <a16:creationId xmlns:a16="http://schemas.microsoft.com/office/drawing/2014/main" id="{D62D8A99-DF16-4596-8E96-C639298707B1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39569527"/>
              </p:ext>
            </p:extLst>
          </p:nvPr>
        </p:nvGraphicFramePr>
        <p:xfrm>
          <a:off x="414338" y="1844824"/>
          <a:ext cx="4085654" cy="259689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pic>
        <p:nvPicPr>
          <p:cNvPr id="2" name="Imagen 1">
            <a:extLst>
              <a:ext uri="{FF2B5EF4-FFF2-40B4-BE49-F238E27FC236}">
                <a16:creationId xmlns:a16="http://schemas.microsoft.com/office/drawing/2014/main" id="{53A9CBE5-19D9-41BE-B585-87FC66D7C95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4010" y="1844824"/>
            <a:ext cx="4085652" cy="25968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634528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3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AF9E3CC4-14DC-460C-8B88-8F3E1F55EA62}"/>
              </a:ext>
            </a:extLst>
          </p:cNvPr>
          <p:cNvGraphicFramePr>
            <a:graphicFrameLocks/>
          </p:cNvGraphicFramePr>
          <p:nvPr/>
        </p:nvGraphicFramePr>
        <p:xfrm>
          <a:off x="1652587" y="1683543"/>
          <a:ext cx="5838825" cy="34909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30790613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4</a:t>
            </a:fld>
            <a:endParaRPr lang="es-CL"/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6" name="5 Gráfico">
            <a:extLst>
              <a:ext uri="{FF2B5EF4-FFF2-40B4-BE49-F238E27FC236}">
                <a16:creationId xmlns:a16="http://schemas.microsoft.com/office/drawing/2014/main" id="{7002AC0F-BA35-4B75-B4C8-AA1BCB71447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29257578"/>
              </p:ext>
            </p:extLst>
          </p:nvPr>
        </p:nvGraphicFramePr>
        <p:xfrm>
          <a:off x="1697830" y="1678781"/>
          <a:ext cx="5748339" cy="3500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4321102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6510338" y="6309320"/>
            <a:ext cx="2133600" cy="365125"/>
          </a:xfrm>
        </p:spPr>
        <p:txBody>
          <a:bodyPr/>
          <a:lstStyle/>
          <a:p>
            <a:fld id="{66452F03-F775-4AB4-A3E9-A5A78C748C69}" type="slidenum">
              <a:rPr lang="es-CL" smtClean="0"/>
              <a:t>5</a:t>
            </a:fld>
            <a:endParaRPr lang="es-CL"/>
          </a:p>
        </p:txBody>
      </p:sp>
      <p:sp>
        <p:nvSpPr>
          <p:cNvPr id="7" name="1 Título">
            <a:extLst>
              <a:ext uri="{FF2B5EF4-FFF2-40B4-BE49-F238E27FC236}">
                <a16:creationId xmlns:a16="http://schemas.microsoft.com/office/drawing/2014/main" id="{23388EAA-2174-4AB9-BDF1-4EDC03A7B8A0}"/>
              </a:ext>
            </a:extLst>
          </p:cNvPr>
          <p:cNvSpPr txBox="1">
            <a:spLocks/>
          </p:cNvSpPr>
          <p:nvPr/>
        </p:nvSpPr>
        <p:spPr>
          <a:xfrm>
            <a:off x="414338" y="1478759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8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MINISTERIO DE LAS CULTURAS, LAS ARTES Y EL PATRIMONIO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pic>
        <p:nvPicPr>
          <p:cNvPr id="2" name="Imagen 1">
            <a:extLst>
              <a:ext uri="{FF2B5EF4-FFF2-40B4-BE49-F238E27FC236}">
                <a16:creationId xmlns:a16="http://schemas.microsoft.com/office/drawing/2014/main" id="{46B1EF0F-F9EF-48F3-919E-A7B5BE44857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2060848"/>
            <a:ext cx="8229600" cy="221232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95192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6</a:t>
            </a:fld>
            <a:endParaRPr lang="es-CL"/>
          </a:p>
        </p:txBody>
      </p:sp>
      <p:sp>
        <p:nvSpPr>
          <p:cNvPr id="6" name="1 Título"/>
          <p:cNvSpPr txBox="1">
            <a:spLocks/>
          </p:cNvSpPr>
          <p:nvPr/>
        </p:nvSpPr>
        <p:spPr>
          <a:xfrm>
            <a:off x="386224" y="1245468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15789" y="476672"/>
            <a:ext cx="8210798" cy="591093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 </a:t>
            </a:r>
            <a:r>
              <a:rPr lang="es-CL" sz="1600" b="1" dirty="0">
                <a:solidFill>
                  <a:prstClr val="black"/>
                </a:solidFill>
                <a:ea typeface="+mj-ea"/>
                <a:cs typeface="+mj-cs"/>
              </a:rPr>
              <a:t>RESUMEN POR CAPÍTULOS</a:t>
            </a: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3" name="Tabla 2">
            <a:extLst>
              <a:ext uri="{FF2B5EF4-FFF2-40B4-BE49-F238E27FC236}">
                <a16:creationId xmlns:a16="http://schemas.microsoft.com/office/drawing/2014/main" id="{3432A54A-297F-4385-B8F2-09512C60622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6201268"/>
              </p:ext>
            </p:extLst>
          </p:nvPr>
        </p:nvGraphicFramePr>
        <p:xfrm>
          <a:off x="466571" y="2084361"/>
          <a:ext cx="8068905" cy="1944217"/>
        </p:xfrm>
        <a:graphic>
          <a:graphicData uri="http://schemas.openxmlformats.org/drawingml/2006/table">
            <a:tbl>
              <a:tblPr/>
              <a:tblGrid>
                <a:gridCol w="258288">
                  <a:extLst>
                    <a:ext uri="{9D8B030D-6E8A-4147-A177-3AD203B41FA5}">
                      <a16:colId xmlns:a16="http://schemas.microsoft.com/office/drawing/2014/main" val="2509628512"/>
                    </a:ext>
                  </a:extLst>
                </a:gridCol>
                <a:gridCol w="258288">
                  <a:extLst>
                    <a:ext uri="{9D8B030D-6E8A-4147-A177-3AD203B41FA5}">
                      <a16:colId xmlns:a16="http://schemas.microsoft.com/office/drawing/2014/main" val="2405370478"/>
                    </a:ext>
                  </a:extLst>
                </a:gridCol>
                <a:gridCol w="2913483">
                  <a:extLst>
                    <a:ext uri="{9D8B030D-6E8A-4147-A177-3AD203B41FA5}">
                      <a16:colId xmlns:a16="http://schemas.microsoft.com/office/drawing/2014/main" val="1557692418"/>
                    </a:ext>
                  </a:extLst>
                </a:gridCol>
                <a:gridCol w="692211">
                  <a:extLst>
                    <a:ext uri="{9D8B030D-6E8A-4147-A177-3AD203B41FA5}">
                      <a16:colId xmlns:a16="http://schemas.microsoft.com/office/drawing/2014/main" val="2609410604"/>
                    </a:ext>
                  </a:extLst>
                </a:gridCol>
                <a:gridCol w="692211">
                  <a:extLst>
                    <a:ext uri="{9D8B030D-6E8A-4147-A177-3AD203B41FA5}">
                      <a16:colId xmlns:a16="http://schemas.microsoft.com/office/drawing/2014/main" val="3127912550"/>
                    </a:ext>
                  </a:extLst>
                </a:gridCol>
                <a:gridCol w="692211">
                  <a:extLst>
                    <a:ext uri="{9D8B030D-6E8A-4147-A177-3AD203B41FA5}">
                      <a16:colId xmlns:a16="http://schemas.microsoft.com/office/drawing/2014/main" val="20793367"/>
                    </a:ext>
                  </a:extLst>
                </a:gridCol>
                <a:gridCol w="692211">
                  <a:extLst>
                    <a:ext uri="{9D8B030D-6E8A-4147-A177-3AD203B41FA5}">
                      <a16:colId xmlns:a16="http://schemas.microsoft.com/office/drawing/2014/main" val="2592058231"/>
                    </a:ext>
                  </a:extLst>
                </a:gridCol>
                <a:gridCol w="630222">
                  <a:extLst>
                    <a:ext uri="{9D8B030D-6E8A-4147-A177-3AD203B41FA5}">
                      <a16:colId xmlns:a16="http://schemas.microsoft.com/office/drawing/2014/main" val="2985723817"/>
                    </a:ext>
                  </a:extLst>
                </a:gridCol>
                <a:gridCol w="619890">
                  <a:extLst>
                    <a:ext uri="{9D8B030D-6E8A-4147-A177-3AD203B41FA5}">
                      <a16:colId xmlns:a16="http://schemas.microsoft.com/office/drawing/2014/main" val="3511244844"/>
                    </a:ext>
                  </a:extLst>
                </a:gridCol>
                <a:gridCol w="619890">
                  <a:extLst>
                    <a:ext uri="{9D8B030D-6E8A-4147-A177-3AD203B41FA5}">
                      <a16:colId xmlns:a16="http://schemas.microsoft.com/office/drawing/2014/main" val="3624760907"/>
                    </a:ext>
                  </a:extLst>
                </a:gridCol>
              </a:tblGrid>
              <a:tr h="21742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49275194"/>
                  </a:ext>
                </a:extLst>
              </a:tr>
              <a:tr h="445332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Cap.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Prog.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0341758"/>
                  </a:ext>
                </a:extLst>
              </a:tr>
              <a:tr h="190857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123.504.997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125.725.088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2.220.091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78.981.559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62,8%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50,3%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19564400"/>
                  </a:ext>
                </a:extLst>
              </a:tr>
              <a:tr h="14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 las Culturas y las Artes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85.742.855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2.121.294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48.592.123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8217750"/>
                  </a:ext>
                </a:extLst>
              </a:tr>
              <a:tr h="14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Fondos Culturales y Artísticos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39.982.233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98.797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30.389.436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34090483"/>
                  </a:ext>
                </a:extLst>
              </a:tr>
              <a:tr h="181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Subsecretaría del Patrimonio Cultural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1.178.518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1.233.288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54.770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724.241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56725058"/>
                  </a:ext>
                </a:extLst>
              </a:tr>
              <a:tr h="181768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9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64.648.660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68.160.895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3.512.235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36.493.140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53,5%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46,3%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17259285"/>
                  </a:ext>
                </a:extLst>
              </a:tr>
              <a:tr h="14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Nacional del Patrimonio Cultural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52.486.651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55.994.387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3.507.736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30.089.035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57,3%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53,7%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707795"/>
                  </a:ext>
                </a:extLst>
              </a:tr>
              <a:tr h="14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de Bibliotecas Públicas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6.559.760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6.636.401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76.641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3.859.504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58,8%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58,2%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50,5%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50029891"/>
                  </a:ext>
                </a:extLst>
              </a:tr>
              <a:tr h="145414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Consejo de Monumentos Nacionales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5.602.249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5.530.107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-72.142 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2.544.601 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45,4%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46,0%</a:t>
                      </a:r>
                    </a:p>
                  </a:txBody>
                  <a:tcPr marL="7574" marR="7574" marT="7574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574" marR="7574" marT="757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039813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87145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7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1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DD7352CB-EC9F-4E54-ACCC-E3696B77986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7732607"/>
              </p:ext>
            </p:extLst>
          </p:nvPr>
        </p:nvGraphicFramePr>
        <p:xfrm>
          <a:off x="585786" y="2053885"/>
          <a:ext cx="7886699" cy="3573971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2302156338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2143678669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2401517657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176577686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67515977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671977906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3262712116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353320645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2337698575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1438962649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187998769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5495934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3462802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83.621.561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85.742.855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2.121.294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48.592.123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58,1%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6398508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20.856.511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20.199.404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-657.107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11.021.283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390592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4.757.145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1.939.159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828179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DE SEGURIDAD SOCIAL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264.566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233.469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1294,0%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514937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Prestaciones Sociales del Empleador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18.043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282.609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264.566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233.469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1294,0%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82,6%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363087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50.590.478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51.194.787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604.309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30.477.548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45,0%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4229458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Sector Privado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22.983.975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23.583.975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19.261.495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81,7%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71,0%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929936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Fundación Artesanías de Chile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844.648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8353176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188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Cultural Municipalidad de Santiago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3.047.713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3.647.713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3.647.712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418752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Orquestas Sinfónicas Juveniles e Infantiles de Chile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3.088.076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99869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 Cultural Palacio de la Moneda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2.073.074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23720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279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Corporación Centro Cultural Gabriela Mistral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3.292.938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3.172.938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2249232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Otras Instituciones Colaboradoras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7.857.482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3.655.003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1746744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Parque Cultural Valparaíso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1.228.456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6468674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Orquestas Regionales Profesionales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1.551.588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66,7%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8097225"/>
                  </a:ext>
                </a:extLst>
              </a:tr>
              <a:tr h="124759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Al Gobierno Central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3631552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Ministerio de Relaciones Exteriores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1.087.450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6742902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26.519.053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26.523.362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10.128.603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33,5%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0979578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11.910.932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4.698.507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9925406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Conjuntos Artísticos Estables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3.643.644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3.647.953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4.309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1.983.810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971011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Fomento del Arte en la Educación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1.336.342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619.849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2740630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Red Cultura                         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3.226.459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912.024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24442136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Centros de Creación y Desarrollo Artístico para Niños y Jóvenes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1.910.861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998.476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43,2%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35102741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Fortalecimiento de Organizaciones Culturales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2.846.333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19.416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503778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Nacional de Desarrollo Artístico en la Educación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1.263.382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873.389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69,1%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60,6%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4347857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Exportación de Servicios       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381.100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23.132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42,3%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4572738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273201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8</a:t>
            </a:fld>
            <a:endParaRPr lang="es-CL"/>
          </a:p>
        </p:txBody>
      </p:sp>
      <p:sp>
        <p:nvSpPr>
          <p:cNvPr id="9" name="1 Título"/>
          <p:cNvSpPr txBox="1">
            <a:spLocks/>
          </p:cNvSpPr>
          <p:nvPr/>
        </p:nvSpPr>
        <p:spPr>
          <a:xfrm>
            <a:off x="414336" y="1461492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                                                                                                                                          </a:t>
            </a:r>
            <a:r>
              <a:rPr lang="es-CL" sz="1200" b="1" i="1" dirty="0">
                <a:latin typeface="+mn-lt"/>
                <a:ea typeface="Verdana" pitchFamily="34" charset="0"/>
                <a:cs typeface="Verdana" pitchFamily="34" charset="0"/>
              </a:rPr>
              <a:t>… 2 de 2</a:t>
            </a:r>
          </a:p>
        </p:txBody>
      </p:sp>
      <p:sp>
        <p:nvSpPr>
          <p:cNvPr id="6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01: SUBSECRETARÍA DE LAS CULTURAS Y LAS ARTES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E85E02C8-E4D1-4F72-8CB9-FA9818769BD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2081765"/>
              </p:ext>
            </p:extLst>
          </p:nvPr>
        </p:nvGraphicFramePr>
        <p:xfrm>
          <a:off x="539552" y="2137380"/>
          <a:ext cx="7886699" cy="2583240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819034435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3802811588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3359936795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703661922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61152396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36986251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257290973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912600940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2900112325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2452681801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3150175875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 dirty="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3222777"/>
                  </a:ext>
                </a:extLst>
              </a:tr>
              <a:tr h="35226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797501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INTEGROS AL FISCO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2.747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60528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Impuestos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726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5878811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Otros Integros al Fisco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2.021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2155277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ADQUISICIÓN DE ACTIVOS NO FINANCIEROS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975.647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348.796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193230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Vehículos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41.097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40.231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97,9%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8766286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Mobiliario y Otros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76.684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6.143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7415974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Máquinas y Equipos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39.224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17.289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44,1%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28,0%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124368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Equipos Informáticos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419.815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343.015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-76.800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134.923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39,3%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32,6%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7135989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Programas Informáticos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398.827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475.627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76.800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150.210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37,5%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5360950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INICIATIVAS DE INVERSIÓN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3.849.200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2.172.071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0370854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Proyectos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3.979.200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3.849.200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-130.000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2.172.071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54,6%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56,4%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23,4%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7556008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DE CAPITAL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7305481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11507612"/>
                  </a:ext>
                </a:extLst>
              </a:tr>
              <a:tr h="23484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002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Programa de Financiamiento de Infraestructura Cultural Pública y/o Privada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2.441.811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2.071.811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-370.000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32656390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2.399.797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239979,7%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86398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2.402.142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2.401.142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2.399.797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239979,7%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64019,6%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6799292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7.363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6.363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88634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734352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6452F03-F775-4AB4-A3E9-A5A78C748C69}" type="slidenum">
              <a:rPr lang="es-CL" smtClean="0"/>
              <a:t>9</a:t>
            </a:fld>
            <a:endParaRPr lang="es-CL" dirty="0"/>
          </a:p>
        </p:txBody>
      </p:sp>
      <p:sp>
        <p:nvSpPr>
          <p:cNvPr id="8" name="1 Título"/>
          <p:cNvSpPr txBox="1">
            <a:spLocks/>
          </p:cNvSpPr>
          <p:nvPr/>
        </p:nvSpPr>
        <p:spPr>
          <a:xfrm>
            <a:off x="386224" y="1412776"/>
            <a:ext cx="8229600" cy="455340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CL" sz="1200" b="1" dirty="0">
                <a:latin typeface="+mn-lt"/>
                <a:ea typeface="Verdana" pitchFamily="34" charset="0"/>
                <a:cs typeface="Verdana" pitchFamily="34" charset="0"/>
              </a:rPr>
              <a:t>en miles de pesos 2019</a:t>
            </a:r>
          </a:p>
        </p:txBody>
      </p:sp>
      <p:sp>
        <p:nvSpPr>
          <p:cNvPr id="7" name="1 Título"/>
          <p:cNvSpPr>
            <a:spLocks noGrp="1"/>
          </p:cNvSpPr>
          <p:nvPr>
            <p:ph type="title"/>
          </p:nvPr>
        </p:nvSpPr>
        <p:spPr>
          <a:xfrm>
            <a:off x="405061" y="548680"/>
            <a:ext cx="8210798" cy="775759"/>
          </a:xfrm>
          <a:solidFill>
            <a:schemeClr val="bg1">
              <a:lumMod val="95000"/>
            </a:schemeClr>
          </a:solidFill>
          <a:ln w="9525">
            <a:solidFill>
              <a:schemeClr val="bg1">
                <a:lumMod val="95000"/>
              </a:schemeClr>
            </a:solidFill>
            <a:miter lim="800000"/>
            <a:headEnd/>
            <a:tailEnd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vert="horz" wrap="square" lIns="97701" tIns="48848" rIns="97701" bIns="48848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733425" fontAlgn="base">
              <a:spcAft>
                <a:spcPct val="0"/>
              </a:spcAft>
            </a:pP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EJECUCIÓN ACUMULADA DE GASTOS A AGOSTO DE 2019 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  <a:t>PARTIDA 29. CAPÍTUO 01. PROGRAMA 02: FONDOS CULTURALES Y ARTÍSTICOS</a:t>
            </a:r>
            <a:br>
              <a:rPr lang="es-CL" sz="1600" b="1" dirty="0">
                <a:solidFill>
                  <a:schemeClr val="tx1"/>
                </a:solidFill>
                <a:ea typeface="Verdana" pitchFamily="34" charset="0"/>
                <a:cs typeface="Verdana" pitchFamily="34" charset="0"/>
              </a:rPr>
            </a:br>
            <a:endParaRPr lang="es-CL" sz="1200" b="1" dirty="0">
              <a:solidFill>
                <a:schemeClr val="tx1"/>
              </a:solidFill>
              <a:ea typeface="Verdana" pitchFamily="34" charset="0"/>
              <a:cs typeface="Verdana" pitchFamily="34" charset="0"/>
            </a:endParaRPr>
          </a:p>
        </p:txBody>
      </p:sp>
      <p:graphicFrame>
        <p:nvGraphicFramePr>
          <p:cNvPr id="2" name="Tabla 1">
            <a:extLst>
              <a:ext uri="{FF2B5EF4-FFF2-40B4-BE49-F238E27FC236}">
                <a16:creationId xmlns:a16="http://schemas.microsoft.com/office/drawing/2014/main" id="{A9728027-4E25-49EE-BC5B-315B208904B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92449870"/>
              </p:ext>
            </p:extLst>
          </p:nvPr>
        </p:nvGraphicFramePr>
        <p:xfrm>
          <a:off x="628650" y="2132856"/>
          <a:ext cx="7886699" cy="2040172"/>
        </p:xfrm>
        <a:graphic>
          <a:graphicData uri="http://schemas.openxmlformats.org/drawingml/2006/table">
            <a:tbl>
              <a:tblPr/>
              <a:tblGrid>
                <a:gridCol w="244625">
                  <a:extLst>
                    <a:ext uri="{9D8B030D-6E8A-4147-A177-3AD203B41FA5}">
                      <a16:colId xmlns:a16="http://schemas.microsoft.com/office/drawing/2014/main" val="2822427009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1535156529"/>
                    </a:ext>
                  </a:extLst>
                </a:gridCol>
                <a:gridCol w="244625">
                  <a:extLst>
                    <a:ext uri="{9D8B030D-6E8A-4147-A177-3AD203B41FA5}">
                      <a16:colId xmlns:a16="http://schemas.microsoft.com/office/drawing/2014/main" val="553498703"/>
                    </a:ext>
                  </a:extLst>
                </a:gridCol>
                <a:gridCol w="2759366">
                  <a:extLst>
                    <a:ext uri="{9D8B030D-6E8A-4147-A177-3AD203B41FA5}">
                      <a16:colId xmlns:a16="http://schemas.microsoft.com/office/drawing/2014/main" val="2964662977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460837882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2822104230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230048847"/>
                    </a:ext>
                  </a:extLst>
                </a:gridCol>
                <a:gridCol w="655594">
                  <a:extLst>
                    <a:ext uri="{9D8B030D-6E8A-4147-A177-3AD203B41FA5}">
                      <a16:colId xmlns:a16="http://schemas.microsoft.com/office/drawing/2014/main" val="1771733256"/>
                    </a:ext>
                  </a:extLst>
                </a:gridCol>
                <a:gridCol w="596884">
                  <a:extLst>
                    <a:ext uri="{9D8B030D-6E8A-4147-A177-3AD203B41FA5}">
                      <a16:colId xmlns:a16="http://schemas.microsoft.com/office/drawing/2014/main" val="2286808679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1537681032"/>
                    </a:ext>
                  </a:extLst>
                </a:gridCol>
                <a:gridCol w="587099">
                  <a:extLst>
                    <a:ext uri="{9D8B030D-6E8A-4147-A177-3AD203B41FA5}">
                      <a16:colId xmlns:a16="http://schemas.microsoft.com/office/drawing/2014/main" val="3640829430"/>
                    </a:ext>
                  </a:extLst>
                </a:gridCol>
              </a:tblGrid>
              <a:tr h="117420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Presupuesto 2019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</a:t>
                      </a:r>
                    </a:p>
                  </a:txBody>
                  <a:tcPr marL="7339" marR="7339" marT="7339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94491116"/>
                  </a:ext>
                </a:extLst>
              </a:tr>
              <a:tr h="359598"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Subt.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Item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Asig.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Clasificación Económica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Ley 2019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Vigente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Variación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Ejecución Acumulada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Ley 2019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 % Ejecución Ppto. Vigente 2018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54043617"/>
                  </a:ext>
                </a:extLst>
              </a:tr>
              <a:tr h="154114"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s-CL" sz="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39.883.436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39.982.233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98.797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30.389.436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76,2%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76,0%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66,0%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74528457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GASTOS EN PERSONAL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2.846.308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2.940.856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94.548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1.218.465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42,8%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41,4%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38,9%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98060013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22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BIENES Y SERVICIOS DE CONSUMO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485.120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113.911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17,8%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716842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TRANSFERENCIAS CORRIENTES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29.051.811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0908073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03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 Otras Entidades Públicas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36.550.008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29.051.811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7734639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087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Actividades de Fomento y Desarrollo Cultural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7158666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Fomento del Libro y la Lectura, Ley N° 19.227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7.294.434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5.114.895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70,1%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26482372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097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Nacional de Desarrollo Cultural y las Artes, Ley N° 19.891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14.940.501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13.011.416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87,1%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2896235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para el Fomento de la Música Nacional, Ley N° 19.928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5.414.731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3.490.953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64,5%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93239105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521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Fondo de Fomento Audiovisual, Ley N° 19.981                                                                                                                                             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8.900.342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7.434.547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83,5%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70761405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34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SERVICIO DE LA DEUDA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449196954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07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Deuda Flotante     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4.249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5.249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524,9%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1622358"/>
                  </a:ext>
                </a:extLst>
              </a:tr>
              <a:tr h="117420"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35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just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SALDO FINAL DE CAJA                                                            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1.000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 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0,0%</a:t>
                      </a:r>
                    </a:p>
                  </a:txBody>
                  <a:tcPr marL="7339" marR="7339" marT="7339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s-CL" sz="7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-</a:t>
                      </a:r>
                    </a:p>
                  </a:txBody>
                  <a:tcPr marL="7339" marR="7339" marT="733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CE6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0401114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7542258"/>
      </p:ext>
    </p:extLst>
  </p:cSld>
  <p:clrMapOvr>
    <a:masterClrMapping/>
  </p:clrMapOvr>
</p:sld>
</file>

<file path=ppt/theme/theme1.xml><?xml version="1.0" encoding="utf-8"?>
<a:theme xmlns:a="http://schemas.openxmlformats.org/drawingml/2006/main" name="1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mbria" panose="020F03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Tahoma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ajorFont>
    <a:minorFont>
      <a:latin typeface="Calibri" panose="020F0502020204030204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Tahoma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  <a:font script="Armn" typeface="Arial"/>
      <a:font script="Bugi" typeface="Leelawadee UI"/>
      <a:font script="Bopo" typeface="Microsoft JhengHei"/>
      <a:font script="Java" typeface="Javanese Text"/>
      <a:font script="Lisu" typeface="Segoe UI"/>
      <a:font script="Mymr" typeface="Myanmar Text"/>
      <a:font script="Nkoo" typeface="Ebrima"/>
      <a:font script="Olck" typeface="Nirmala UI"/>
      <a:font script="Osma" typeface="Ebrima"/>
      <a:font script="Phag" typeface="Phagspa"/>
      <a:font script="Syrn" typeface="Estrangelo Edessa"/>
      <a:font script="Syrj" typeface="Estrangelo Edessa"/>
      <a:font script="Syre" typeface="Estrangelo Edessa"/>
      <a:font script="Sora" typeface="Nirmala UI"/>
      <a:font script="Tale" typeface="Microsoft Tai Le"/>
      <a:font script="Talu" typeface="Microsoft New Tai Lue"/>
      <a:font script="Tfng" typeface="Ebrima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3889</TotalTime>
  <Words>2770</Words>
  <Application>Microsoft Office PowerPoint</Application>
  <PresentationFormat>Presentación en pantalla (4:3)</PresentationFormat>
  <Paragraphs>1674</Paragraphs>
  <Slides>14</Slides>
  <Notes>1</Notes>
  <HiddenSlides>0</HiddenSlides>
  <MMClips>0</MMClips>
  <ScaleCrop>false</ScaleCrop>
  <HeadingPairs>
    <vt:vector size="8" baseType="variant">
      <vt:variant>
        <vt:lpstr>Fuentes usadas</vt:lpstr>
      </vt:variant>
      <vt:variant>
        <vt:i4>4</vt:i4>
      </vt:variant>
      <vt:variant>
        <vt:lpstr>Tema</vt:lpstr>
      </vt:variant>
      <vt:variant>
        <vt:i4>2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14</vt:i4>
      </vt:variant>
    </vt:vector>
  </HeadingPairs>
  <TitlesOfParts>
    <vt:vector size="21" baseType="lpstr">
      <vt:lpstr>Andalus</vt:lpstr>
      <vt:lpstr>Arial</vt:lpstr>
      <vt:lpstr>Calibri</vt:lpstr>
      <vt:lpstr>Times New Roman</vt:lpstr>
      <vt:lpstr>1_Tema de Office</vt:lpstr>
      <vt:lpstr>Tema de Office</vt:lpstr>
      <vt:lpstr>Imagen de mapa de bits</vt:lpstr>
      <vt:lpstr>EJECUCIÓN ACUMULADA DE GASTOS PRESUPUESTARIOS AL MES DE AGOSTO DE 2019 PARTIDA 29: MINISTERIO DE LAS CULTURAS, LAS ARTES Y EL PATRIMONIO</vt:lpstr>
      <vt:lpstr>EJECUCIÓN ACUMULADA DE GASTOS A AGOSTO DE 2019  PARTIDA 29 MINISTERIO DE LAS CULTURAS, LAS ARTES Y EL PATRIMONIO</vt:lpstr>
      <vt:lpstr>EJECUCIÓN ACUMULADA DE GASTOS A AGOSTO DE 2019  PARTIDA 29 MINISTERIO DE LAS CULTURAS, LAS ARTES Y EL PATRIMONIO</vt:lpstr>
      <vt:lpstr>EJECUCIÓN ACUMULADA DE GASTOS A AGOSTO DE 2019  PARTIDA 29 MINISTERIO DE LAS CULTURAS, LAS ARTES Y EL PATRIMONIO</vt:lpstr>
      <vt:lpstr>EJECUCIÓN ACUMULADA DE GASTOS A AGOSTO DE 2019  PARTIDA 29 MINISTERIO DE LAS CULTURAS, LAS ARTES Y EL PATRIMONIO</vt:lpstr>
      <vt:lpstr>EJECUCIÓN ACUMULADA DE GASTOS A AGOSTO DE 2019  PARTIDA 29 RESUMEN POR CAPÍTULOS</vt:lpstr>
      <vt:lpstr>EJECUCIÓN ACUMULADA DE GASTOS A AGOSTO DE 2019  PARTIDA 29. CAPÍTUO 01. PROGRAMA 01: SUBSECRETARÍA DE LAS CULTURAS Y LAS ARTES </vt:lpstr>
      <vt:lpstr>EJECUCIÓN ACUMULADA DE GASTOS A AGOSTO DE 2019  PARTIDA 29. CAPÍTUO 01. PROGRAMA 01: SUBSECRETARÍA DE LAS CULTURAS Y LAS ARTES </vt:lpstr>
      <vt:lpstr>EJECUCIÓN ACUMULADA DE GASTOS A AGOSTO DE 2019  PARTIDA 29. CAPÍTUO 01. PROGRAMA 02: FONDOS CULTURALES Y ARTÍSTICOS </vt:lpstr>
      <vt:lpstr>EJECUCIÓN ACUMULADA DE GASTOS A AGOSTO DE 2019  PARTIDA 29. CAPÍTUO 02. PROGRAMA 01: SUBSECRETARÍA DEL PATRIMONIO CULTURAL </vt:lpstr>
      <vt:lpstr>EJECUCIÓN ACUMULADA DE GASTOS A AGOSTO DE 2019  PARTIDA 29. CAPÍTUO 03. PROGRAMA 01: SERVICIO NACIONAL DEL PATRIMONIO CULTURAL </vt:lpstr>
      <vt:lpstr>EJECUCIÓN ACUMULADA DE GASTOS A AGOSTO DE 2019  PARTIDA 29. CAPÍTUO 03. PROGRAMA 01: SERVICIO NACIONAL DEL PATRIMONIO CULTURAL </vt:lpstr>
      <vt:lpstr>EJECUCIÓN ACUMULADA DE GASTOS A AGOSTO DE 2019  PARTIDA 29. CAPÍTUO 03. PROGRAMA 02: RED DE BIBLIOTECAS PÚBLICAS </vt:lpstr>
      <vt:lpstr>EJECUCIÓN ACUMULADA DE GASTOS A AGOSTO DE 2019  PARTIDA 29. CAPÍTUO 03. PROGRAMA 03: CONSEJO DE MONUMENTOS NACIONALES </vt:lpstr>
    </vt:vector>
  </TitlesOfParts>
  <Company>Hewlett-Packard Company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PRESUPUESTO1</dc:creator>
  <cp:lastModifiedBy>Presupuesto</cp:lastModifiedBy>
  <cp:revision>238</cp:revision>
  <cp:lastPrinted>2019-10-09T11:53:23Z</cp:lastPrinted>
  <dcterms:created xsi:type="dcterms:W3CDTF">2016-06-23T13:38:47Z</dcterms:created>
  <dcterms:modified xsi:type="dcterms:W3CDTF">2019-10-09T11:54:49Z</dcterms:modified>
</cp:coreProperties>
</file>