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64" r:id="rId4"/>
    <p:sldId id="302" r:id="rId5"/>
    <p:sldId id="303" r:id="rId6"/>
    <p:sldId id="301" r:id="rId7"/>
    <p:sldId id="265" r:id="rId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104.20\presupuesto\3%20Ejecucion\2019\Planillas\28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 b="1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6607611548556434E-3"/>
          <c:y val="0.25148937683602562"/>
          <c:w val="0.98460578118524644"/>
          <c:h val="0.4788137029746281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B5E-4A53-B14E-00CF492677F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B5E-4A53-B14E-00CF492677F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B5E-4A53-B14E-00CF492677F6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'Partida 28'!$C$56:$C$58</c:f>
              <c:strCache>
                <c:ptCount val="3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OTROS</c:v>
                </c:pt>
              </c:strCache>
            </c:strRef>
          </c:cat>
          <c:val>
            <c:numRef>
              <c:f>'Partida 28'!$D$56:$D$58</c:f>
              <c:numCache>
                <c:formatCode>#,##0</c:formatCode>
                <c:ptCount val="3"/>
                <c:pt idx="0">
                  <c:v>10563275</c:v>
                </c:pt>
                <c:pt idx="1">
                  <c:v>5003988</c:v>
                </c:pt>
                <c:pt idx="2">
                  <c:v>204815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9B5E-4A53-B14E-00CF492677F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344522724133162"/>
          <c:y val="0.77096484033245849"/>
          <c:w val="0.33565254178753973"/>
          <c:h val="0.1908407152230971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Mensual 2017- 2018 - 2019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'[28.xlsx]Partida 28'!$C$25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'[28.xlsx]Partida 28'!$D$24:$O$24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'[28.xlsx]Partida 28'!$D$25:$O$25</c:f>
              <c:numCache>
                <c:formatCode>0.0%</c:formatCode>
                <c:ptCount val="12"/>
                <c:pt idx="0">
                  <c:v>1.6641608230175499E-2</c:v>
                </c:pt>
                <c:pt idx="1">
                  <c:v>2.1331211332786537E-2</c:v>
                </c:pt>
                <c:pt idx="2">
                  <c:v>3.0596871837581634E-2</c:v>
                </c:pt>
                <c:pt idx="3">
                  <c:v>2.1311951662028678E-2</c:v>
                </c:pt>
                <c:pt idx="4">
                  <c:v>2.1045686030683942E-2</c:v>
                </c:pt>
                <c:pt idx="5">
                  <c:v>2.9219584600139292E-2</c:v>
                </c:pt>
                <c:pt idx="6">
                  <c:v>5.6148241071867271E-2</c:v>
                </c:pt>
                <c:pt idx="7">
                  <c:v>0.16391034084538686</c:v>
                </c:pt>
                <c:pt idx="8">
                  <c:v>3.053299609879203E-2</c:v>
                </c:pt>
                <c:pt idx="9">
                  <c:v>3.3523829378297537E-2</c:v>
                </c:pt>
                <c:pt idx="10">
                  <c:v>7.7714227353682261E-2</c:v>
                </c:pt>
                <c:pt idx="11">
                  <c:v>0.34445758231486079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F98-42BF-929C-94565FD56B46}"/>
            </c:ext>
          </c:extLst>
        </c:ser>
        <c:ser>
          <c:idx val="0"/>
          <c:order val="1"/>
          <c:tx>
            <c:strRef>
              <c:f>'[28.xlsx]Partida 28'!$C$26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'[28.xlsx]Partida 28'!$D$24:$O$24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'[28.xlsx]Partida 28'!$D$26:$O$26</c:f>
              <c:numCache>
                <c:formatCode>0.0%</c:formatCode>
                <c:ptCount val="12"/>
                <c:pt idx="0">
                  <c:v>5.650863700116078E-2</c:v>
                </c:pt>
                <c:pt idx="1">
                  <c:v>4.7511496888652804E-2</c:v>
                </c:pt>
                <c:pt idx="2">
                  <c:v>0.27457178838583923</c:v>
                </c:pt>
                <c:pt idx="3">
                  <c:v>0.28627985159886177</c:v>
                </c:pt>
                <c:pt idx="4">
                  <c:v>3.2981407807230641E-2</c:v>
                </c:pt>
                <c:pt idx="5">
                  <c:v>5.4055012557946973E-2</c:v>
                </c:pt>
                <c:pt idx="6">
                  <c:v>3.4583460810757354E-2</c:v>
                </c:pt>
                <c:pt idx="7">
                  <c:v>3.4226738086414847E-2</c:v>
                </c:pt>
                <c:pt idx="8">
                  <c:v>5.2897779609242558E-2</c:v>
                </c:pt>
                <c:pt idx="9">
                  <c:v>3.3300926064726073E-2</c:v>
                </c:pt>
                <c:pt idx="10">
                  <c:v>5.0861822621314251E-2</c:v>
                </c:pt>
                <c:pt idx="11">
                  <c:v>8.6999364572867069E-2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444-47F2-83BA-39194F3BF6A4}"/>
            </c:ext>
          </c:extLst>
        </c:ser>
        <c:ser>
          <c:idx val="1"/>
          <c:order val="2"/>
          <c:tx>
            <c:strRef>
              <c:f>'[28.xlsx]Partida 28'!$C$27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857763300760043E-2"/>
                  <c:y val="6.953495623541031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EE8-4FF0-871F-101C9CE66CF9}"/>
                </c:ext>
              </c:extLst>
            </c:dLbl>
            <c:dLbl>
              <c:idx val="1"/>
              <c:layout>
                <c:manualLayout>
                  <c:x val="1.5200868621064021E-2"/>
                  <c:y val="3.47674781177051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EE8-4FF0-871F-101C9CE66CF9}"/>
                </c:ext>
              </c:extLst>
            </c:dLbl>
            <c:dLbl>
              <c:idx val="2"/>
              <c:layout>
                <c:manualLayout>
                  <c:x val="1.3029315960912053E-2"/>
                  <c:y val="3.476747811770452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EE8-4FF0-871F-101C9CE66CF9}"/>
                </c:ext>
              </c:extLst>
            </c:dLbl>
            <c:dLbl>
              <c:idx val="3"/>
              <c:layout>
                <c:manualLayout>
                  <c:x val="1.0857763300760003E-2"/>
                  <c:y val="-3.47674781177051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EE8-4FF0-871F-101C9CE66C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'[28.xlsx]Partida 28'!$D$24:$O$24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'[28.xlsx]Partida 28'!$D$27:$K$27</c:f>
              <c:numCache>
                <c:formatCode>0.0%</c:formatCode>
                <c:ptCount val="8"/>
                <c:pt idx="0">
                  <c:v>6.2063159971691748E-2</c:v>
                </c:pt>
                <c:pt idx="1">
                  <c:v>6.3419100514212526E-2</c:v>
                </c:pt>
                <c:pt idx="2">
                  <c:v>0.13637986310847564</c:v>
                </c:pt>
                <c:pt idx="3">
                  <c:v>6.310274264638846E-2</c:v>
                </c:pt>
                <c:pt idx="4">
                  <c:v>7.7160463137329272E-2</c:v>
                </c:pt>
                <c:pt idx="5">
                  <c:v>0.11991412714551912</c:v>
                </c:pt>
                <c:pt idx="6">
                  <c:v>6.5641933540195291E-2</c:v>
                </c:pt>
                <c:pt idx="7">
                  <c:v>6.7163642064995477E-2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444-47F2-83BA-39194F3BF6A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5603328"/>
        <c:axId val="135604864"/>
      </c:barChart>
      <c:catAx>
        <c:axId val="135603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5604864"/>
        <c:crosses val="autoZero"/>
        <c:auto val="1"/>
        <c:lblAlgn val="ctr"/>
        <c:lblOffset val="100"/>
        <c:noMultiLvlLbl val="0"/>
      </c:catAx>
      <c:valAx>
        <c:axId val="135604864"/>
        <c:scaling>
          <c:orientation val="minMax"/>
          <c:max val="0.4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5603328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Acumulada  2017 - 2018 - 2019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29293794618341573"/>
          <c:y val="3.145477076407023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'[28.xlsx]Partida 28'!$C$19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'[28.xlsx]Partida 28'!$D$18:$O$18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'[28.xlsx]Partida 28'!$D$19:$O$19</c:f>
              <c:numCache>
                <c:formatCode>0.0%</c:formatCode>
                <c:ptCount val="12"/>
                <c:pt idx="0">
                  <c:v>1.6641608230175499E-2</c:v>
                </c:pt>
                <c:pt idx="1">
                  <c:v>3.7972819562962036E-2</c:v>
                </c:pt>
                <c:pt idx="2">
                  <c:v>6.7213715467277474E-2</c:v>
                </c:pt>
                <c:pt idx="3">
                  <c:v>7.7209802187780605E-2</c:v>
                </c:pt>
                <c:pt idx="4">
                  <c:v>9.8255488218464554E-2</c:v>
                </c:pt>
                <c:pt idx="5">
                  <c:v>0.12343242682430917</c:v>
                </c:pt>
                <c:pt idx="6">
                  <c:v>0.18211951130564846</c:v>
                </c:pt>
                <c:pt idx="7">
                  <c:v>0.34602985215103532</c:v>
                </c:pt>
                <c:pt idx="8">
                  <c:v>0.37656284824982733</c:v>
                </c:pt>
                <c:pt idx="9">
                  <c:v>0.4100866776281249</c:v>
                </c:pt>
                <c:pt idx="10">
                  <c:v>0.48802081187536245</c:v>
                </c:pt>
                <c:pt idx="11">
                  <c:v>0.88130679618698604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889-4252-8C0E-9712464EE9B3}"/>
            </c:ext>
          </c:extLst>
        </c:ser>
        <c:ser>
          <c:idx val="0"/>
          <c:order val="1"/>
          <c:tx>
            <c:strRef>
              <c:f>'[28.xlsx]Partida 28'!$C$20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'[28.xlsx]Partida 28'!$D$18:$O$18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'[28.xlsx]Partida 28'!$D$20:$O$20</c:f>
              <c:numCache>
                <c:formatCode>0.0%</c:formatCode>
                <c:ptCount val="12"/>
                <c:pt idx="0">
                  <c:v>5.650863700116078E-2</c:v>
                </c:pt>
                <c:pt idx="1">
                  <c:v>0.10402013388981358</c:v>
                </c:pt>
                <c:pt idx="2">
                  <c:v>0.3512497190192217</c:v>
                </c:pt>
                <c:pt idx="3">
                  <c:v>0.63752957061808346</c:v>
                </c:pt>
                <c:pt idx="4">
                  <c:v>0.67051097842531415</c:v>
                </c:pt>
                <c:pt idx="5">
                  <c:v>0.72456599098326113</c:v>
                </c:pt>
                <c:pt idx="6">
                  <c:v>0.76624212768690381</c:v>
                </c:pt>
                <c:pt idx="7">
                  <c:v>0.78871056291779396</c:v>
                </c:pt>
                <c:pt idx="8">
                  <c:v>0.84160834252703653</c:v>
                </c:pt>
                <c:pt idx="9">
                  <c:v>0.87164896445011342</c:v>
                </c:pt>
                <c:pt idx="10">
                  <c:v>0.91210339402379437</c:v>
                </c:pt>
                <c:pt idx="11">
                  <c:v>0.99538711121373091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067-43BE-8736-C10010240EFC}"/>
            </c:ext>
          </c:extLst>
        </c:ser>
        <c:ser>
          <c:idx val="1"/>
          <c:order val="2"/>
          <c:tx>
            <c:strRef>
              <c:f>'[28.xlsx]Partida 28'!$C$21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4.7939394725576928E-2"/>
                  <c:y val="-2.32999219272225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863-4A77-B609-8D0C10467E5D}"/>
                </c:ext>
              </c:extLst>
            </c:dLbl>
            <c:dLbl>
              <c:idx val="1"/>
              <c:layout>
                <c:manualLayout>
                  <c:x val="-5.9308072487644151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8D7-4C9C-A5AC-6C68C5666144}"/>
                </c:ext>
              </c:extLst>
            </c:dLbl>
            <c:dLbl>
              <c:idx val="2"/>
              <c:layout>
                <c:manualLayout>
                  <c:x val="-3.5145524437122419E-2"/>
                  <c:y val="-3.14547707640701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1EF-469F-927E-62DD74ECD1DD}"/>
                </c:ext>
              </c:extLst>
            </c:dLbl>
            <c:dLbl>
              <c:idx val="3"/>
              <c:layout>
                <c:manualLayout>
                  <c:x val="-4.3931905546403117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1EF-469F-927E-62DD74ECD1DD}"/>
                </c:ext>
              </c:extLst>
            </c:dLbl>
            <c:dLbl>
              <c:idx val="4"/>
              <c:layout>
                <c:manualLayout>
                  <c:x val="-3.5145524437122544E-2"/>
                  <c:y val="-3.4949745293411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B8E-490E-BB83-9E084203A084}"/>
                </c:ext>
              </c:extLst>
            </c:dLbl>
            <c:dLbl>
              <c:idx val="5"/>
              <c:layout>
                <c:manualLayout>
                  <c:x val="-2.6359143327841845E-2"/>
                  <c:y val="-2.4464821705387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28C-4505-98B1-25F0767F8AE0}"/>
                </c:ext>
              </c:extLst>
            </c:dLbl>
            <c:dLbl>
              <c:idx val="6"/>
              <c:layout>
                <c:manualLayout>
                  <c:x val="-4.6128500823723308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28C-4505-98B1-25F0767F8A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'[28.xlsx]Partida 28'!$D$18:$O$18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'[28.xlsx]Partida 28'!$D$21:$K$21</c:f>
              <c:numCache>
                <c:formatCode>0.0%</c:formatCode>
                <c:ptCount val="8"/>
                <c:pt idx="0">
                  <c:v>6.2063159971691748E-2</c:v>
                </c:pt>
                <c:pt idx="1">
                  <c:v>0.12548226048590427</c:v>
                </c:pt>
                <c:pt idx="2">
                  <c:v>0.25558374828891617</c:v>
                </c:pt>
                <c:pt idx="3">
                  <c:v>0.31728515469398744</c:v>
                </c:pt>
                <c:pt idx="4">
                  <c:v>0.39444561783131671</c:v>
                </c:pt>
                <c:pt idx="5">
                  <c:v>0.51418054063543184</c:v>
                </c:pt>
                <c:pt idx="6">
                  <c:v>0.55732609889021434</c:v>
                </c:pt>
                <c:pt idx="7">
                  <c:v>0.62356734320733698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067-43BE-8736-C10010240E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1001728"/>
        <c:axId val="151011712"/>
      </c:lineChart>
      <c:catAx>
        <c:axId val="151001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1011712"/>
        <c:crosses val="autoZero"/>
        <c:auto val="1"/>
        <c:lblAlgn val="ctr"/>
        <c:lblOffset val="100"/>
        <c:noMultiLvlLbl val="0"/>
      </c:catAx>
      <c:valAx>
        <c:axId val="1510117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100172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11/10/2019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11/10/2019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11/10/2019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11/10/2019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11/10/2019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11/10/2019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11/10/2019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11/10/2019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11/10/2019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11/10/2019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11/10/2019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11/10/2019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11/10/2019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11/10/2019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11/10/2019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11/10/2019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11/10/2019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11/10/2019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11/10/2019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11/10/2019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11/10/2019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11/10/2019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11/10/2019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11/10/2019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11/10/2019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53572"/>
              </p:ext>
            </p:extLst>
          </p:nvPr>
        </p:nvGraphicFramePr>
        <p:xfrm>
          <a:off x="5508104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012160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15900720-A36E-4E68-A40B-CD78FAAD4736}"/>
              </a:ext>
            </a:extLst>
          </p:cNvPr>
          <p:cNvSpPr txBox="1">
            <a:spLocks/>
          </p:cNvSpPr>
          <p:nvPr userDrawn="1"/>
        </p:nvSpPr>
        <p:spPr>
          <a:xfrm>
            <a:off x="280665" y="635635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AGOSTO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SERVICIO ELECTORAL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</a:t>
            </a:r>
            <a:r>
              <a:rPr lang="es-CL" sz="1200"/>
              <a:t>, Octubre </a:t>
            </a:r>
            <a:r>
              <a:rPr lang="es-CL" sz="1200" dirty="0"/>
              <a:t>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69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xmlns="" id="{C011AA99-CCDE-4C51-B3AC-1464F20C2D2C}"/>
              </a:ext>
            </a:extLst>
          </p:cNvPr>
          <p:cNvSpPr/>
          <p:nvPr/>
        </p:nvSpPr>
        <p:spPr>
          <a:xfrm>
            <a:off x="144016" y="6165304"/>
            <a:ext cx="5796136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xmlns="" id="{32419A1C-E6D7-4281-A2DF-BB263C8FDC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1475712"/>
              </p:ext>
            </p:extLst>
          </p:nvPr>
        </p:nvGraphicFramePr>
        <p:xfrm>
          <a:off x="1676400" y="2060848"/>
          <a:ext cx="57912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9" name="8 Gráfico">
            <a:extLst>
              <a:ext uri="{FF2B5EF4-FFF2-40B4-BE49-F238E27FC236}">
                <a16:creationId xmlns:a16="http://schemas.microsoft.com/office/drawing/2014/main" xmlns="" id="{F13FE392-0A9D-4189-BCAC-F085F11A47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2982859"/>
              </p:ext>
            </p:extLst>
          </p:nvPr>
        </p:nvGraphicFramePr>
        <p:xfrm>
          <a:off x="1535954" y="1628800"/>
          <a:ext cx="5967561" cy="4079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9902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7" name="6 Gráfico">
            <a:extLst>
              <a:ext uri="{FF2B5EF4-FFF2-40B4-BE49-F238E27FC236}">
                <a16:creationId xmlns:a16="http://schemas.microsoft.com/office/drawing/2014/main" xmlns="" id="{26CCAC31-5791-45C7-9B63-C44D133FD4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4213119"/>
              </p:ext>
            </p:extLst>
          </p:nvPr>
        </p:nvGraphicFramePr>
        <p:xfrm>
          <a:off x="1691680" y="2204864"/>
          <a:ext cx="5795433" cy="35364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0384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63" y="2397125"/>
            <a:ext cx="8296275" cy="185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3242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01:  SERVICIO ELECTORAL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90249"/>
            <a:ext cx="8742476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3155</TotalTime>
  <Words>120</Words>
  <Application>Microsoft Office PowerPoint</Application>
  <PresentationFormat>Presentación en pantalla 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1_Tema de Office</vt:lpstr>
      <vt:lpstr>Tema de Office</vt:lpstr>
      <vt:lpstr>Imagen de mapa de bits</vt:lpstr>
      <vt:lpstr>EJECUCIÓN ACUMULADA DE GASTOS PRESUPUESTARIOS AL MES DE AGOSTO DE 2019 PARTIDA 28: SERVICIO ELECTORAL</vt:lpstr>
      <vt:lpstr>Presentación de PowerPoint</vt:lpstr>
      <vt:lpstr>Presentación de PowerPoint</vt:lpstr>
      <vt:lpstr>Presentación de PowerPoint</vt:lpstr>
      <vt:lpstr>EJECUCIÓN ACUMULADA DE GASTOS A AGOSTO DE 2019  PARTIDA 28 SERVICIO ELECTORAL</vt:lpstr>
      <vt:lpstr>EJECUCIÓN ACUMULADA DE GASTOS A AGOSTO DE 2019  PARTIDA 28. CAPÍTULO 01. PROGRAMA 01:  SERVICIO ELECTORAL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Kaina Pino</cp:lastModifiedBy>
  <cp:revision>202</cp:revision>
  <cp:lastPrinted>2019-10-09T11:55:36Z</cp:lastPrinted>
  <dcterms:created xsi:type="dcterms:W3CDTF">2016-06-23T13:38:47Z</dcterms:created>
  <dcterms:modified xsi:type="dcterms:W3CDTF">2019-10-11T14:59:59Z</dcterms:modified>
</cp:coreProperties>
</file>