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9" r:id="rId5"/>
    <p:sldId id="300" r:id="rId6"/>
    <p:sldId id="299" r:id="rId7"/>
    <p:sldId id="264" r:id="rId8"/>
    <p:sldId id="263" r:id="rId9"/>
    <p:sldId id="265" r:id="rId10"/>
    <p:sldId id="310" r:id="rId11"/>
    <p:sldId id="267" r:id="rId12"/>
    <p:sldId id="268" r:id="rId13"/>
    <p:sldId id="271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A3EB62-E6A7-4495-9CB1-DB8E5143E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98064"/>
              </p:ext>
            </p:extLst>
          </p:nvPr>
        </p:nvGraphicFramePr>
        <p:xfrm>
          <a:off x="539552" y="1894898"/>
          <a:ext cx="8136902" cy="3478314"/>
        </p:xfrm>
        <a:graphic>
          <a:graphicData uri="http://schemas.openxmlformats.org/drawingml/2006/table">
            <a:tbl>
              <a:tblPr/>
              <a:tblGrid>
                <a:gridCol w="252385">
                  <a:extLst>
                    <a:ext uri="{9D8B030D-6E8A-4147-A177-3AD203B41FA5}">
                      <a16:colId xmlns:a16="http://schemas.microsoft.com/office/drawing/2014/main" val="1624807477"/>
                    </a:ext>
                  </a:extLst>
                </a:gridCol>
                <a:gridCol w="252385">
                  <a:extLst>
                    <a:ext uri="{9D8B030D-6E8A-4147-A177-3AD203B41FA5}">
                      <a16:colId xmlns:a16="http://schemas.microsoft.com/office/drawing/2014/main" val="317426447"/>
                    </a:ext>
                  </a:extLst>
                </a:gridCol>
                <a:gridCol w="252385">
                  <a:extLst>
                    <a:ext uri="{9D8B030D-6E8A-4147-A177-3AD203B41FA5}">
                      <a16:colId xmlns:a16="http://schemas.microsoft.com/office/drawing/2014/main" val="3986034485"/>
                    </a:ext>
                  </a:extLst>
                </a:gridCol>
                <a:gridCol w="2846907">
                  <a:extLst>
                    <a:ext uri="{9D8B030D-6E8A-4147-A177-3AD203B41FA5}">
                      <a16:colId xmlns:a16="http://schemas.microsoft.com/office/drawing/2014/main" val="2442503456"/>
                    </a:ext>
                  </a:extLst>
                </a:gridCol>
                <a:gridCol w="676393">
                  <a:extLst>
                    <a:ext uri="{9D8B030D-6E8A-4147-A177-3AD203B41FA5}">
                      <a16:colId xmlns:a16="http://schemas.microsoft.com/office/drawing/2014/main" val="555116518"/>
                    </a:ext>
                  </a:extLst>
                </a:gridCol>
                <a:gridCol w="676393">
                  <a:extLst>
                    <a:ext uri="{9D8B030D-6E8A-4147-A177-3AD203B41FA5}">
                      <a16:colId xmlns:a16="http://schemas.microsoft.com/office/drawing/2014/main" val="3079292331"/>
                    </a:ext>
                  </a:extLst>
                </a:gridCol>
                <a:gridCol w="676393">
                  <a:extLst>
                    <a:ext uri="{9D8B030D-6E8A-4147-A177-3AD203B41FA5}">
                      <a16:colId xmlns:a16="http://schemas.microsoft.com/office/drawing/2014/main" val="2203756812"/>
                    </a:ext>
                  </a:extLst>
                </a:gridCol>
                <a:gridCol w="676393">
                  <a:extLst>
                    <a:ext uri="{9D8B030D-6E8A-4147-A177-3AD203B41FA5}">
                      <a16:colId xmlns:a16="http://schemas.microsoft.com/office/drawing/2014/main" val="4093267456"/>
                    </a:ext>
                  </a:extLst>
                </a:gridCol>
                <a:gridCol w="615820">
                  <a:extLst>
                    <a:ext uri="{9D8B030D-6E8A-4147-A177-3AD203B41FA5}">
                      <a16:colId xmlns:a16="http://schemas.microsoft.com/office/drawing/2014/main" val="596366594"/>
                    </a:ext>
                  </a:extLst>
                </a:gridCol>
                <a:gridCol w="605724">
                  <a:extLst>
                    <a:ext uri="{9D8B030D-6E8A-4147-A177-3AD203B41FA5}">
                      <a16:colId xmlns:a16="http://schemas.microsoft.com/office/drawing/2014/main" val="1795001605"/>
                    </a:ext>
                  </a:extLst>
                </a:gridCol>
                <a:gridCol w="605724">
                  <a:extLst>
                    <a:ext uri="{9D8B030D-6E8A-4147-A177-3AD203B41FA5}">
                      <a16:colId xmlns:a16="http://schemas.microsoft.com/office/drawing/2014/main" val="1228671866"/>
                    </a:ext>
                  </a:extLst>
                </a:gridCol>
              </a:tblGrid>
              <a:tr h="151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6215"/>
                  </a:ext>
                </a:extLst>
              </a:tr>
              <a:tr h="583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74843"/>
                  </a:ext>
                </a:extLst>
              </a:tr>
              <a:tr h="167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27.073.421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684.975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19.897.842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44635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11.496.526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684.975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6.778.798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044317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1.105.483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653851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11.921.548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50656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11.921.548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162502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9.257.576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127440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1.771.786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621983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23958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865.071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02895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114326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92.013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70750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58112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362315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002781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840166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683784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62614"/>
                  </a:ext>
                </a:extLst>
              </a:tr>
              <a:tr h="151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56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AED131-555D-4643-BC6D-94ED89C7F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57913"/>
              </p:ext>
            </p:extLst>
          </p:nvPr>
        </p:nvGraphicFramePr>
        <p:xfrm>
          <a:off x="465658" y="1628800"/>
          <a:ext cx="8210797" cy="2232249"/>
        </p:xfrm>
        <a:graphic>
          <a:graphicData uri="http://schemas.openxmlformats.org/drawingml/2006/table">
            <a:tbl>
              <a:tblPr/>
              <a:tblGrid>
                <a:gridCol w="254677">
                  <a:extLst>
                    <a:ext uri="{9D8B030D-6E8A-4147-A177-3AD203B41FA5}">
                      <a16:colId xmlns:a16="http://schemas.microsoft.com/office/drawing/2014/main" val="4031051537"/>
                    </a:ext>
                  </a:extLst>
                </a:gridCol>
                <a:gridCol w="254677">
                  <a:extLst>
                    <a:ext uri="{9D8B030D-6E8A-4147-A177-3AD203B41FA5}">
                      <a16:colId xmlns:a16="http://schemas.microsoft.com/office/drawing/2014/main" val="3904092059"/>
                    </a:ext>
                  </a:extLst>
                </a:gridCol>
                <a:gridCol w="254677">
                  <a:extLst>
                    <a:ext uri="{9D8B030D-6E8A-4147-A177-3AD203B41FA5}">
                      <a16:colId xmlns:a16="http://schemas.microsoft.com/office/drawing/2014/main" val="2864224666"/>
                    </a:ext>
                  </a:extLst>
                </a:gridCol>
                <a:gridCol w="2872760">
                  <a:extLst>
                    <a:ext uri="{9D8B030D-6E8A-4147-A177-3AD203B41FA5}">
                      <a16:colId xmlns:a16="http://schemas.microsoft.com/office/drawing/2014/main" val="3871785167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1634776793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2683620465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3609319807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1848730513"/>
                    </a:ext>
                  </a:extLst>
                </a:gridCol>
                <a:gridCol w="621412">
                  <a:extLst>
                    <a:ext uri="{9D8B030D-6E8A-4147-A177-3AD203B41FA5}">
                      <a16:colId xmlns:a16="http://schemas.microsoft.com/office/drawing/2014/main" val="3979665032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731927144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613915498"/>
                    </a:ext>
                  </a:extLst>
                </a:gridCol>
              </a:tblGrid>
              <a:tr h="1451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988147"/>
                  </a:ext>
                </a:extLst>
              </a:tr>
              <a:tr h="444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947569"/>
                  </a:ext>
                </a:extLst>
              </a:tr>
              <a:tr h="190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8.050.438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7.651.074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16561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236.283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2614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113.514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587162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7.447.594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476674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3.672.786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47404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3.403.246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42528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269.540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70177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3.774.808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47276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3.774.808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50423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750585"/>
                  </a:ext>
                </a:extLst>
              </a:tr>
              <a:tr h="145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3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E11C247-0E59-481B-A5EE-2AA7DF5A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703544"/>
              </p:ext>
            </p:extLst>
          </p:nvPr>
        </p:nvGraphicFramePr>
        <p:xfrm>
          <a:off x="466602" y="1900822"/>
          <a:ext cx="8210796" cy="2578154"/>
        </p:xfrm>
        <a:graphic>
          <a:graphicData uri="http://schemas.openxmlformats.org/drawingml/2006/table">
            <a:tbl>
              <a:tblPr/>
              <a:tblGrid>
                <a:gridCol w="245538">
                  <a:extLst>
                    <a:ext uri="{9D8B030D-6E8A-4147-A177-3AD203B41FA5}">
                      <a16:colId xmlns:a16="http://schemas.microsoft.com/office/drawing/2014/main" val="2872060683"/>
                    </a:ext>
                  </a:extLst>
                </a:gridCol>
                <a:gridCol w="245538">
                  <a:extLst>
                    <a:ext uri="{9D8B030D-6E8A-4147-A177-3AD203B41FA5}">
                      <a16:colId xmlns:a16="http://schemas.microsoft.com/office/drawing/2014/main" val="3804418501"/>
                    </a:ext>
                  </a:extLst>
                </a:gridCol>
                <a:gridCol w="245538">
                  <a:extLst>
                    <a:ext uri="{9D8B030D-6E8A-4147-A177-3AD203B41FA5}">
                      <a16:colId xmlns:a16="http://schemas.microsoft.com/office/drawing/2014/main" val="1303522699"/>
                    </a:ext>
                  </a:extLst>
                </a:gridCol>
                <a:gridCol w="3064319">
                  <a:extLst>
                    <a:ext uri="{9D8B030D-6E8A-4147-A177-3AD203B41FA5}">
                      <a16:colId xmlns:a16="http://schemas.microsoft.com/office/drawing/2014/main" val="2015116094"/>
                    </a:ext>
                  </a:extLst>
                </a:gridCol>
                <a:gridCol w="658042">
                  <a:extLst>
                    <a:ext uri="{9D8B030D-6E8A-4147-A177-3AD203B41FA5}">
                      <a16:colId xmlns:a16="http://schemas.microsoft.com/office/drawing/2014/main" val="1501962902"/>
                    </a:ext>
                  </a:extLst>
                </a:gridCol>
                <a:gridCol w="658042">
                  <a:extLst>
                    <a:ext uri="{9D8B030D-6E8A-4147-A177-3AD203B41FA5}">
                      <a16:colId xmlns:a16="http://schemas.microsoft.com/office/drawing/2014/main" val="685235551"/>
                    </a:ext>
                  </a:extLst>
                </a:gridCol>
                <a:gridCol w="658042">
                  <a:extLst>
                    <a:ext uri="{9D8B030D-6E8A-4147-A177-3AD203B41FA5}">
                      <a16:colId xmlns:a16="http://schemas.microsoft.com/office/drawing/2014/main" val="4100082272"/>
                    </a:ext>
                  </a:extLst>
                </a:gridCol>
                <a:gridCol w="658042">
                  <a:extLst>
                    <a:ext uri="{9D8B030D-6E8A-4147-A177-3AD203B41FA5}">
                      <a16:colId xmlns:a16="http://schemas.microsoft.com/office/drawing/2014/main" val="2328882708"/>
                    </a:ext>
                  </a:extLst>
                </a:gridCol>
                <a:gridCol w="599113">
                  <a:extLst>
                    <a:ext uri="{9D8B030D-6E8A-4147-A177-3AD203B41FA5}">
                      <a16:colId xmlns:a16="http://schemas.microsoft.com/office/drawing/2014/main" val="4036937952"/>
                    </a:ext>
                  </a:extLst>
                </a:gridCol>
                <a:gridCol w="589291">
                  <a:extLst>
                    <a:ext uri="{9D8B030D-6E8A-4147-A177-3AD203B41FA5}">
                      <a16:colId xmlns:a16="http://schemas.microsoft.com/office/drawing/2014/main" val="290549929"/>
                    </a:ext>
                  </a:extLst>
                </a:gridCol>
                <a:gridCol w="589291">
                  <a:extLst>
                    <a:ext uri="{9D8B030D-6E8A-4147-A177-3AD203B41FA5}">
                      <a16:colId xmlns:a16="http://schemas.microsoft.com/office/drawing/2014/main" val="3448535290"/>
                    </a:ext>
                  </a:extLst>
                </a:gridCol>
              </a:tblGrid>
              <a:tr h="131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75" marR="7075" marT="70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75" marR="7075" marT="70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570865"/>
                  </a:ext>
                </a:extLst>
              </a:tr>
              <a:tr h="401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66040"/>
                  </a:ext>
                </a:extLst>
              </a:tr>
              <a:tr h="171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15.684.351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14.022.061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45146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19.614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10.281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6600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123.667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93202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13.888.113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9613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13.182.373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717089"/>
                  </a:ext>
                </a:extLst>
              </a:tr>
              <a:tr h="155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12.204.954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703571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977.419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19658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705.740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091949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620.568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95030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85.172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9850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681503"/>
                  </a:ext>
                </a:extLst>
              </a:tr>
              <a:tr h="1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75" marR="7075" marT="70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6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</a:t>
            </a:r>
            <a:r>
              <a:rPr lang="es-CL" sz="1400" b="1" dirty="0"/>
              <a:t>$56.217 </a:t>
            </a:r>
            <a:r>
              <a:rPr lang="es-CL" sz="1400" dirty="0"/>
              <a:t>millones, con un 62% de los recursos destinado a transferencias corrientes, los que al mes de AGOSTO registraron erogaciones del 94% sobre el presupuesto vigente y en línea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AGOSTO ascendió a </a:t>
            </a:r>
            <a:r>
              <a:rPr lang="es-CL" sz="1400" b="1" dirty="0"/>
              <a:t>$2.154 millones</a:t>
            </a:r>
            <a:r>
              <a:rPr lang="es-CL" sz="1400" dirty="0"/>
              <a:t>, es decir, un gasto de </a:t>
            </a:r>
            <a:r>
              <a:rPr lang="es-CL" sz="1400" b="1" dirty="0"/>
              <a:t>3,8% </a:t>
            </a:r>
            <a:r>
              <a:rPr lang="es-CL" sz="1400" dirty="0"/>
              <a:t>respecto del presupuesto vigente, gasto inferior al registrado a igual mes de los últimos dos año (2017, 6,1%; y 2018, 4,8%).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74,8% del presupuesto vigente, se concentra en el “Servicio Nacional de la Mujer y la Equidad de Género” (46,9%) y “Prevención y Atención de la Violencia contra las Mujeres” (27,9%), programas que al mes de AGOSTO alcanzaron niveles de ejecución de 73,5% y 89,4%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Finalmente, el programa “Subsecretaría de la Mujer y la Equidad de Género” presentó el menor avance con un 54,6%, mientras que el programa “</a:t>
            </a:r>
            <a:r>
              <a:rPr lang="es-CL" sz="1400" dirty="0"/>
              <a:t>Mujer y Trabajo” registró la mayor erogación con un 90,7%.  Lo último se explica fundamentalmente por el gasto registrado en el subtítulo 24 “transferencias corrientes”, el que alcanza un 99% y una participación dentro del programa de 93,4%.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BA4DF1B-6D57-4CBF-9971-C285B8F26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621379"/>
            <a:ext cx="6800204" cy="41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F3BE3D-57BB-41A2-AEBC-C8E5172E6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382" y="1649925"/>
            <a:ext cx="6631986" cy="408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970D70-1B36-4A26-9EC5-3BC9EAD41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949584"/>
              </p:ext>
            </p:extLst>
          </p:nvPr>
        </p:nvGraphicFramePr>
        <p:xfrm>
          <a:off x="518864" y="2204864"/>
          <a:ext cx="8178280" cy="1872206"/>
        </p:xfrm>
        <a:graphic>
          <a:graphicData uri="http://schemas.openxmlformats.org/drawingml/2006/table">
            <a:tbl>
              <a:tblPr/>
              <a:tblGrid>
                <a:gridCol w="269732">
                  <a:extLst>
                    <a:ext uri="{9D8B030D-6E8A-4147-A177-3AD203B41FA5}">
                      <a16:colId xmlns:a16="http://schemas.microsoft.com/office/drawing/2014/main" val="223332120"/>
                    </a:ext>
                  </a:extLst>
                </a:gridCol>
                <a:gridCol w="3042579">
                  <a:extLst>
                    <a:ext uri="{9D8B030D-6E8A-4147-A177-3AD203B41FA5}">
                      <a16:colId xmlns:a16="http://schemas.microsoft.com/office/drawing/2014/main" val="3638064308"/>
                    </a:ext>
                  </a:extLst>
                </a:gridCol>
                <a:gridCol w="722882">
                  <a:extLst>
                    <a:ext uri="{9D8B030D-6E8A-4147-A177-3AD203B41FA5}">
                      <a16:colId xmlns:a16="http://schemas.microsoft.com/office/drawing/2014/main" val="516241821"/>
                    </a:ext>
                  </a:extLst>
                </a:gridCol>
                <a:gridCol w="722882">
                  <a:extLst>
                    <a:ext uri="{9D8B030D-6E8A-4147-A177-3AD203B41FA5}">
                      <a16:colId xmlns:a16="http://schemas.microsoft.com/office/drawing/2014/main" val="2697021360"/>
                    </a:ext>
                  </a:extLst>
                </a:gridCol>
                <a:gridCol w="722882">
                  <a:extLst>
                    <a:ext uri="{9D8B030D-6E8A-4147-A177-3AD203B41FA5}">
                      <a16:colId xmlns:a16="http://schemas.microsoft.com/office/drawing/2014/main" val="3518479716"/>
                    </a:ext>
                  </a:extLst>
                </a:gridCol>
                <a:gridCol w="722882">
                  <a:extLst>
                    <a:ext uri="{9D8B030D-6E8A-4147-A177-3AD203B41FA5}">
                      <a16:colId xmlns:a16="http://schemas.microsoft.com/office/drawing/2014/main" val="2857000299"/>
                    </a:ext>
                  </a:extLst>
                </a:gridCol>
                <a:gridCol w="658147">
                  <a:extLst>
                    <a:ext uri="{9D8B030D-6E8A-4147-A177-3AD203B41FA5}">
                      <a16:colId xmlns:a16="http://schemas.microsoft.com/office/drawing/2014/main" val="2243257453"/>
                    </a:ext>
                  </a:extLst>
                </a:gridCol>
                <a:gridCol w="658147">
                  <a:extLst>
                    <a:ext uri="{9D8B030D-6E8A-4147-A177-3AD203B41FA5}">
                      <a16:colId xmlns:a16="http://schemas.microsoft.com/office/drawing/2014/main" val="2956219096"/>
                    </a:ext>
                  </a:extLst>
                </a:gridCol>
                <a:gridCol w="658147">
                  <a:extLst>
                    <a:ext uri="{9D8B030D-6E8A-4147-A177-3AD203B41FA5}">
                      <a16:colId xmlns:a16="http://schemas.microsoft.com/office/drawing/2014/main" val="3010071499"/>
                    </a:ext>
                  </a:extLst>
                </a:gridCol>
              </a:tblGrid>
              <a:tr h="184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24801"/>
                  </a:ext>
                </a:extLst>
              </a:tr>
              <a:tr h="566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09611"/>
                  </a:ext>
                </a:extLst>
              </a:tr>
              <a:tr h="196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57.122.667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904.836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44.903.202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384135"/>
                  </a:ext>
                </a:extLst>
              </a:tr>
              <a:tr h="18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16.853.007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904.836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9.952.566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834810"/>
                  </a:ext>
                </a:extLst>
              </a:tr>
              <a:tr h="18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2.145.383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39934"/>
                  </a:ext>
                </a:extLst>
              </a:tr>
              <a:tr h="18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32.636.687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774979"/>
                  </a:ext>
                </a:extLst>
              </a:tr>
              <a:tr h="18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168.566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00839"/>
                  </a:ext>
                </a:extLst>
              </a:tr>
              <a:tr h="184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24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EEAD58-17F5-4DBE-AAFA-B0F34DDDE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38221"/>
              </p:ext>
            </p:extLst>
          </p:nvPr>
        </p:nvGraphicFramePr>
        <p:xfrm>
          <a:off x="465658" y="1671630"/>
          <a:ext cx="8210797" cy="1541346"/>
        </p:xfrm>
        <a:graphic>
          <a:graphicData uri="http://schemas.openxmlformats.org/drawingml/2006/table">
            <a:tbl>
              <a:tblPr/>
              <a:tblGrid>
                <a:gridCol w="262829">
                  <a:extLst>
                    <a:ext uri="{9D8B030D-6E8A-4147-A177-3AD203B41FA5}">
                      <a16:colId xmlns:a16="http://schemas.microsoft.com/office/drawing/2014/main" val="3683265968"/>
                    </a:ext>
                  </a:extLst>
                </a:gridCol>
                <a:gridCol w="262829">
                  <a:extLst>
                    <a:ext uri="{9D8B030D-6E8A-4147-A177-3AD203B41FA5}">
                      <a16:colId xmlns:a16="http://schemas.microsoft.com/office/drawing/2014/main" val="1626749740"/>
                    </a:ext>
                  </a:extLst>
                </a:gridCol>
                <a:gridCol w="2964718">
                  <a:extLst>
                    <a:ext uri="{9D8B030D-6E8A-4147-A177-3AD203B41FA5}">
                      <a16:colId xmlns:a16="http://schemas.microsoft.com/office/drawing/2014/main" val="655375579"/>
                    </a:ext>
                  </a:extLst>
                </a:gridCol>
                <a:gridCol w="704384">
                  <a:extLst>
                    <a:ext uri="{9D8B030D-6E8A-4147-A177-3AD203B41FA5}">
                      <a16:colId xmlns:a16="http://schemas.microsoft.com/office/drawing/2014/main" val="1814915808"/>
                    </a:ext>
                  </a:extLst>
                </a:gridCol>
                <a:gridCol w="704384">
                  <a:extLst>
                    <a:ext uri="{9D8B030D-6E8A-4147-A177-3AD203B41FA5}">
                      <a16:colId xmlns:a16="http://schemas.microsoft.com/office/drawing/2014/main" val="506373563"/>
                    </a:ext>
                  </a:extLst>
                </a:gridCol>
                <a:gridCol w="704384">
                  <a:extLst>
                    <a:ext uri="{9D8B030D-6E8A-4147-A177-3AD203B41FA5}">
                      <a16:colId xmlns:a16="http://schemas.microsoft.com/office/drawing/2014/main" val="3423865715"/>
                    </a:ext>
                  </a:extLst>
                </a:gridCol>
                <a:gridCol w="704384">
                  <a:extLst>
                    <a:ext uri="{9D8B030D-6E8A-4147-A177-3AD203B41FA5}">
                      <a16:colId xmlns:a16="http://schemas.microsoft.com/office/drawing/2014/main" val="4496172"/>
                    </a:ext>
                  </a:extLst>
                </a:gridCol>
                <a:gridCol w="641305">
                  <a:extLst>
                    <a:ext uri="{9D8B030D-6E8A-4147-A177-3AD203B41FA5}">
                      <a16:colId xmlns:a16="http://schemas.microsoft.com/office/drawing/2014/main" val="3080126850"/>
                    </a:ext>
                  </a:extLst>
                </a:gridCol>
                <a:gridCol w="630790">
                  <a:extLst>
                    <a:ext uri="{9D8B030D-6E8A-4147-A177-3AD203B41FA5}">
                      <a16:colId xmlns:a16="http://schemas.microsoft.com/office/drawing/2014/main" val="2860995312"/>
                    </a:ext>
                  </a:extLst>
                </a:gridCol>
                <a:gridCol w="630790">
                  <a:extLst>
                    <a:ext uri="{9D8B030D-6E8A-4147-A177-3AD203B41FA5}">
                      <a16:colId xmlns:a16="http://schemas.microsoft.com/office/drawing/2014/main" val="2273563259"/>
                    </a:ext>
                  </a:extLst>
                </a:gridCol>
              </a:tblGrid>
              <a:tr h="164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357011"/>
                  </a:ext>
                </a:extLst>
              </a:tr>
              <a:tr h="503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150245"/>
                  </a:ext>
                </a:extLst>
              </a:tr>
              <a:tr h="215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7.245.307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218.625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3.952.793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154598"/>
                  </a:ext>
                </a:extLst>
              </a:tr>
              <a:tr h="16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49.191.149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49.877.360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40.950.409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727683"/>
                  </a:ext>
                </a:extLst>
              </a:tr>
              <a:tr h="16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27.073.421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684.975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19.897.842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63328"/>
                  </a:ext>
                </a:extLst>
              </a:tr>
              <a:tr h="16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8.050.438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7.651.074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735179"/>
                  </a:ext>
                </a:extLst>
              </a:tr>
              <a:tr h="16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15.684.351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14.022.061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44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A78A1F-D9BB-4601-B5B1-BBEBC54C3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5375"/>
              </p:ext>
            </p:extLst>
          </p:nvPr>
        </p:nvGraphicFramePr>
        <p:xfrm>
          <a:off x="539552" y="1918906"/>
          <a:ext cx="8064898" cy="2518208"/>
        </p:xfrm>
        <a:graphic>
          <a:graphicData uri="http://schemas.openxmlformats.org/drawingml/2006/table">
            <a:tbl>
              <a:tblPr/>
              <a:tblGrid>
                <a:gridCol w="250152">
                  <a:extLst>
                    <a:ext uri="{9D8B030D-6E8A-4147-A177-3AD203B41FA5}">
                      <a16:colId xmlns:a16="http://schemas.microsoft.com/office/drawing/2014/main" val="3778540041"/>
                    </a:ext>
                  </a:extLst>
                </a:gridCol>
                <a:gridCol w="250152">
                  <a:extLst>
                    <a:ext uri="{9D8B030D-6E8A-4147-A177-3AD203B41FA5}">
                      <a16:colId xmlns:a16="http://schemas.microsoft.com/office/drawing/2014/main" val="1897455431"/>
                    </a:ext>
                  </a:extLst>
                </a:gridCol>
                <a:gridCol w="250152">
                  <a:extLst>
                    <a:ext uri="{9D8B030D-6E8A-4147-A177-3AD203B41FA5}">
                      <a16:colId xmlns:a16="http://schemas.microsoft.com/office/drawing/2014/main" val="729874554"/>
                    </a:ext>
                  </a:extLst>
                </a:gridCol>
                <a:gridCol w="2821713">
                  <a:extLst>
                    <a:ext uri="{9D8B030D-6E8A-4147-A177-3AD203B41FA5}">
                      <a16:colId xmlns:a16="http://schemas.microsoft.com/office/drawing/2014/main" val="2238931437"/>
                    </a:ext>
                  </a:extLst>
                </a:gridCol>
                <a:gridCol w="670407">
                  <a:extLst>
                    <a:ext uri="{9D8B030D-6E8A-4147-A177-3AD203B41FA5}">
                      <a16:colId xmlns:a16="http://schemas.microsoft.com/office/drawing/2014/main" val="2989546519"/>
                    </a:ext>
                  </a:extLst>
                </a:gridCol>
                <a:gridCol w="670407">
                  <a:extLst>
                    <a:ext uri="{9D8B030D-6E8A-4147-A177-3AD203B41FA5}">
                      <a16:colId xmlns:a16="http://schemas.microsoft.com/office/drawing/2014/main" val="249473033"/>
                    </a:ext>
                  </a:extLst>
                </a:gridCol>
                <a:gridCol w="670407">
                  <a:extLst>
                    <a:ext uri="{9D8B030D-6E8A-4147-A177-3AD203B41FA5}">
                      <a16:colId xmlns:a16="http://schemas.microsoft.com/office/drawing/2014/main" val="1066795181"/>
                    </a:ext>
                  </a:extLst>
                </a:gridCol>
                <a:gridCol w="670407">
                  <a:extLst>
                    <a:ext uri="{9D8B030D-6E8A-4147-A177-3AD203B41FA5}">
                      <a16:colId xmlns:a16="http://schemas.microsoft.com/office/drawing/2014/main" val="2037353001"/>
                    </a:ext>
                  </a:extLst>
                </a:gridCol>
                <a:gridCol w="610371">
                  <a:extLst>
                    <a:ext uri="{9D8B030D-6E8A-4147-A177-3AD203B41FA5}">
                      <a16:colId xmlns:a16="http://schemas.microsoft.com/office/drawing/2014/main" val="3105976043"/>
                    </a:ext>
                  </a:extLst>
                </a:gridCol>
                <a:gridCol w="600365">
                  <a:extLst>
                    <a:ext uri="{9D8B030D-6E8A-4147-A177-3AD203B41FA5}">
                      <a16:colId xmlns:a16="http://schemas.microsoft.com/office/drawing/2014/main" val="182234103"/>
                    </a:ext>
                  </a:extLst>
                </a:gridCol>
                <a:gridCol w="600365">
                  <a:extLst>
                    <a:ext uri="{9D8B030D-6E8A-4147-A177-3AD203B41FA5}">
                      <a16:colId xmlns:a16="http://schemas.microsoft.com/office/drawing/2014/main" val="2256609447"/>
                    </a:ext>
                  </a:extLst>
                </a:gridCol>
              </a:tblGrid>
              <a:tr h="148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58045"/>
                  </a:ext>
                </a:extLst>
              </a:tr>
              <a:tr h="569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828630"/>
                  </a:ext>
                </a:extLst>
              </a:tr>
              <a:tr h="171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7.245.307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218.625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3.952.793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291593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5.100.584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218.625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3.073.521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307119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802.719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55468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272209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85563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085257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76.553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357332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378472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625944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95099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5568"/>
                  </a:ext>
                </a:extLst>
              </a:tr>
              <a:tr h="14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810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01: SERVICIO NACIONAL DE LA MUJER Y LA EQUIDAD DE GÉNERO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49E9F13-16FD-434C-AA0D-6EE17D1EB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5556"/>
              </p:ext>
            </p:extLst>
          </p:nvPr>
        </p:nvGraphicFramePr>
        <p:xfrm>
          <a:off x="539553" y="1868116"/>
          <a:ext cx="8136903" cy="1560885"/>
        </p:xfrm>
        <a:graphic>
          <a:graphicData uri="http://schemas.openxmlformats.org/drawingml/2006/table">
            <a:tbl>
              <a:tblPr/>
              <a:tblGrid>
                <a:gridCol w="269078">
                  <a:extLst>
                    <a:ext uri="{9D8B030D-6E8A-4147-A177-3AD203B41FA5}">
                      <a16:colId xmlns:a16="http://schemas.microsoft.com/office/drawing/2014/main" val="3009728586"/>
                    </a:ext>
                  </a:extLst>
                </a:gridCol>
                <a:gridCol w="3035192">
                  <a:extLst>
                    <a:ext uri="{9D8B030D-6E8A-4147-A177-3AD203B41FA5}">
                      <a16:colId xmlns:a16="http://schemas.microsoft.com/office/drawing/2014/main" val="3522737433"/>
                    </a:ext>
                  </a:extLst>
                </a:gridCol>
                <a:gridCol w="721128">
                  <a:extLst>
                    <a:ext uri="{9D8B030D-6E8A-4147-A177-3AD203B41FA5}">
                      <a16:colId xmlns:a16="http://schemas.microsoft.com/office/drawing/2014/main" val="488216231"/>
                    </a:ext>
                  </a:extLst>
                </a:gridCol>
                <a:gridCol w="721128">
                  <a:extLst>
                    <a:ext uri="{9D8B030D-6E8A-4147-A177-3AD203B41FA5}">
                      <a16:colId xmlns:a16="http://schemas.microsoft.com/office/drawing/2014/main" val="890148448"/>
                    </a:ext>
                  </a:extLst>
                </a:gridCol>
                <a:gridCol w="721128">
                  <a:extLst>
                    <a:ext uri="{9D8B030D-6E8A-4147-A177-3AD203B41FA5}">
                      <a16:colId xmlns:a16="http://schemas.microsoft.com/office/drawing/2014/main" val="248017558"/>
                    </a:ext>
                  </a:extLst>
                </a:gridCol>
                <a:gridCol w="721128">
                  <a:extLst>
                    <a:ext uri="{9D8B030D-6E8A-4147-A177-3AD203B41FA5}">
                      <a16:colId xmlns:a16="http://schemas.microsoft.com/office/drawing/2014/main" val="2965910974"/>
                    </a:ext>
                  </a:extLst>
                </a:gridCol>
                <a:gridCol w="656549">
                  <a:extLst>
                    <a:ext uri="{9D8B030D-6E8A-4147-A177-3AD203B41FA5}">
                      <a16:colId xmlns:a16="http://schemas.microsoft.com/office/drawing/2014/main" val="3337514069"/>
                    </a:ext>
                  </a:extLst>
                </a:gridCol>
                <a:gridCol w="645786">
                  <a:extLst>
                    <a:ext uri="{9D8B030D-6E8A-4147-A177-3AD203B41FA5}">
                      <a16:colId xmlns:a16="http://schemas.microsoft.com/office/drawing/2014/main" val="4131082861"/>
                    </a:ext>
                  </a:extLst>
                </a:gridCol>
                <a:gridCol w="645786">
                  <a:extLst>
                    <a:ext uri="{9D8B030D-6E8A-4147-A177-3AD203B41FA5}">
                      <a16:colId xmlns:a16="http://schemas.microsoft.com/office/drawing/2014/main" val="2771090822"/>
                    </a:ext>
                  </a:extLst>
                </a:gridCol>
              </a:tblGrid>
              <a:tr h="1504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73468"/>
                  </a:ext>
                </a:extLst>
              </a:tr>
              <a:tr h="460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2019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2018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395935"/>
                  </a:ext>
                </a:extLst>
              </a:tr>
              <a:tr h="197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49.191.149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49.877.360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686.211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38229"/>
                  </a:ext>
                </a:extLst>
              </a:tr>
              <a:tr h="150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11.752.423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686.211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6.879.045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274113"/>
                  </a:ext>
                </a:extLst>
              </a:tr>
              <a:tr h="150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2.808.652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1.342.664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142285"/>
                  </a:ext>
                </a:extLst>
              </a:tr>
              <a:tr h="150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34.719.848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34.719.848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32.636.687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8539"/>
                  </a:ext>
                </a:extLst>
              </a:tr>
              <a:tr h="150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771088"/>
                  </a:ext>
                </a:extLst>
              </a:tr>
              <a:tr h="150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067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1774</Words>
  <Application>Microsoft Office PowerPoint</Application>
  <PresentationFormat>Presentación en pantalla (4:3)</PresentationFormat>
  <Paragraphs>899</Paragraphs>
  <Slides>12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27: MINISTERIO DE LA MUJER Y LA EQUIDAD DE GÉNERO</vt:lpstr>
      <vt:lpstr>EJECUCIÓN ACUMULADA DE GASTOS A AGOSTO DE 2019  PARTIDA 27 MINISTERIO DE LA MUJER Y EQUIDAD DE GÉNERO</vt:lpstr>
      <vt:lpstr>EJECUCIÓN ACUMULADA DE GASTOS A AGOSTO DE 2019  PARTIDA 27 MINISTERIO DE LA MUJER Y EQUIDAD DE GÉNERO</vt:lpstr>
      <vt:lpstr>Presentación de PowerPoint</vt:lpstr>
      <vt:lpstr>Presentación de PowerPoint</vt:lpstr>
      <vt:lpstr>EJECUCIÓN ACUMULADA DE GASTOS A AGOSTO DE 2019  PARTIDA 27 MINISTERIO DE LA MUJER Y EQUIDAD DE GÉNERO</vt:lpstr>
      <vt:lpstr>EJECUCIÓN ACUMULADA DE GASTOS A AGOSTO DE 2019  PARTIDA 27 RESUMEN POR CAPÍTULOS</vt:lpstr>
      <vt:lpstr>EJECUCIÓN ACUMULADA DE GASTOS A AGOSTO DE 2019  PARTIDA 27. CAPÍTULO 01. PROGRAMA 01:  SUBSECRETARÍA DE LA MUJER Y LA EQUIDAD DE GÉNERO</vt:lpstr>
      <vt:lpstr>EJECUCIÓN ACUMULADA DE GASTOS A AGOSTO DE 2019  PARTIDA 27. CAPÍTULO 01: SERVICIO NACIONAL DE LA MUJER Y LA EQUIDAD DE GÉNERO</vt:lpstr>
      <vt:lpstr>EJECUCIÓN ACUMULADA DE GASTOS A AGOSTO DE 2019  PARTIDA 27. CAPÍTULO 02. PROGRAMA 01:  SERVICIO NACIONAL DE LA MUJER Y LA EQUIDAD DE GÉNERO</vt:lpstr>
      <vt:lpstr>EJECUCIÓN ACUMULADA DE GASTOS A AGOSTO DE 2019  PARTIDA 27. CAPÍTULO 02. PROGRAMA 02:  MUJER Y TRABAJO </vt:lpstr>
      <vt:lpstr>EJECUCIÓN ACUMULADA DE GASTOS A AGOSTO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216</cp:revision>
  <cp:lastPrinted>2019-10-06T20:09:36Z</cp:lastPrinted>
  <dcterms:created xsi:type="dcterms:W3CDTF">2016-06-23T13:38:47Z</dcterms:created>
  <dcterms:modified xsi:type="dcterms:W3CDTF">2019-10-06T20:14:39Z</dcterms:modified>
</cp:coreProperties>
</file>