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16" r:id="rId5"/>
    <p:sldId id="312" r:id="rId6"/>
    <p:sldId id="317" r:id="rId7"/>
    <p:sldId id="313" r:id="rId8"/>
    <p:sldId id="263" r:id="rId9"/>
    <p:sldId id="302" r:id="rId10"/>
    <p:sldId id="303" r:id="rId11"/>
    <p:sldId id="318" r:id="rId12"/>
    <p:sldId id="299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342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104.20\presupuesto\3%20Ejecucion\2019\Planillas\26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</a:t>
            </a:r>
            <a:r>
              <a:rPr lang="es-CL" sz="1200" b="1" baseline="0" dirty="0"/>
              <a:t> por Subtítulo de Gasto </a:t>
            </a:r>
            <a:endParaRPr lang="es-CL" sz="1200" b="1" dirty="0"/>
          </a:p>
        </c:rich>
      </c:tx>
      <c:layout>
        <c:manualLayout>
          <c:xMode val="edge"/>
          <c:yMode val="edge"/>
          <c:x val="0.10173719813476913"/>
          <c:y val="4.72471047757687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75-44C3-AF9D-A4CAD1F18F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75-44C3-AF9D-A4CAD1F18F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75-44C3-AF9D-A4CAD1F18F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75-44C3-AF9D-A4CAD1F18F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75-44C3-AF9D-A4CAD1F18F5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75-44C3-AF9D-A4CAD1F18F51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75-44C3-AF9D-A4CAD1F18F51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75-44C3-AF9D-A4CAD1F18F51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75-44C3-AF9D-A4CAD1F18F51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75-44C3-AF9D-A4CAD1F18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26'!$C$65:$C$69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26'!$D$65:$D$69</c:f>
              <c:numCache>
                <c:formatCode>#,##0</c:formatCode>
                <c:ptCount val="5"/>
                <c:pt idx="0">
                  <c:v>26071176</c:v>
                </c:pt>
                <c:pt idx="1">
                  <c:v>75376485</c:v>
                </c:pt>
                <c:pt idx="2">
                  <c:v>9805444</c:v>
                </c:pt>
                <c:pt idx="3">
                  <c:v>14555704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D75-44C3-AF9D-A4CAD1F18F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</a:t>
            </a:r>
            <a:r>
              <a:rPr lang="es-CL" sz="1200" b="1" baseline="0" dirty="0"/>
              <a:t> Presupuesto Inicial por Programas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 dirty="0"/>
              <a:t>(en millones de $) </a:t>
            </a:r>
            <a:endParaRPr lang="es-CL" sz="1200" b="1" dirty="0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26'!$H$65:$H$67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'Partida 26'!$I$65:$I$67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30-4104-BC85-BD5A8E7F114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50873600"/>
        <c:axId val="150880640"/>
      </c:barChart>
      <c:catAx>
        <c:axId val="15087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880640"/>
        <c:crosses val="autoZero"/>
        <c:auto val="1"/>
        <c:lblAlgn val="ctr"/>
        <c:lblOffset val="100"/>
        <c:noMultiLvlLbl val="0"/>
      </c:catAx>
      <c:valAx>
        <c:axId val="15088064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50873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26'!$C$35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3.6999999999999998E-2</c:v>
                </c:pt>
                <c:pt idx="2">
                  <c:v>6.3E-2</c:v>
                </c:pt>
                <c:pt idx="3">
                  <c:v>0.125</c:v>
                </c:pt>
                <c:pt idx="4">
                  <c:v>8.3000000000000004E-2</c:v>
                </c:pt>
                <c:pt idx="5">
                  <c:v>7.9000000000000001E-2</c:v>
                </c:pt>
                <c:pt idx="6">
                  <c:v>6.2E-2</c:v>
                </c:pt>
                <c:pt idx="7">
                  <c:v>6.3E-2</c:v>
                </c:pt>
                <c:pt idx="8">
                  <c:v>0.104</c:v>
                </c:pt>
                <c:pt idx="9">
                  <c:v>7.0000000000000007E-2</c:v>
                </c:pt>
                <c:pt idx="10">
                  <c:v>7.5999999999999998E-2</c:v>
                </c:pt>
                <c:pt idx="11">
                  <c:v>0.186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4D-4BEA-8AA2-4082B0678683}"/>
            </c:ext>
          </c:extLst>
        </c:ser>
        <c:ser>
          <c:idx val="1"/>
          <c:order val="1"/>
          <c:tx>
            <c:strRef>
              <c:f>'[26.xlsx]Partida 26'!$C$36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26'!$D$36:$O$36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A4D-4BEA-8AA2-4082B0678683}"/>
            </c:ext>
          </c:extLst>
        </c:ser>
        <c:ser>
          <c:idx val="2"/>
          <c:order val="2"/>
          <c:tx>
            <c:strRef>
              <c:f>'[26.xlsx]Partida 26'!$C$37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26'!$D$37:$K$37</c:f>
              <c:numCache>
                <c:formatCode>0.0%</c:formatCode>
                <c:ptCount val="8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A4D-4BEA-8AA2-4082B06786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85681408"/>
        <c:axId val="185682944"/>
      </c:barChart>
      <c:catAx>
        <c:axId val="18568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85682944"/>
        <c:crosses val="autoZero"/>
        <c:auto val="0"/>
        <c:lblAlgn val="ctr"/>
        <c:lblOffset val="100"/>
        <c:noMultiLvlLbl val="0"/>
      </c:catAx>
      <c:valAx>
        <c:axId val="18568294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856814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'[26.xlsx]Partida 26'!$C$31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5.8000000000000003E-2</c:v>
                </c:pt>
                <c:pt idx="2">
                  <c:v>0.122</c:v>
                </c:pt>
                <c:pt idx="3">
                  <c:v>0.247</c:v>
                </c:pt>
                <c:pt idx="4">
                  <c:v>0.32900000000000001</c:v>
                </c:pt>
                <c:pt idx="5">
                  <c:v>0.40699999999999997</c:v>
                </c:pt>
                <c:pt idx="6">
                  <c:v>0.46899999999999997</c:v>
                </c:pt>
                <c:pt idx="7">
                  <c:v>0.52700000000000002</c:v>
                </c:pt>
                <c:pt idx="8">
                  <c:v>0.63100000000000001</c:v>
                </c:pt>
                <c:pt idx="9">
                  <c:v>0.70099999999999996</c:v>
                </c:pt>
                <c:pt idx="10">
                  <c:v>0.78400000000000003</c:v>
                </c:pt>
                <c:pt idx="11">
                  <c:v>0.96899999999999997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26'!$D$32:$O$32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33-4CEA-9335-F872D9B166E0}"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33-4CEA-9335-F872D9B166E0}"/>
                </c:ext>
              </c:extLst>
            </c:dLbl>
            <c:dLbl>
              <c:idx val="2"/>
              <c:layout>
                <c:manualLayout>
                  <c:x val="-5.5241682360326477E-2"/>
                  <c:y val="6.2499999999999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A9-4455-BA00-9D414EE5C91A}"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F8-42D5-80C5-A5BF2ED3BF46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1A-4909-89BA-17854EDF47C9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31-429E-8512-C963A3D40E37}"/>
                </c:ext>
              </c:extLst>
            </c:dLbl>
            <c:dLbl>
              <c:idx val="6"/>
              <c:layout>
                <c:manualLayout>
                  <c:x val="-8.0351537978656629E-2"/>
                  <c:y val="-2.8455284552845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2E-4E19-B8A2-D1033A48DC24}"/>
                </c:ext>
              </c:extLst>
            </c:dLbl>
            <c:dLbl>
              <c:idx val="7"/>
              <c:layout>
                <c:manualLayout>
                  <c:x val="-5.1693392004604613E-2"/>
                  <c:y val="-2.3247236187343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29-4D40-AC26-518AD122D3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26'!$D$33:$K$33</c:f>
              <c:numCache>
                <c:formatCode>0.0%</c:formatCode>
                <c:ptCount val="8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154368"/>
        <c:axId val="186156160"/>
      </c:lineChart>
      <c:catAx>
        <c:axId val="18615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86156160"/>
        <c:crosses val="autoZero"/>
        <c:auto val="1"/>
        <c:lblAlgn val="ctr"/>
        <c:lblOffset val="100"/>
        <c:tickLblSkip val="1"/>
        <c:noMultiLvlLbl val="0"/>
      </c:catAx>
      <c:valAx>
        <c:axId val="18615616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861543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 – Página 2 de 2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4" y="1412776"/>
            <a:ext cx="8210799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8752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9213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96" y="2276872"/>
            <a:ext cx="800100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xmlns="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9726"/>
              </p:ext>
            </p:extLst>
          </p:nvPr>
        </p:nvGraphicFramePr>
        <p:xfrm>
          <a:off x="467544" y="2509422"/>
          <a:ext cx="4259848" cy="277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xmlns="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084549"/>
              </p:ext>
            </p:extLst>
          </p:nvPr>
        </p:nvGraphicFramePr>
        <p:xfrm>
          <a:off x="4574064" y="2502210"/>
          <a:ext cx="4041760" cy="278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A933EDB-C52D-4F74-8F0E-DFF5B45D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7C8197C-538B-4BB4-92F2-CD45F575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xmlns="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295902"/>
              </p:ext>
            </p:extLst>
          </p:nvPr>
        </p:nvGraphicFramePr>
        <p:xfrm>
          <a:off x="1331640" y="1772816"/>
          <a:ext cx="6369694" cy="4370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079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xmlns="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196398"/>
              </p:ext>
            </p:extLst>
          </p:nvPr>
        </p:nvGraphicFramePr>
        <p:xfrm>
          <a:off x="1259632" y="1772816"/>
          <a:ext cx="6633343" cy="4370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43AD3027-FFB6-4831-8A83-4EF7CFBBC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0317D2A4-7924-4360-B57B-E1048C304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DA04C7CD-867B-4B80-B777-9F9E0E593B5A}"/>
              </a:ext>
            </a:extLst>
          </p:cNvPr>
          <p:cNvSpPr txBox="1">
            <a:spLocks/>
          </p:cNvSpPr>
          <p:nvPr/>
        </p:nvSpPr>
        <p:spPr>
          <a:xfrm>
            <a:off x="558800" y="1916832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Ejecución Acumulada a AGOSTO 2019. Ministerio del Deporte. En miles de pesos de 2019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5C8587B9-9365-4181-9E4D-D40E3D45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381" y="583756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433800"/>
            <a:ext cx="74390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1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47F19AF-C349-4532-BC21-9F18BC6D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98" y="1095958"/>
            <a:ext cx="8229600" cy="4770773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824C381-C495-4224-8B16-71837316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B168C304-22B8-4CCA-AED0-871E214F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486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02226C5C-40CB-4CD2-8250-33C6F2A21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57682"/>
              </p:ext>
            </p:extLst>
          </p:nvPr>
        </p:nvGraphicFramePr>
        <p:xfrm>
          <a:off x="1331640" y="1520150"/>
          <a:ext cx="6120679" cy="4717170"/>
        </p:xfrm>
        <a:graphic>
          <a:graphicData uri="http://schemas.openxmlformats.org/drawingml/2006/table">
            <a:tbl>
              <a:tblPr/>
              <a:tblGrid>
                <a:gridCol w="286907">
                  <a:extLst>
                    <a:ext uri="{9D8B030D-6E8A-4147-A177-3AD203B41FA5}">
                      <a16:colId xmlns:a16="http://schemas.microsoft.com/office/drawing/2014/main" xmlns="" val="2482253879"/>
                    </a:ext>
                  </a:extLst>
                </a:gridCol>
                <a:gridCol w="2529997">
                  <a:extLst>
                    <a:ext uri="{9D8B030D-6E8A-4147-A177-3AD203B41FA5}">
                      <a16:colId xmlns:a16="http://schemas.microsoft.com/office/drawing/2014/main" xmlns="" val="2069971325"/>
                    </a:ext>
                  </a:extLst>
                </a:gridCol>
                <a:gridCol w="683940">
                  <a:extLst>
                    <a:ext uri="{9D8B030D-6E8A-4147-A177-3AD203B41FA5}">
                      <a16:colId xmlns:a16="http://schemas.microsoft.com/office/drawing/2014/main" xmlns="" val="441847399"/>
                    </a:ext>
                  </a:extLst>
                </a:gridCol>
                <a:gridCol w="637570">
                  <a:extLst>
                    <a:ext uri="{9D8B030D-6E8A-4147-A177-3AD203B41FA5}">
                      <a16:colId xmlns:a16="http://schemas.microsoft.com/office/drawing/2014/main" xmlns="" val="2010919378"/>
                    </a:ext>
                  </a:extLst>
                </a:gridCol>
                <a:gridCol w="637570">
                  <a:extLst>
                    <a:ext uri="{9D8B030D-6E8A-4147-A177-3AD203B41FA5}">
                      <a16:colId xmlns:a16="http://schemas.microsoft.com/office/drawing/2014/main" xmlns="" val="3001327522"/>
                    </a:ext>
                  </a:extLst>
                </a:gridCol>
                <a:gridCol w="683940">
                  <a:extLst>
                    <a:ext uri="{9D8B030D-6E8A-4147-A177-3AD203B41FA5}">
                      <a16:colId xmlns:a16="http://schemas.microsoft.com/office/drawing/2014/main" xmlns="" val="4122769927"/>
                    </a:ext>
                  </a:extLst>
                </a:gridCol>
                <a:gridCol w="660755">
                  <a:extLst>
                    <a:ext uri="{9D8B030D-6E8A-4147-A177-3AD203B41FA5}">
                      <a16:colId xmlns:a16="http://schemas.microsoft.com/office/drawing/2014/main" xmlns="" val="2731182618"/>
                    </a:ext>
                  </a:extLst>
                </a:gridCol>
              </a:tblGrid>
              <a:tr h="24827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3168047"/>
                  </a:ext>
                </a:extLst>
              </a:tr>
              <a:tr h="131895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ADMINISTRATIVA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31.824.407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33.846.743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2.022.336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19.956.849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5568475"/>
                  </a:ext>
                </a:extLst>
              </a:tr>
              <a:tr h="131895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Gatsos en Personal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28.093.512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2.022.336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16.989.770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1405044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l" fontAlgn="b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Consumos de Servicios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5.288.311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-16.000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2.684.886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87534644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448.920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464.920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282.193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098646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ACTIVIDAD FÍSICA Y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70.546.376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69.231.890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41.783.888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4001883"/>
                  </a:ext>
                </a:extLst>
              </a:tr>
              <a:tr h="131895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18.726.466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13.914.193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0480602"/>
                  </a:ext>
                </a:extLst>
              </a:tr>
              <a:tr h="131895">
                <a:tc>
                  <a:txBody>
                    <a:bodyPr/>
                    <a:lstStyle/>
                    <a:p>
                      <a:pPr algn="l" fontAlgn="b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5% Letra c) D.L. 1.298 y Ley 19.135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43565458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C.O.CH.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3397849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1.657.252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2965183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012448"/>
                  </a:ext>
                </a:extLst>
              </a:tr>
              <a:tr h="131895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510.426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5286684"/>
                  </a:ext>
                </a:extLst>
              </a:tr>
              <a:tr h="131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8485578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Compertencias Deportivas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4.621.026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7293944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272.947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625003"/>
                  </a:ext>
                </a:extLst>
              </a:tr>
              <a:tr h="131895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6507163"/>
                  </a:ext>
                </a:extLst>
              </a:tr>
              <a:tr h="131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79.078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5981293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en Deportivos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4.618.444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8645135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Panamericanos y para panamericanos 2023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8299548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2.453.831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8855756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4.359.939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141927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4933155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4.154.986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0439113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208.370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0183787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161.022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9167737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39.320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0420888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3.040.180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066470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24.361.148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22.885.688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-1.475.460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10.756.241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3902655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8.329.984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-1.475.460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840.775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3366815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Transfeencias de Capital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9.915.466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8273844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387.547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6659352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9778642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221.419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441222"/>
                  </a:ext>
                </a:extLst>
              </a:tr>
              <a:tr h="12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166.128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0954455"/>
                  </a:ext>
                </a:extLst>
              </a:tr>
              <a:tr h="15516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131.709.276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131.106.808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-602.468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75.924.705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1170482"/>
                  </a:ext>
                </a:extLst>
              </a:tr>
              <a:tr h="15516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 ESTADO DE OPERACIONES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131.708.276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130.940.666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-767.610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75.758.577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1629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53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831608" y="4505787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2733675"/>
            <a:ext cx="760095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420888"/>
            <a:ext cx="75438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 – Página 1 de 2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3" y="1556792"/>
            <a:ext cx="8210799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4133</TotalTime>
  <Words>731</Words>
  <Application>Microsoft Office PowerPoint</Application>
  <PresentationFormat>Presentación en pantalla (4:3)</PresentationFormat>
  <Paragraphs>295</Paragraphs>
  <Slides>11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PRESUPUESTARIA DE GASTOS ACUMULADA AL MES DE AGOSTO 2019 PARTIDA 26: MINISTERIO DEL DEPORTE</vt:lpstr>
      <vt:lpstr>EJECUCIÓN ACUMULADA DE GASTOS A AGOSTO 2019  PARTIDA 26 MINISTERIO DEL DEPORTE</vt:lpstr>
      <vt:lpstr>EJECUCIÓN ACUMULADA DE GASTOS A AGOSTO 2019  PARTIDA 26 MINISTERIO DEL DEPORTE</vt:lpstr>
      <vt:lpstr>EJECUCIÓN ACUMULADA DE GASTOS A AGOSTO 2019  PARTIDA 26 MINISTERIO DEL DEPORTE</vt:lpstr>
      <vt:lpstr>EJECUCIÓN ACUMULADA DE GASTOS A AGOSTO 2019  PARTIDA 26 MINISTERIO DEL DEPORTE</vt:lpstr>
      <vt:lpstr>EJECUCIÓN ACUMULADA DE GASTOS A AGOSTO 2019  PARTIDA 26 MINISTERIO DEL DEPORTE</vt:lpstr>
      <vt:lpstr>EJECUCIÓN ACUMULADA DE GASTOS A AGOSTO 2019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300</cp:revision>
  <cp:lastPrinted>2019-06-03T14:10:49Z</cp:lastPrinted>
  <dcterms:created xsi:type="dcterms:W3CDTF">2016-06-23T13:38:47Z</dcterms:created>
  <dcterms:modified xsi:type="dcterms:W3CDTF">2019-12-18T14:17:32Z</dcterms:modified>
</cp:coreProperties>
</file>