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70" r:id="rId9"/>
    <p:sldId id="271" r:id="rId10"/>
    <p:sldId id="269" r:id="rId11"/>
    <p:sldId id="26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86392832"/>
        <c:axId val="386395520"/>
      </c:barChart>
      <c:catAx>
        <c:axId val="38639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6395520"/>
        <c:crosses val="autoZero"/>
        <c:auto val="1"/>
        <c:lblAlgn val="ctr"/>
        <c:lblOffset val="100"/>
        <c:noMultiLvlLbl val="0"/>
      </c:catAx>
      <c:valAx>
        <c:axId val="386395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8639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'[24.xlsx]Partida 24'!$C$22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'[24.xlsx]Partida 24'!$D$22:$O$22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0.18364545040240726</c:v>
                </c:pt>
                <c:pt idx="2">
                  <c:v>0.27871553604413846</c:v>
                </c:pt>
                <c:pt idx="3">
                  <c:v>0.34750924756662371</c:v>
                </c:pt>
                <c:pt idx="4">
                  <c:v>0.40656418303787623</c:v>
                </c:pt>
                <c:pt idx="5">
                  <c:v>0.50510224548372629</c:v>
                </c:pt>
                <c:pt idx="6">
                  <c:v>0.58126631256780303</c:v>
                </c:pt>
                <c:pt idx="7">
                  <c:v>0.66082976480996714</c:v>
                </c:pt>
                <c:pt idx="8">
                  <c:v>0.73616234053450036</c:v>
                </c:pt>
                <c:pt idx="9">
                  <c:v>0.78641682809211777</c:v>
                </c:pt>
                <c:pt idx="10">
                  <c:v>0.84829223013833721</c:v>
                </c:pt>
                <c:pt idx="11">
                  <c:v>0.99731688882963865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'[24.xlsx]Partida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'[24.xlsx]Partida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3.2604148780467863E-2"/>
                  <c:y val="3.2619771806539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2.6998961578400867E-2"/>
                  <c:y val="3.1496054313195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64-445E-8C79-3EFD6F45715A}"/>
                </c:ext>
              </c:extLst>
            </c:dLbl>
            <c:dLbl>
              <c:idx val="2"/>
              <c:layout>
                <c:manualLayout>
                  <c:x val="-4.1536863966770511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64-445E-8C79-3EFD6F45715A}"/>
                </c:ext>
              </c:extLst>
            </c:dLbl>
            <c:dLbl>
              <c:idx val="3"/>
              <c:layout>
                <c:manualLayout>
                  <c:x val="-5.1921079958463172E-2"/>
                  <c:y val="2.099736954213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64-445E-8C79-3EFD6F45715A}"/>
                </c:ext>
              </c:extLst>
            </c:dLbl>
            <c:dLbl>
              <c:idx val="4"/>
              <c:layout>
                <c:manualLayout>
                  <c:x val="-3.1152647975077882E-2"/>
                  <c:y val="4.54943006746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64-445E-8C79-3EFD6F45715A}"/>
                </c:ext>
              </c:extLst>
            </c:dLbl>
            <c:dLbl>
              <c:idx val="5"/>
              <c:layout>
                <c:manualLayout>
                  <c:x val="-3.9460020768431983E-2"/>
                  <c:y val="5.5992985445681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8-4970-8025-B4C2EAAA2131}"/>
                </c:ext>
              </c:extLst>
            </c:dLbl>
            <c:dLbl>
              <c:idx val="6"/>
              <c:layout>
                <c:manualLayout>
                  <c:x val="-4.5690550363447484E-2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A9-4D71-B2DC-D59C0F47D8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24'!$D$24:$K$24</c:f>
              <c:numCache>
                <c:formatCode>0.0%</c:formatCode>
                <c:ptCount val="8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237120"/>
        <c:axId val="127241600"/>
      </c:lineChart>
      <c:catAx>
        <c:axId val="12723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7241600"/>
        <c:crosses val="autoZero"/>
        <c:auto val="1"/>
        <c:lblAlgn val="ctr"/>
        <c:lblOffset val="100"/>
        <c:noMultiLvlLbl val="0"/>
      </c:catAx>
      <c:valAx>
        <c:axId val="1272416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7237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'[24.xlsx]Partida 24'!$C$29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'[24.xlsx]Partida 24'!$D$29:$O$29</c:f>
              <c:numCache>
                <c:formatCode>0.0%</c:formatCode>
                <c:ptCount val="12"/>
                <c:pt idx="0">
                  <c:v>7.2657272179831228E-2</c:v>
                </c:pt>
                <c:pt idx="1">
                  <c:v>0.11309158098651877</c:v>
                </c:pt>
                <c:pt idx="2">
                  <c:v>9.7272137543129272E-2</c:v>
                </c:pt>
                <c:pt idx="3">
                  <c:v>6.8793711522485271E-2</c:v>
                </c:pt>
                <c:pt idx="4">
                  <c:v>6.6096972249457001E-2</c:v>
                </c:pt>
                <c:pt idx="5">
                  <c:v>0.10053393315579869</c:v>
                </c:pt>
                <c:pt idx="6">
                  <c:v>7.6465325447276189E-2</c:v>
                </c:pt>
                <c:pt idx="7">
                  <c:v>7.9563452242164101E-2</c:v>
                </c:pt>
                <c:pt idx="8">
                  <c:v>7.5332575724533238E-2</c:v>
                </c:pt>
                <c:pt idx="9">
                  <c:v>5.7902222741153905E-2</c:v>
                </c:pt>
                <c:pt idx="10">
                  <c:v>6.2441051254779896E-2</c:v>
                </c:pt>
                <c:pt idx="11">
                  <c:v>0.12359688982015732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'[24.xlsx]Partida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'[24.xlsx]Partida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24'!$D$31:$K$31</c:f>
              <c:numCache>
                <c:formatCode>0.0%</c:formatCode>
                <c:ptCount val="8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7909120"/>
        <c:axId val="217910656"/>
      </c:barChart>
      <c:catAx>
        <c:axId val="21790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910656"/>
        <c:crosses val="autoZero"/>
        <c:auto val="1"/>
        <c:lblAlgn val="ctr"/>
        <c:lblOffset val="100"/>
        <c:noMultiLvlLbl val="0"/>
      </c:catAx>
      <c:valAx>
        <c:axId val="2179106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790912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07/10/2019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octubre  </a:t>
            </a:r>
            <a:r>
              <a:rPr lang="es-CL" sz="1200" dirty="0" smtClean="0">
                <a:solidFill>
                  <a:prstClr val="black"/>
                </a:solidFill>
              </a:rPr>
              <a:t>2019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33056"/>
            <a:ext cx="715551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42641"/>
              </p:ext>
            </p:extLst>
          </p:nvPr>
        </p:nvGraphicFramePr>
        <p:xfrm>
          <a:off x="349270" y="1700808"/>
          <a:ext cx="8229601" cy="2092795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44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34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6.497.697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6.505.149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7.452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5.531.319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85,1%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224.046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231.498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7.452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120.270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46.371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46.371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7.748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823.979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9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5.403.301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365104"/>
            <a:ext cx="7174429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19837"/>
              </p:ext>
            </p:extLst>
          </p:nvPr>
        </p:nvGraphicFramePr>
        <p:xfrm>
          <a:off x="368116" y="1581606"/>
          <a:ext cx="8229598" cy="2635750"/>
        </p:xfrm>
        <a:graphic>
          <a:graphicData uri="http://schemas.openxmlformats.org/drawingml/2006/table">
            <a:tbl>
              <a:tblPr/>
              <a:tblGrid>
                <a:gridCol w="796221"/>
                <a:gridCol w="294126"/>
                <a:gridCol w="294126"/>
                <a:gridCol w="2222289"/>
                <a:gridCol w="796221"/>
                <a:gridCol w="796221"/>
                <a:gridCol w="796221"/>
                <a:gridCol w="796221"/>
                <a:gridCol w="724918"/>
                <a:gridCol w="713034"/>
              </a:tblGrid>
              <a:tr h="1516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45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1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8.252.556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6.971.264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-1.281.292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4.385.049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1.813.119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1.717.764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-95.355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926.664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323.008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302.605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-20.403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32.907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3.163.132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3.266.132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2.406.829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76,1%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2.606.932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2.759.932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153.000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2.353.136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2.606.932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2.759.932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153.000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2.353.136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85,3%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556.200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506.200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53.693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556.200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506.200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-50.000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53.693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10,6%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88.263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88.263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2.953.297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-1.356.797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1.018.649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2.953.297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-1.356.797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1.018.649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2.953.297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1.596.500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-1.356.797 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1.018.649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34,5%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63,8%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510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95908"/>
              </p:ext>
            </p:extLst>
          </p:nvPr>
        </p:nvGraphicFramePr>
        <p:xfrm>
          <a:off x="395536" y="1700808"/>
          <a:ext cx="8102601" cy="2474595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6.721.524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6.756.684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3.623.829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4.983.710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4.966.808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3.027.665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1.530.784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1.530.784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058875"/>
              </p:ext>
            </p:extLst>
          </p:nvPr>
        </p:nvGraphicFramePr>
        <p:xfrm>
          <a:off x="347448" y="1628800"/>
          <a:ext cx="8229598" cy="3835239"/>
        </p:xfrm>
        <a:graphic>
          <a:graphicData uri="http://schemas.openxmlformats.org/drawingml/2006/table">
            <a:tbl>
              <a:tblPr/>
              <a:tblGrid>
                <a:gridCol w="791648"/>
                <a:gridCol w="292437"/>
                <a:gridCol w="292437"/>
                <a:gridCol w="2256790"/>
                <a:gridCol w="791648"/>
                <a:gridCol w="791648"/>
                <a:gridCol w="791648"/>
                <a:gridCol w="791648"/>
                <a:gridCol w="720755"/>
                <a:gridCol w="708939"/>
              </a:tblGrid>
              <a:tr h="1507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423" marR="9423" marT="94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17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8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11.797.484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12.794.175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996.691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7.364.127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7.908.725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8.127.279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218.554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4.915.934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60,5%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2.857.400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2.857.400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1.532.931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379.211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379.201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379.203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3792030,0%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225.326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379.211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379.201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153.877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1538770,0%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32.960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33.533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335330,0%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335330,0%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33.533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335330,0%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335330,0%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203.940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203.940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91.425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30.900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87.550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87.550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8.047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20.600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20.600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19.556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94,9%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59.740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59.740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29.616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17.401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17.401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398.936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398.936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393.700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398.936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398.936 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393.700</a:t>
                      </a:r>
                    </a:p>
                  </a:txBody>
                  <a:tcPr marL="9423" marR="9423" marT="94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98,7%</a:t>
                      </a:r>
                    </a:p>
                  </a:txBody>
                  <a:tcPr marL="9423" marR="9423" marT="94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4161" y="4725144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695000"/>
              </p:ext>
            </p:extLst>
          </p:nvPr>
        </p:nvGraphicFramePr>
        <p:xfrm>
          <a:off x="323528" y="2060848"/>
          <a:ext cx="8102601" cy="2626995"/>
        </p:xfrm>
        <a:graphic>
          <a:graphicData uri="http://schemas.openxmlformats.org/drawingml/2006/table">
            <a:tbl>
              <a:tblPr/>
              <a:tblGrid>
                <a:gridCol w="798932"/>
                <a:gridCol w="295128"/>
                <a:gridCol w="295128"/>
                <a:gridCol w="2074838"/>
                <a:gridCol w="798932"/>
                <a:gridCol w="798932"/>
                <a:gridCol w="798932"/>
                <a:gridCol w="798932"/>
                <a:gridCol w="727386"/>
                <a:gridCol w="71546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13.814.522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14.759.888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9.248.101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11.196.960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11.708.901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7.283.228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2.271.255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2.271.255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1.349.930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497020,0%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497020,0%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181.519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231.750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383.722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73206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504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554711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89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65065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/>
        </p:nvGraphicFramePr>
        <p:xfrm>
          <a:off x="1514475" y="1614487"/>
          <a:ext cx="6115050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4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/>
        </p:nvGraphicFramePr>
        <p:xfrm>
          <a:off x="1524000" y="1609724"/>
          <a:ext cx="6096000" cy="363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921" y="382005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47078"/>
              </p:ext>
            </p:extLst>
          </p:nvPr>
        </p:nvGraphicFramePr>
        <p:xfrm>
          <a:off x="611560" y="1618803"/>
          <a:ext cx="7543798" cy="2152650"/>
        </p:xfrm>
        <a:graphic>
          <a:graphicData uri="http://schemas.openxmlformats.org/drawingml/2006/table">
            <a:tbl>
              <a:tblPr/>
              <a:tblGrid>
                <a:gridCol w="794708"/>
                <a:gridCol w="2123176"/>
                <a:gridCol w="794708"/>
                <a:gridCol w="794708"/>
                <a:gridCol w="794708"/>
                <a:gridCol w="794708"/>
                <a:gridCol w="723541"/>
                <a:gridCol w="723541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128.582.888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129.310.573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727.685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76.663.129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38.222.770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39.382.618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1.159.848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23.546.221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12.954.548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12.934.145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5.007.478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428.905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2144525,0%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66.108.843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39.817.752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335330,0%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1.719.802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1.312.952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-406.850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612.467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794.439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8.356.598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6.999.801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-1.356.797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6.421.950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425.858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817.818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4024831"/>
            <a:ext cx="6790121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21129"/>
              </p:ext>
            </p:extLst>
          </p:nvPr>
        </p:nvGraphicFramePr>
        <p:xfrm>
          <a:off x="390205" y="1819857"/>
          <a:ext cx="8229597" cy="1956405"/>
        </p:xfrm>
        <a:graphic>
          <a:graphicData uri="http://schemas.openxmlformats.org/drawingml/2006/table">
            <a:tbl>
              <a:tblPr/>
              <a:tblGrid>
                <a:gridCol w="288555"/>
                <a:gridCol w="288555"/>
                <a:gridCol w="3162567"/>
                <a:gridCol w="773328"/>
                <a:gridCol w="773328"/>
                <a:gridCol w="773328"/>
                <a:gridCol w="773328"/>
                <a:gridCol w="704075"/>
                <a:gridCol w="692533"/>
              </a:tblGrid>
              <a:tr h="138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657" marR="8657" marT="86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41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96.249.358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94.999.826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-1.249.532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56.427.072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76.986.123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77.392.138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406.015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43.243.154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al Desarrollo de Energías Renovables no Convencionales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4.512.982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4.131.275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-381.707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3.267.550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Energización Rural y Social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6.497.697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6.505.149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5.531.319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85,0%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Acción de Eficiencia Energética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8.252.556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6.971.264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-1.281.292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4.385.049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53,1%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NACIONAL DE ENERGÍA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6.721.524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6.756.684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35.160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3.623.829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CHILENA DE ENERGÍA NUCLEAR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11.797.484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12.794.175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996.691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7.364.127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SUPERINTENDENCIA DE ELECTRICIDAD Y COMBUSTIBLES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13.814.522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14.759.888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945.366 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9.248.101 </a:t>
                      </a:r>
                    </a:p>
                  </a:txBody>
                  <a:tcPr marL="8657" marR="8657" marT="86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62,7%</a:t>
                      </a:r>
                    </a:p>
                  </a:txBody>
                  <a:tcPr marL="8657" marR="8657" marT="86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16690"/>
            <a:ext cx="7641642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382487"/>
              </p:ext>
            </p:extLst>
          </p:nvPr>
        </p:nvGraphicFramePr>
        <p:xfrm>
          <a:off x="395536" y="1772816"/>
          <a:ext cx="8229601" cy="3125276"/>
        </p:xfrm>
        <a:graphic>
          <a:graphicData uri="http://schemas.openxmlformats.org/drawingml/2006/table">
            <a:tbl>
              <a:tblPr/>
              <a:tblGrid>
                <a:gridCol w="734688"/>
                <a:gridCol w="271396"/>
                <a:gridCol w="271396"/>
                <a:gridCol w="2686545"/>
                <a:gridCol w="734688"/>
                <a:gridCol w="734688"/>
                <a:gridCol w="734688"/>
                <a:gridCol w="734688"/>
                <a:gridCol w="668895"/>
                <a:gridCol w="657929"/>
              </a:tblGrid>
              <a:tr h="1392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706" marR="8706" marT="87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65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76.986.123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77.392.138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406.015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43.243.154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56,2%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11.391.776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11.900.791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509.015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6.956.305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5.712.893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5.712.893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1.533.283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59.105.911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59.002.911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-103.000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34.610.155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566.500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463.500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-103.000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566.500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463.500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-103.000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5.000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Empresas Públicas no Financieras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34.605.155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58.521.878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34.605.155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17.533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17.533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17.533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17.533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349.685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349.685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143.411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95.790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95.790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14.520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5.150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92.700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92.700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40.241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156.045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156.045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88.650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425.858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425.858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Interna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378.404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378.404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2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Interna                                                        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47.454 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47.454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706" marR="8706" marT="87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706" marR="8706" marT="87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317309"/>
            <a:ext cx="6696426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467737"/>
              </p:ext>
            </p:extLst>
          </p:nvPr>
        </p:nvGraphicFramePr>
        <p:xfrm>
          <a:off x="323528" y="1953376"/>
          <a:ext cx="8229597" cy="2169089"/>
        </p:xfrm>
        <a:graphic>
          <a:graphicData uri="http://schemas.openxmlformats.org/drawingml/2006/table">
            <a:tbl>
              <a:tblPr/>
              <a:tblGrid>
                <a:gridCol w="743354"/>
                <a:gridCol w="274597"/>
                <a:gridCol w="274597"/>
                <a:gridCol w="2621157"/>
                <a:gridCol w="743354"/>
                <a:gridCol w="743354"/>
                <a:gridCol w="743354"/>
                <a:gridCol w="743354"/>
                <a:gridCol w="676785"/>
                <a:gridCol w="665691"/>
              </a:tblGrid>
              <a:tr h="1410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17" marR="8817" marT="88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20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4.512.982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4.131.275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-381.707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3.267.550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704.434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729.577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25.143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316.155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43,3%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212.837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212.837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35.804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2.982.861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2.982.861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2.800.768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93,9%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2.587.046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2.587.046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2.511.695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2.587.046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2.587.046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2.511.695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97,1%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395.815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395.815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289.073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al Desarrollo de Energías Renovables no Convencionales                                                               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395.815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395.815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289.073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612.850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-406.850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114.823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612.850 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-406.850 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114.823</a:t>
                      </a:r>
                    </a:p>
                  </a:txBody>
                  <a:tcPr marL="8817" marR="8817" marT="8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8817" marR="8817" marT="8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2167</Words>
  <Application>Microsoft Office PowerPoint</Application>
  <PresentationFormat>Presentación en pantalla (4:3)</PresentationFormat>
  <Paragraphs>1230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EJECUCIÓN ACUMULADA DE GASTOS PRESUPUESTARIOS AL MES DE AGOSTO DE 2019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2019  PARTIDA 24 MINISTERIO DE ENERGÍA</vt:lpstr>
      <vt:lpstr>EJECUCIÓN ACUMULADA DE GASTOS A AGOSTO DE 2019  PARTIDA 24 RESUMEN POR CAPÍTULOS</vt:lpstr>
      <vt:lpstr>EJECUCIÓN ACUMULADA DE GASTOS A AGOSTO DE 2019  PARTIDA 24. CAPÍTULO 01. PROGRAMA 01:  SUBSECRETARÍA DE ENERGÍA</vt:lpstr>
      <vt:lpstr>EJECUCIÓN ACUMULADA DE GASTOS A AGOSTO DE 2019  PARTIDA 24. CAPÍTULO 01. PROGRAMA 03:  APOYO AL DESARROLLO DE ENERGÍAS RENOVABLES NO CONVENCIONALES</vt:lpstr>
      <vt:lpstr>EJECUCIÓN ACUMULADA DE GASTOS A AGOSTO DE 2019  PARTIDA 24. CAPÍTULO 01. PROGRAMA 04:  PROGRAMA ENERGIZACIÓN RURAL Y SOCIAL</vt:lpstr>
      <vt:lpstr>EJECUCIÓN ACUMULADA DE GASTOS A AGOSTO DE 2019  PARTIDA 24. CAPÍTULO 01. PROGRAMA 05:  PLAN DE ACCIÓN DE EFICIENCIA ENERGÉTICA</vt:lpstr>
      <vt:lpstr>EJECUCIÓN ACUMULADA DE GASTOS A AGOSTO DE 2019  PARTIDA 24. CAPÍTULO 02. PROGRAMA 01:  COMISIÓN NACIONAL DE ENERGÍA</vt:lpstr>
      <vt:lpstr>EJECUCIÓN ACUMULADA DE GASTOS A AGOSTO DE 2019  PARTIDA 24. CAPÍTULO 03. PROGRAMA 01:  COMISIÓN CHILENA DE ENERGÍA NUCLEAR</vt:lpstr>
      <vt:lpstr>EJECUCIÓN ACUMULADA DE GASTOS A AGOSTO DE 2019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Claudia Soto</cp:lastModifiedBy>
  <cp:revision>111</cp:revision>
  <cp:lastPrinted>2016-08-01T15:51:15Z</cp:lastPrinted>
  <dcterms:created xsi:type="dcterms:W3CDTF">2016-08-01T15:22:37Z</dcterms:created>
  <dcterms:modified xsi:type="dcterms:W3CDTF">2019-10-07T14:32:58Z</dcterms:modified>
</cp:coreProperties>
</file>