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303" r:id="rId4"/>
    <p:sldId id="302" r:id="rId5"/>
    <p:sldId id="300" r:id="rId6"/>
    <p:sldId id="301" r:id="rId7"/>
    <p:sldId id="299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2017 - 2018 - 2019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'[23.xls]P. 23 Ministerio Público (1)'!$E$30</c:f>
              <c:strCache>
                <c:ptCount val="1"/>
                <c:pt idx="0">
                  <c:v>GASTOS 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'[23.xls]P. 23 Ministerio Público (1)'!$F$27:$Q$27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'[23.xls]P. 23 Ministerio Público (1)'!$F$30:$Q$30</c:f>
              <c:numCache>
                <c:formatCode>0.0%</c:formatCode>
                <c:ptCount val="12"/>
                <c:pt idx="0">
                  <c:v>6.4929493477163411E-2</c:v>
                </c:pt>
                <c:pt idx="1">
                  <c:v>0.13792800737762617</c:v>
                </c:pt>
                <c:pt idx="2">
                  <c:v>0.29096310901175454</c:v>
                </c:pt>
                <c:pt idx="3">
                  <c:v>0.37418627389693998</c:v>
                </c:pt>
                <c:pt idx="4">
                  <c:v>0.45042879855337237</c:v>
                </c:pt>
                <c:pt idx="5">
                  <c:v>0.49758220811979242</c:v>
                </c:pt>
                <c:pt idx="6">
                  <c:v>0.56982828459125057</c:v>
                </c:pt>
                <c:pt idx="7">
                  <c:v>0.63762241001215081</c:v>
                </c:pt>
                <c:pt idx="8">
                  <c:v>0.70786805120325702</c:v>
                </c:pt>
                <c:pt idx="9">
                  <c:v>0.78381378677822577</c:v>
                </c:pt>
                <c:pt idx="10">
                  <c:v>0.85716189222025629</c:v>
                </c:pt>
                <c:pt idx="11">
                  <c:v>0.98297138723234345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347-46F6-8F6B-C41BE1CF37AF}"/>
            </c:ext>
          </c:extLst>
        </c:ser>
        <c:ser>
          <c:idx val="1"/>
          <c:order val="1"/>
          <c:tx>
            <c:strRef>
              <c:f>'[23.xls]P. 23 Ministerio Público (1)'!$E$29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'[23.xls]P. 23 Ministerio Público (1)'!$F$27:$Q$27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'[23.xls]P. 23 Ministerio Público (1)'!$F$29:$Q$29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347-46F6-8F6B-C41BE1CF37AF}"/>
            </c:ext>
          </c:extLst>
        </c:ser>
        <c:ser>
          <c:idx val="2"/>
          <c:order val="2"/>
          <c:tx>
            <c:strRef>
              <c:f>'[23.xls]P. 23 Ministerio Público (1)'!$E$28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'[23.xls]P. 23 Ministerio Público (1)'!$F$27:$Q$27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'[23.xls]P. 23 Ministerio Público (1)'!$F$28:$M$28</c:f>
              <c:numCache>
                <c:formatCode>0.0%</c:formatCode>
                <c:ptCount val="8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347-46F6-8F6B-C41BE1CF3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05344"/>
        <c:axId val="11306880"/>
      </c:lineChart>
      <c:catAx>
        <c:axId val="1130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306880"/>
        <c:crosses val="autoZero"/>
        <c:auto val="1"/>
        <c:lblAlgn val="ctr"/>
        <c:lblOffset val="100"/>
        <c:noMultiLvlLbl val="0"/>
      </c:catAx>
      <c:valAx>
        <c:axId val="1130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3053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2017 - 2018 - 2019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'[23.xls]P. 23 Ministerio Público (1)'!$E$35</c:f>
              <c:strCache>
                <c:ptCount val="1"/>
                <c:pt idx="0">
                  <c:v>GASTOS 2017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'[23.xls]P. 23 Ministerio Público (1)'!$F$32:$Q$32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'[23.xls]P. 23 Ministerio Público (1)'!$F$35:$Q$35</c:f>
              <c:numCache>
                <c:formatCode>0.0%</c:formatCode>
                <c:ptCount val="12"/>
                <c:pt idx="0">
                  <c:v>6.4929493477163411E-2</c:v>
                </c:pt>
                <c:pt idx="1">
                  <c:v>7.2998513900462747E-2</c:v>
                </c:pt>
                <c:pt idx="2">
                  <c:v>0.15361771524348891</c:v>
                </c:pt>
                <c:pt idx="3">
                  <c:v>8.3223164885185427E-2</c:v>
                </c:pt>
                <c:pt idx="4">
                  <c:v>7.6242524656432414E-2</c:v>
                </c:pt>
                <c:pt idx="5">
                  <c:v>7.3557672118327214E-2</c:v>
                </c:pt>
                <c:pt idx="6">
                  <c:v>7.2246076471458143E-2</c:v>
                </c:pt>
                <c:pt idx="7">
                  <c:v>6.8226413941081754E-2</c:v>
                </c:pt>
                <c:pt idx="8">
                  <c:v>7.0245641191106239E-2</c:v>
                </c:pt>
                <c:pt idx="9">
                  <c:v>7.5945735574968656E-2</c:v>
                </c:pt>
                <c:pt idx="10">
                  <c:v>7.3348105442030548E-2</c:v>
                </c:pt>
                <c:pt idx="11">
                  <c:v>0.12580949501208716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A4-4983-9A8C-5C2CFBA9A549}"/>
            </c:ext>
          </c:extLst>
        </c:ser>
        <c:ser>
          <c:idx val="1"/>
          <c:order val="1"/>
          <c:tx>
            <c:strRef>
              <c:f>'[23.xls]P. 23 Ministerio Público (1)'!$E$34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'[23.xls]P. 23 Ministerio Público (1)'!$F$32:$Q$32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'[23.xls]P. 23 Ministerio Público (1)'!$F$34:$Q$34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6A4-4983-9A8C-5C2CFBA9A549}"/>
            </c:ext>
          </c:extLst>
        </c:ser>
        <c:ser>
          <c:idx val="2"/>
          <c:order val="2"/>
          <c:tx>
            <c:strRef>
              <c:f>'[23.xls]P. 23 Ministerio Público (1)'!$E$33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'[23.xls]P. 23 Ministerio Público (1)'!$F$32:$Q$32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'[23.xls]P. 23 Ministerio Público (1)'!$F$33:$M$33</c:f>
              <c:numCache>
                <c:formatCode>0.0%</c:formatCode>
                <c:ptCount val="8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6A4-4983-9A8C-5C2CFBA9A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34304"/>
        <c:axId val="11256576"/>
      </c:barChart>
      <c:catAx>
        <c:axId val="1123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256576"/>
        <c:crosses val="autoZero"/>
        <c:auto val="1"/>
        <c:lblAlgn val="ctr"/>
        <c:lblOffset val="100"/>
        <c:noMultiLvlLbl val="0"/>
      </c:catAx>
      <c:valAx>
        <c:axId val="1125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2343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1574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</a:t>
            </a:r>
            <a:r>
              <a:rPr lang="es-CL" sz="1200" dirty="0" smtClean="0"/>
              <a:t>octubre de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Ministerio Público</a:t>
            </a:r>
            <a:r>
              <a:rPr lang="es-CL" sz="1600" dirty="0">
                <a:latin typeface="+mn-lt"/>
              </a:rPr>
              <a:t> presentó recursos vigentes por </a:t>
            </a:r>
            <a:r>
              <a:rPr lang="es-CL" sz="1600" dirty="0" smtClean="0">
                <a:latin typeface="+mn-lt"/>
              </a:rPr>
              <a:t>$209.971 </a:t>
            </a:r>
            <a:r>
              <a:rPr lang="es-CL" sz="1600" dirty="0">
                <a:latin typeface="+mn-lt"/>
              </a:rPr>
              <a:t>millones. Se da cuenta de los recursos para el funcionamiento de la Fiscalía Nacional, 18 Fiscalías Regionales, 132 Fiscalías Locales y 11 Oficinas de Atención de Público (en total son 161 dependencias a lo largo del país). Además, se financia una dotación de 3.787 personas (666 fiscales y 3.121 funcionarios), la </a:t>
            </a:r>
            <a:r>
              <a:rPr lang="es-CL" sz="1600" dirty="0"/>
              <a:t>Atención de Víctimas y Testigos,</a:t>
            </a:r>
            <a:r>
              <a:rPr lang="es-CL" sz="1600" dirty="0">
                <a:latin typeface="+mn-lt"/>
              </a:rPr>
              <a:t> las leyes de fortalecimiento del Ministerio Público, de e</a:t>
            </a:r>
            <a:r>
              <a:rPr lang="es-CL" sz="1600" dirty="0"/>
              <a:t>ntrevistas grabadas en video</a:t>
            </a:r>
            <a:r>
              <a:rPr lang="es-CL" sz="1600" dirty="0">
                <a:latin typeface="+mn-lt"/>
              </a:rPr>
              <a:t>, y de la creación de la </a:t>
            </a:r>
            <a:r>
              <a:rPr lang="es-CL" sz="1600" dirty="0"/>
              <a:t>región de Ñuble. La ejecución presupuestaria alcanzó un </a:t>
            </a:r>
            <a:r>
              <a:rPr lang="es-CL" sz="1600" dirty="0" smtClean="0"/>
              <a:t>62%.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/>
              <a:t>Iniciativas de inversión</a:t>
            </a:r>
            <a:r>
              <a:rPr lang="es-ES" sz="1600" dirty="0"/>
              <a:t>, con recursos aprobados por $9.193 millones, para </a:t>
            </a:r>
            <a:r>
              <a:rPr lang="es-CL" sz="1600" dirty="0"/>
              <a:t>26 proyectos de arrastre del servicio, </a:t>
            </a:r>
            <a:r>
              <a:rPr lang="es-ES" sz="1600" dirty="0"/>
              <a:t>ejecutaron un </a:t>
            </a:r>
            <a:r>
              <a:rPr lang="es-ES" sz="1600" dirty="0" smtClean="0"/>
              <a:t>8% </a:t>
            </a:r>
            <a:r>
              <a:rPr lang="es-ES" sz="1600" dirty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$47 millones autorizados, contiene recursos para financiar estudios de postgrado para fiscales y funcionarios del Ministerio Público, sobre todo en materias de persecución penal y economía de la justicia. </a:t>
            </a:r>
            <a:r>
              <a:rPr lang="es-ES" sz="1600" dirty="0"/>
              <a:t>se observó un </a:t>
            </a:r>
            <a:r>
              <a:rPr lang="es-ES" sz="1600" dirty="0" smtClean="0"/>
              <a:t>22% </a:t>
            </a:r>
            <a:r>
              <a:rPr lang="es-ES" sz="1600" dirty="0"/>
              <a:t>de gasto.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Respecto a la </a:t>
            </a:r>
            <a:r>
              <a:rPr lang="es-ES" sz="1600" b="1" dirty="0"/>
              <a:t>deuda flotante</a:t>
            </a:r>
            <a:r>
              <a:rPr lang="es-ES" sz="1600" dirty="0"/>
              <a:t>, se observa un incremento de $ 575 millones en el presupuesto Inicial,  para cancelar la ejecución acumulada a la fecha, que corresponden a recursos devengados y no cancelados en el período presupuestario 2018. 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6467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118048"/>
              </p:ext>
            </p:extLst>
          </p:nvPr>
        </p:nvGraphicFramePr>
        <p:xfrm>
          <a:off x="2286000" y="2057400"/>
          <a:ext cx="4806280" cy="295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7 Gráfico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86" y="1727090"/>
            <a:ext cx="7515225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371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PRESUPUESTARIA DE GASTOS ACUMULADA AL MES DE AGOSTO DE 2019 PARTIDA 23: MINISTERIO PÚBLICO</vt:lpstr>
      <vt:lpstr>EJECUCIÓN PRESUPUESTARIA DE GASTOS ACUMULADA AL MES DE AGOSTO DE 2019  MINISTERIO PÚBLICO</vt:lpstr>
      <vt:lpstr>EJECUCIÓN PRESUPUESTARIA DE GASTOS ACUMULADA AL MES DE AGOSTO DE 2019  MINISTERIO PÚBLICO</vt:lpstr>
      <vt:lpstr>Presentación de PowerPoint</vt:lpstr>
      <vt:lpstr>Presentación de PowerPoint</vt:lpstr>
      <vt:lpstr>EJECUCIÓN PRESUPUESTARIA DE GASTOS ACUMULADA AL MES DE AGOSTO DE 2019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219</cp:revision>
  <cp:lastPrinted>2019-05-31T14:03:14Z</cp:lastPrinted>
  <dcterms:created xsi:type="dcterms:W3CDTF">2016-06-23T13:38:47Z</dcterms:created>
  <dcterms:modified xsi:type="dcterms:W3CDTF">2019-11-13T13:57:13Z</dcterms:modified>
</cp:coreProperties>
</file>