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3" r:id="rId4"/>
    <p:sldId id="299" r:id="rId5"/>
    <p:sldId id="301" r:id="rId6"/>
    <p:sldId id="304" r:id="rId7"/>
    <p:sldId id="264" r:id="rId8"/>
    <p:sldId id="263" r:id="rId9"/>
    <p:sldId id="265" r:id="rId10"/>
    <p:sldId id="267" r:id="rId11"/>
    <p:sldId id="268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2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2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0.05</c:v>
                </c:pt>
                <c:pt idx="1">
                  <c:v>5.8999999999999997E-2</c:v>
                </c:pt>
                <c:pt idx="2">
                  <c:v>7.5999999999999998E-2</c:v>
                </c:pt>
                <c:pt idx="3">
                  <c:v>0.09</c:v>
                </c:pt>
                <c:pt idx="4">
                  <c:v>6.4000000000000001E-2</c:v>
                </c:pt>
                <c:pt idx="5">
                  <c:v>8.5000000000000006E-2</c:v>
                </c:pt>
                <c:pt idx="6">
                  <c:v>6.5000000000000002E-2</c:v>
                </c:pt>
                <c:pt idx="7">
                  <c:v>7.0000000000000007E-2</c:v>
                </c:pt>
                <c:pt idx="8">
                  <c:v>7.2999999999999995E-2</c:v>
                </c:pt>
                <c:pt idx="9">
                  <c:v>0.08</c:v>
                </c:pt>
                <c:pt idx="10">
                  <c:v>0.09</c:v>
                </c:pt>
                <c:pt idx="11">
                  <c:v>0.17299999999999999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5B-48E5-929A-B29B03AA2FB0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5B-48E5-929A-B29B03AA2FB0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22'!$D$36:$K$36</c:f>
              <c:numCache>
                <c:formatCode>0.0%</c:formatCode>
                <c:ptCount val="8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5B-48E5-929A-B29B03AA2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6063104"/>
        <c:axId val="120317056"/>
      </c:barChart>
      <c:catAx>
        <c:axId val="3606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0317056"/>
        <c:crosses val="autoZero"/>
        <c:auto val="0"/>
        <c:lblAlgn val="ctr"/>
        <c:lblOffset val="100"/>
        <c:noMultiLvlLbl val="0"/>
      </c:catAx>
      <c:valAx>
        <c:axId val="12031705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60631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0.05</c:v>
                </c:pt>
                <c:pt idx="1">
                  <c:v>0.108</c:v>
                </c:pt>
                <c:pt idx="2">
                  <c:v>0.184</c:v>
                </c:pt>
                <c:pt idx="3">
                  <c:v>0.27400000000000002</c:v>
                </c:pt>
                <c:pt idx="4">
                  <c:v>0.33800000000000002</c:v>
                </c:pt>
                <c:pt idx="5">
                  <c:v>0.42299999999999999</c:v>
                </c:pt>
                <c:pt idx="6">
                  <c:v>0.48799999999999999</c:v>
                </c:pt>
                <c:pt idx="7">
                  <c:v>0.55300000000000005</c:v>
                </c:pt>
                <c:pt idx="8">
                  <c:v>0.626</c:v>
                </c:pt>
                <c:pt idx="9">
                  <c:v>0.70599999999999996</c:v>
                </c:pt>
                <c:pt idx="10">
                  <c:v>0.79500000000000004</c:v>
                </c:pt>
                <c:pt idx="11">
                  <c:v>0.96699999999999997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19-436D-8334-675A5B4C357E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19-436D-8334-675A5B4C357E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7620841180163214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DA-47B6-AF46-A512C2C76F40}"/>
                </c:ext>
              </c:extLst>
            </c:dLbl>
            <c:dLbl>
              <c:idx val="1"/>
              <c:layout>
                <c:manualLayout>
                  <c:x val="-4.0175768989328314E-2"/>
                  <c:y val="3.333333333333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DA-47B6-AF46-A512C2C76F40}"/>
                </c:ext>
              </c:extLst>
            </c:dLbl>
            <c:dLbl>
              <c:idx val="2"/>
              <c:layout>
                <c:manualLayout>
                  <c:x val="-6.0263653483992465E-2"/>
                  <c:y val="3.7500000000000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DA-47B6-AF46-A512C2C76F40}"/>
                </c:ext>
              </c:extLst>
            </c:dLbl>
            <c:dLbl>
              <c:idx val="3"/>
              <c:layout>
                <c:manualLayout>
                  <c:x val="-6.7796610169491567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DA-47B6-AF46-A512C2C76F40}"/>
                </c:ext>
              </c:extLst>
            </c:dLbl>
            <c:dLbl>
              <c:idx val="4"/>
              <c:layout>
                <c:manualLayout>
                  <c:x val="-5.0219711236660435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DA-47B6-AF46-A512C2C76F40}"/>
                </c:ext>
              </c:extLst>
            </c:dLbl>
            <c:dLbl>
              <c:idx val="5"/>
              <c:layout>
                <c:manualLayout>
                  <c:x val="-4.51977401129943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54-4CE3-8AF3-E190B800BFD7}"/>
                </c:ext>
              </c:extLst>
            </c:dLbl>
            <c:dLbl>
              <c:idx val="6"/>
              <c:layout>
                <c:manualLayout>
                  <c:x val="-4.268675455116133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E9-4C47-A3DD-678DAE4E232C}"/>
                </c:ext>
              </c:extLst>
            </c:dLbl>
            <c:dLbl>
              <c:idx val="7"/>
              <c:layout>
                <c:manualLayout>
                  <c:x val="-3.0285636051662047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7D-4A83-8B99-1C9D89F41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22'!$D$32:$K$32</c:f>
              <c:numCache>
                <c:formatCode>0.0%</c:formatCode>
                <c:ptCount val="8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19-436D-8334-675A5B4C3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542528"/>
        <c:axId val="35574528"/>
      </c:lineChart>
      <c:catAx>
        <c:axId val="355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5574528"/>
        <c:crosses val="autoZero"/>
        <c:auto val="1"/>
        <c:lblAlgn val="ctr"/>
        <c:lblOffset val="100"/>
        <c:tickLblSkip val="1"/>
        <c:noMultiLvlLbl val="0"/>
      </c:catAx>
      <c:valAx>
        <c:axId val="3557452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55425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72" name="Picture 2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07" y="2411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203786"/>
              </p:ext>
            </p:extLst>
          </p:nvPr>
        </p:nvGraphicFramePr>
        <p:xfrm>
          <a:off x="457200" y="2780829"/>
          <a:ext cx="8229600" cy="1638201"/>
        </p:xfrm>
        <a:graphic>
          <a:graphicData uri="http://schemas.openxmlformats.org/drawingml/2006/table">
            <a:tbl>
              <a:tblPr/>
              <a:tblGrid>
                <a:gridCol w="700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74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23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4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1.339.007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1.375.907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814.165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1.212.577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1.249.477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753.024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109.228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109.228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46.555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17.192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17.192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14.586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10.682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10.682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10.228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6.510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9401F-BD0A-4DBF-A2F1-270DF4FDF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$13.412 millones y está compuesto por: </a:t>
            </a:r>
            <a:r>
              <a:rPr lang="es-CL" sz="1200" b="1" dirty="0" err="1">
                <a:solidFill>
                  <a:prstClr val="black"/>
                </a:solidFill>
              </a:rPr>
              <a:t>Prog</a:t>
            </a:r>
            <a:r>
              <a:rPr lang="es-CL" sz="1200" b="1" dirty="0">
                <a:solidFill>
                  <a:prstClr val="black"/>
                </a:solidFill>
              </a:rPr>
              <a:t>. 01 </a:t>
            </a:r>
            <a:r>
              <a:rPr lang="es-MX" sz="1200" b="1" dirty="0">
                <a:solidFill>
                  <a:prstClr val="black"/>
                </a:solidFill>
              </a:rPr>
              <a:t>Secretaría Gral. de la Presidencia </a:t>
            </a:r>
            <a:r>
              <a:rPr lang="es-MX" sz="1200" dirty="0">
                <a:solidFill>
                  <a:prstClr val="black"/>
                </a:solidFill>
              </a:rPr>
              <a:t>con 67% de los recursos,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04 Gobierno Digital </a:t>
            </a:r>
            <a:r>
              <a:rPr lang="es-MX" sz="1200" dirty="0">
                <a:solidFill>
                  <a:prstClr val="black"/>
                </a:solidFill>
              </a:rPr>
              <a:t>que concentra el 22,7% y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05 Consejo de Auditoría Interna </a:t>
            </a:r>
            <a:r>
              <a:rPr lang="es-MX" sz="1200" dirty="0">
                <a:solidFill>
                  <a:prstClr val="black"/>
                </a:solidFill>
              </a:rPr>
              <a:t>con un 10% del presupuesto.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 de esta Partida no presentó variación real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</a:t>
            </a:r>
            <a:r>
              <a:rPr lang="es-MX" sz="1200" dirty="0">
                <a:solidFill>
                  <a:prstClr val="black"/>
                </a:solidFill>
              </a:rPr>
              <a:t>por Subtítulos de gasto en: Personal un 76%, en Bienes y Servicios de Consumo 17%, un 5% para Transferencias Corrientes y un 2% en Adquisición de Activos No Financieros.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7D01E51-07C5-4E20-8645-7667C58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3645024"/>
            <a:ext cx="4111622" cy="289585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9893827-D43D-4BA7-AE6A-7B00964E9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232" y="3645024"/>
            <a:ext cx="4130568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0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151809"/>
              </p:ext>
            </p:extLst>
          </p:nvPr>
        </p:nvGraphicFramePr>
        <p:xfrm>
          <a:off x="755576" y="1844824"/>
          <a:ext cx="7200800" cy="354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504" y="5661248"/>
            <a:ext cx="8622159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265446"/>
              </p:ext>
            </p:extLst>
          </p:nvPr>
        </p:nvGraphicFramePr>
        <p:xfrm>
          <a:off x="1043608" y="1700808"/>
          <a:ext cx="71287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607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F743D-F4BF-4B55-A8E3-6225A4962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469760"/>
            <a:ext cx="8229600" cy="4808783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OTROS: Corresponde al Servicio de la Deuda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5765F0-38B6-4906-BEE9-AD72390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225F353D-1F5D-457B-82D8-384FCFA2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326931"/>
              </p:ext>
            </p:extLst>
          </p:nvPr>
        </p:nvGraphicFramePr>
        <p:xfrm>
          <a:off x="395536" y="2492896"/>
          <a:ext cx="8077202" cy="1728195"/>
        </p:xfrm>
        <a:graphic>
          <a:graphicData uri="http://schemas.openxmlformats.org/drawingml/2006/table">
            <a:tbl>
              <a:tblPr/>
              <a:tblGrid>
                <a:gridCol w="314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910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Líneas Programáticas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441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GRAL. DE LA PRESIDENCIA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9.033.109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9.941.137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908.028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5.274.027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3.039.585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3.278.378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238.793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1.381.592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66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DE AUDITORIA INTERNA GENERAL DE GOBIERNO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1.338.997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1.375.897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814.165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66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4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NETO PARTIDA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13.412.731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14.609.764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1.197.033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7.482.740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4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 ESTADO DE OPERACIONES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13.411.691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14.595.412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1.183.721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7.469.784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97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57199" y="2862522"/>
          <a:ext cx="8229602" cy="2001319"/>
        </p:xfrm>
        <a:graphic>
          <a:graphicData uri="http://schemas.openxmlformats.org/drawingml/2006/table">
            <a:tbl>
              <a:tblPr/>
              <a:tblGrid>
                <a:gridCol w="746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0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9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168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55" marR="8855" marT="88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55" marR="8855" marT="88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13.412.731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14.609.764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1.197.033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7.482.740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10.241.660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10.506.282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264.622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5.799.499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55,2%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2.220.842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2.220.842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778.862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1.280.272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662.272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527.880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41,2%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231.248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231.248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226.231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331.189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331.189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111.733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1.040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14.352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13.312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12.956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1245,8%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136851"/>
              </p:ext>
            </p:extLst>
          </p:nvPr>
        </p:nvGraphicFramePr>
        <p:xfrm>
          <a:off x="735559" y="2923031"/>
          <a:ext cx="7948984" cy="1361137"/>
        </p:xfrm>
        <a:graphic>
          <a:graphicData uri="http://schemas.openxmlformats.org/drawingml/2006/table">
            <a:tbl>
              <a:tblPr/>
              <a:tblGrid>
                <a:gridCol w="69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8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82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7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5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697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470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 de la Presidencia de la República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13.412.731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14.609.764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1.197.033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7.482.740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General de la Presidencia de la República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9.034.139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9.942.366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908.227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5.274.027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3.039.585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3.291.491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251.906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1.394.548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de Auditoría Interna General de Gobierno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1.339.007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1.375.907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814.165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024" y="5733256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617764"/>
              </p:ext>
            </p:extLst>
          </p:nvPr>
        </p:nvGraphicFramePr>
        <p:xfrm>
          <a:off x="457200" y="2440091"/>
          <a:ext cx="8291263" cy="3077140"/>
        </p:xfrm>
        <a:graphic>
          <a:graphicData uri="http://schemas.openxmlformats.org/drawingml/2006/table">
            <a:tbl>
              <a:tblPr/>
              <a:tblGrid>
                <a:gridCol w="70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9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22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17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31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8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9.034.139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9.942.366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908.227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5.274.027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7.729.664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7.949.599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219.935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4.345.898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1.232.557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1.232.557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488.034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25.579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369.378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369.378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y Aplicación Ciencia, Tecnología, Conocimiento e Innovación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662.272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369.378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70.888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70.888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45.114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2.524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2.524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32.319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17.499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35.530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35.530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27.293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1.030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1.030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57200" y="2779321"/>
          <a:ext cx="8229600" cy="2167721"/>
        </p:xfrm>
        <a:graphic>
          <a:graphicData uri="http://schemas.openxmlformats.org/drawingml/2006/table">
            <a:tbl>
              <a:tblPr/>
              <a:tblGrid>
                <a:gridCol w="700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74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23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4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3.039.585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3.291.491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251.906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1.394.548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1.299.419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1.307.206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7.787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700.577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879.057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879.057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244.273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158.502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158.502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158.502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231.006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231.006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226.207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243.109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243.109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52.033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27.567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208.089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208.089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24.466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12.956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3457</TotalTime>
  <Words>1245</Words>
  <Application>Microsoft Office PowerPoint</Application>
  <PresentationFormat>Presentación en pantalla (4:3)</PresentationFormat>
  <Paragraphs>618</Paragraphs>
  <Slides>10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2019 PARTIDA 22: MINISTERIO SECRETARÍA DE LA PRESIDENCIA</vt:lpstr>
      <vt:lpstr>EJECUCIÓN ACUMULADA DE GASTOS A AGOSTO 2019  PARTIDA 22 MINISTERIO SECRETARÍA GENERAL DE LA PRESIDENCIA</vt:lpstr>
      <vt:lpstr>EJECUCIÓN ACUMULADA DE GASTOS A AGOSTO 2019  PARTIDA 22 MINISTERIO SECRETARÍA GENERAL DE LA PRESIDENCIA</vt:lpstr>
      <vt:lpstr>COMPORTAMIENTO DE LA EJECUCIÓN ACUMULADA DE GASTOS A AGOSTO 2019  PARTIDA 22 MINISTERIO SECRETARÍA GENERAL DE LA PRESIDENCIA</vt:lpstr>
      <vt:lpstr>EJECUCIÓN ACUMULADA DE GASTOS A AGOSTO 2019  PARTIDA 22 MINISTERIO SECRETARÍA GENERAL DE LA PRESIDENCIA</vt:lpstr>
      <vt:lpstr>EJECUCIÓN ACUMULADA DE GASTOS A AGOSTO 2019  PARTIDA 22 MINISTERIO SECRETARÍA GENERAL DE LA PRESIDENCIA</vt:lpstr>
      <vt:lpstr>EJECUCIÓN ACUMULADA DE GASTOS A AGOSTO 2019  PARTIDA 22,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257</cp:revision>
  <cp:lastPrinted>2017-05-05T19:52:29Z</cp:lastPrinted>
  <dcterms:created xsi:type="dcterms:W3CDTF">2016-06-23T13:38:47Z</dcterms:created>
  <dcterms:modified xsi:type="dcterms:W3CDTF">2019-10-11T15:07:21Z</dcterms:modified>
</cp:coreProperties>
</file>