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1"/>
  </p:notesMasterIdLst>
  <p:handoutMasterIdLst>
    <p:handoutMasterId r:id="rId22"/>
  </p:handoutMasterIdLst>
  <p:sldIdLst>
    <p:sldId id="256" r:id="rId3"/>
    <p:sldId id="309" r:id="rId4"/>
    <p:sldId id="301" r:id="rId5"/>
    <p:sldId id="307" r:id="rId6"/>
    <p:sldId id="264" r:id="rId7"/>
    <p:sldId id="263" r:id="rId8"/>
    <p:sldId id="265" r:id="rId9"/>
    <p:sldId id="267" r:id="rId10"/>
    <p:sldId id="269" r:id="rId11"/>
    <p:sldId id="275" r:id="rId12"/>
    <p:sldId id="276" r:id="rId13"/>
    <p:sldId id="300" r:id="rId14"/>
    <p:sldId id="277" r:id="rId15"/>
    <p:sldId id="278" r:id="rId16"/>
    <p:sldId id="306" r:id="rId17"/>
    <p:sldId id="272" r:id="rId18"/>
    <p:sldId id="305" r:id="rId19"/>
    <p:sldId id="308" r:id="rId20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33" autoAdjust="0"/>
  </p:normalViewPr>
  <p:slideViewPr>
    <p:cSldViewPr>
      <p:cViewPr varScale="1">
        <p:scale>
          <a:sx n="104" d="100"/>
          <a:sy n="104" d="100"/>
        </p:scale>
        <p:origin x="174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2017 - 2018 - 2019</a:t>
            </a:r>
            <a:endParaRPr lang="es-CL" sz="1000">
              <a:effectLst/>
            </a:endParaRPr>
          </a:p>
        </c:rich>
      </c:tx>
      <c:layout>
        <c:manualLayout>
          <c:xMode val="edge"/>
          <c:yMode val="edge"/>
          <c:x val="0.30808112324492981"/>
          <c:y val="4.488077880519945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'[21.xlsx]Partida 21'!$C$21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'[21.xlsx]Partida 21'!$D$20:$O$20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'[21.xlsx]Partida 21'!$D$21:$O$21</c:f>
              <c:numCache>
                <c:formatCode>0.0%</c:formatCode>
                <c:ptCount val="12"/>
                <c:pt idx="0">
                  <c:v>0.23108695618361413</c:v>
                </c:pt>
                <c:pt idx="1">
                  <c:v>0.29165551759878056</c:v>
                </c:pt>
                <c:pt idx="2">
                  <c:v>0.43075010702789102</c:v>
                </c:pt>
                <c:pt idx="3">
                  <c:v>0.45066222063734124</c:v>
                </c:pt>
                <c:pt idx="4">
                  <c:v>0.49728103616583008</c:v>
                </c:pt>
                <c:pt idx="5">
                  <c:v>0.5491801046667637</c:v>
                </c:pt>
                <c:pt idx="6">
                  <c:v>0.58692162147554394</c:v>
                </c:pt>
                <c:pt idx="7">
                  <c:v>0.65670151917269048</c:v>
                </c:pt>
                <c:pt idx="8">
                  <c:v>0.69655418936153501</c:v>
                </c:pt>
                <c:pt idx="9">
                  <c:v>0.76325295940853066</c:v>
                </c:pt>
                <c:pt idx="10">
                  <c:v>0.8227218674073058</c:v>
                </c:pt>
                <c:pt idx="11">
                  <c:v>0.97852600999605555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'[21.xlsx]Partida 21'!$C$22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'[21.xlsx]Partida 21'!$D$20:$O$20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'[21.xlsx]Partida 21'!$D$22:$O$22</c:f>
              <c:numCache>
                <c:formatCode>0.0%</c:formatCode>
                <c:ptCount val="12"/>
                <c:pt idx="0">
                  <c:v>0.12070260611355964</c:v>
                </c:pt>
                <c:pt idx="1">
                  <c:v>0.15408469702593311</c:v>
                </c:pt>
                <c:pt idx="2">
                  <c:v>0.22808914483445022</c:v>
                </c:pt>
                <c:pt idx="3">
                  <c:v>0.47502046929264619</c:v>
                </c:pt>
                <c:pt idx="4">
                  <c:v>0.50448964506300542</c:v>
                </c:pt>
                <c:pt idx="5">
                  <c:v>0.54841781577387827</c:v>
                </c:pt>
                <c:pt idx="6">
                  <c:v>0.60434365796248835</c:v>
                </c:pt>
                <c:pt idx="7">
                  <c:v>0.65337803445177101</c:v>
                </c:pt>
                <c:pt idx="8">
                  <c:v>0.71436260365073667</c:v>
                </c:pt>
                <c:pt idx="9">
                  <c:v>0.76324460729070631</c:v>
                </c:pt>
                <c:pt idx="10">
                  <c:v>0.82514089641773491</c:v>
                </c:pt>
                <c:pt idx="11">
                  <c:v>0.98889312512019323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1"/>
          <c:order val="2"/>
          <c:tx>
            <c:strRef>
              <c:f>'[21.xlsx]Partida 21'!$C$23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E863-4A77-B609-8D0C10467E5D}"/>
              </c:ext>
            </c:extLst>
          </c:dPt>
          <c:dLbls>
            <c:dLbl>
              <c:idx val="0"/>
              <c:layout>
                <c:manualLayout>
                  <c:x val="-7.0104045106686164E-2"/>
                  <c:y val="-1.1111610362617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863-4A77-B609-8D0C10467E5D}"/>
                </c:ext>
              </c:extLst>
            </c:dLbl>
            <c:dLbl>
              <c:idx val="1"/>
              <c:layout>
                <c:manualLayout>
                  <c:x val="-2.2880915236609501E-2"/>
                  <c:y val="3.60872430486908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C4B-49C5-B72F-501E9A6FED3A}"/>
                </c:ext>
              </c:extLst>
            </c:dLbl>
            <c:dLbl>
              <c:idx val="2"/>
              <c:layout>
                <c:manualLayout>
                  <c:x val="-5.6162246489859631E-2"/>
                  <c:y val="-1.09739321586330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FF9-45A0-9C9A-50D394C20BD4}"/>
                </c:ext>
              </c:extLst>
            </c:dLbl>
            <c:dLbl>
              <c:idx val="3"/>
              <c:layout>
                <c:manualLayout>
                  <c:x val="-3.9521580863234568E-2"/>
                  <c:y val="3.29217964758988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E5-4290-AD4C-77496F8D8762}"/>
                </c:ext>
              </c:extLst>
            </c:dLbl>
            <c:dLbl>
              <c:idx val="4"/>
              <c:layout>
                <c:manualLayout>
                  <c:x val="-3.7441497659906474E-2"/>
                  <c:y val="4.023775124832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5E5-4290-AD4C-77496F8D8762}"/>
                </c:ext>
              </c:extLst>
            </c:dLbl>
            <c:dLbl>
              <c:idx val="5"/>
              <c:layout>
                <c:manualLayout>
                  <c:x val="-3.3281331253250133E-2"/>
                  <c:y val="2.92638190896878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63C-4914-9E94-E090B24A2A93}"/>
                </c:ext>
              </c:extLst>
            </c:dLbl>
            <c:dLbl>
              <c:idx val="6"/>
              <c:layout>
                <c:manualLayout>
                  <c:x val="-2.9121164846593939E-2"/>
                  <c:y val="4.023775124832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63C-4914-9E94-E090B24A2A93}"/>
                </c:ext>
              </c:extLst>
            </c:dLbl>
            <c:dLbl>
              <c:idx val="7"/>
              <c:layout>
                <c:manualLayout>
                  <c:x val="-2.9928689594713773E-2"/>
                  <c:y val="5.44078141616559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27-4F79-B442-A6016E198E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'[21.xlsx]Partida 21'!$D$20:$O$20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'[21.xlsx]Partida 21'!$D$23:$K$23</c:f>
              <c:numCache>
                <c:formatCode>0.0%</c:formatCode>
                <c:ptCount val="8"/>
                <c:pt idx="0">
                  <c:v>0.14173455713243191</c:v>
                </c:pt>
                <c:pt idx="1">
                  <c:v>0.16809918043233985</c:v>
                </c:pt>
                <c:pt idx="2">
                  <c:v>0.26653305862701659</c:v>
                </c:pt>
                <c:pt idx="3">
                  <c:v>0.37754740694656347</c:v>
                </c:pt>
                <c:pt idx="4">
                  <c:v>0.42877713084491809</c:v>
                </c:pt>
                <c:pt idx="5">
                  <c:v>0.48655661597238709</c:v>
                </c:pt>
                <c:pt idx="6">
                  <c:v>0.55035810061647039</c:v>
                </c:pt>
                <c:pt idx="7">
                  <c:v>0.63897870235337106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067-43BE-8736-C10010240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252096"/>
        <c:axId val="15262080"/>
      </c:lineChart>
      <c:catAx>
        <c:axId val="15252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262080"/>
        <c:crosses val="autoZero"/>
        <c:auto val="1"/>
        <c:lblAlgn val="ctr"/>
        <c:lblOffset val="100"/>
        <c:noMultiLvlLbl val="0"/>
      </c:catAx>
      <c:valAx>
        <c:axId val="1526208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25209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2017- 2018 - 2019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4818027029226561"/>
          <c:y val="3.95263292359174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5113204596087529E-2"/>
          <c:y val="0.12512129654885573"/>
          <c:w val="0.90268140074872072"/>
          <c:h val="0.63007209673884024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'[21.xlsx]Partida 21'!$C$28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'[21.xlsx]Partida 21'!$D$27:$O$27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'[21.xlsx]Partida 21'!$D$28:$O$28</c:f>
              <c:numCache>
                <c:formatCode>0.0%</c:formatCode>
                <c:ptCount val="12"/>
                <c:pt idx="0">
                  <c:v>0.23108695618361413</c:v>
                </c:pt>
                <c:pt idx="1">
                  <c:v>6.5513656391288533E-2</c:v>
                </c:pt>
                <c:pt idx="2">
                  <c:v>0.14103167003029679</c:v>
                </c:pt>
                <c:pt idx="3">
                  <c:v>2.412567719255523E-2</c:v>
                </c:pt>
                <c:pt idx="4">
                  <c:v>4.6618815528488865E-2</c:v>
                </c:pt>
                <c:pt idx="5">
                  <c:v>5.267806310037379E-2</c:v>
                </c:pt>
                <c:pt idx="6">
                  <c:v>3.9709575893583461E-2</c:v>
                </c:pt>
                <c:pt idx="7">
                  <c:v>6.9779897697146473E-2</c:v>
                </c:pt>
                <c:pt idx="8">
                  <c:v>3.9852670188844579E-2</c:v>
                </c:pt>
                <c:pt idx="9">
                  <c:v>6.669877004699569E-2</c:v>
                </c:pt>
                <c:pt idx="10">
                  <c:v>5.7925126646338594E-2</c:v>
                </c:pt>
                <c:pt idx="11">
                  <c:v>0.17322439600597742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F98-42BF-929C-94565FD56B46}"/>
            </c:ext>
          </c:extLst>
        </c:ser>
        <c:ser>
          <c:idx val="0"/>
          <c:order val="1"/>
          <c:tx>
            <c:strRef>
              <c:f>'[21.xlsx]Partida 21'!$C$29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'[21.xlsx]Partida 21'!$D$27:$O$27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'[21.xlsx]Partida 21'!$D$29:$O$29</c:f>
              <c:numCache>
                <c:formatCode>0.0%</c:formatCode>
                <c:ptCount val="12"/>
                <c:pt idx="0">
                  <c:v>0.12070260611355964</c:v>
                </c:pt>
                <c:pt idx="1">
                  <c:v>4.0254742212498716E-2</c:v>
                </c:pt>
                <c:pt idx="2">
                  <c:v>7.6982571027503957E-2</c:v>
                </c:pt>
                <c:pt idx="3">
                  <c:v>0.24742944323993527</c:v>
                </c:pt>
                <c:pt idx="4">
                  <c:v>3.0572781661889155E-2</c:v>
                </c:pt>
                <c:pt idx="5">
                  <c:v>4.4445722261740157E-2</c:v>
                </c:pt>
                <c:pt idx="6">
                  <c:v>5.4060575064785052E-2</c:v>
                </c:pt>
                <c:pt idx="7">
                  <c:v>4.9052542394656354E-2</c:v>
                </c:pt>
                <c:pt idx="8">
                  <c:v>6.0985854754737605E-2</c:v>
                </c:pt>
                <c:pt idx="9">
                  <c:v>4.8882003639969675E-2</c:v>
                </c:pt>
                <c:pt idx="10">
                  <c:v>6.1896289127028596E-2</c:v>
                </c:pt>
                <c:pt idx="11">
                  <c:v>0.19055119375702775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1"/>
          <c:order val="2"/>
          <c:tx>
            <c:strRef>
              <c:f>'[21.xlsx]Partida 21'!$C$30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093361206905321E-2"/>
                  <c:y val="-3.657978439817536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1D6-41B4-9F5C-9B70DAA6EB8F}"/>
                </c:ext>
              </c:extLst>
            </c:dLbl>
            <c:dLbl>
              <c:idx val="1"/>
              <c:layout>
                <c:manualLayout>
                  <c:x val="8.074688965524257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1D6-41B4-9F5C-9B70DAA6EB8F}"/>
                </c:ext>
              </c:extLst>
            </c:dLbl>
            <c:dLbl>
              <c:idx val="3"/>
              <c:layout>
                <c:manualLayout>
                  <c:x val="1.211203344828638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1D6-41B4-9F5C-9B70DAA6EB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'[21.xlsx]Partida 21'!$D$27:$O$27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'[21.xlsx]Partida 21'!$D$30:$K$30</c:f>
              <c:numCache>
                <c:formatCode>0.0%</c:formatCode>
                <c:ptCount val="8"/>
                <c:pt idx="0">
                  <c:v>0.14173455713243191</c:v>
                </c:pt>
                <c:pt idx="1">
                  <c:v>2.6790190808916901E-2</c:v>
                </c:pt>
                <c:pt idx="2">
                  <c:v>0.1088173099335632</c:v>
                </c:pt>
                <c:pt idx="3">
                  <c:v>0.12295192533533698</c:v>
                </c:pt>
                <c:pt idx="4">
                  <c:v>5.1229723898354604E-2</c:v>
                </c:pt>
                <c:pt idx="5">
                  <c:v>5.7806136080718773E-2</c:v>
                </c:pt>
                <c:pt idx="6">
                  <c:v>6.4378703033053875E-2</c:v>
                </c:pt>
                <c:pt idx="7">
                  <c:v>9.0163887995490771E-2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44-47F2-83BA-39194F3BF6A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3600640"/>
        <c:axId val="143618816"/>
      </c:barChart>
      <c:catAx>
        <c:axId val="1436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3618816"/>
        <c:crosses val="autoZero"/>
        <c:auto val="1"/>
        <c:lblAlgn val="ctr"/>
        <c:lblOffset val="100"/>
        <c:noMultiLvlLbl val="0"/>
      </c:catAx>
      <c:valAx>
        <c:axId val="143618816"/>
        <c:scaling>
          <c:orientation val="minMax"/>
          <c:max val="0.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360064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14-10-2019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14-10-2019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14-10-2019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BB2088A0-C720-43CC-B360-430E8C9550D3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8" name="4 CuadroTexto">
              <a:extLst>
                <a:ext uri="{FF2B5EF4-FFF2-40B4-BE49-F238E27FC236}">
                  <a16:creationId xmlns:a16="http://schemas.microsoft.com/office/drawing/2014/main" id="{14C839D8-1C9A-438E-AC6A-FE96B90A593C}"/>
                </a:ext>
              </a:extLst>
            </p:cNvPr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9" name="2 Objeto">
              <a:extLst>
                <a:ext uri="{FF2B5EF4-FFF2-40B4-BE49-F238E27FC236}">
                  <a16:creationId xmlns:a16="http://schemas.microsoft.com/office/drawing/2014/main" id="{B35283CA-BEF1-490C-AA34-092E5CB5687A}"/>
                </a:ext>
              </a:extLst>
            </p:cNvPr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612204099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18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3" name="2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4 Rectángulo">
              <a:extLst>
                <a:ext uri="{FF2B5EF4-FFF2-40B4-BE49-F238E27FC236}">
                  <a16:creationId xmlns:a16="http://schemas.microsoft.com/office/drawing/2014/main" id="{32803465-98D9-4704-B5DB-2062F7E2715B}"/>
                </a:ext>
              </a:extLst>
            </p:cNvPr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4B53E3AE-5962-4D9F-B880-01036A46DE5F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11" name="4 CuadroTexto">
              <a:extLst>
                <a:ext uri="{FF2B5EF4-FFF2-40B4-BE49-F238E27FC236}">
                  <a16:creationId xmlns:a16="http://schemas.microsoft.com/office/drawing/2014/main" id="{AA16EB0F-BEB7-45CE-BD1B-E1E3342044D8}"/>
                </a:ext>
              </a:extLst>
            </p:cNvPr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12" name="5 Objeto">
              <a:extLst>
                <a:ext uri="{FF2B5EF4-FFF2-40B4-BE49-F238E27FC236}">
                  <a16:creationId xmlns:a16="http://schemas.microsoft.com/office/drawing/2014/main" id="{3C813A8A-E48E-4E10-8C87-A89B6E609F0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72545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07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6" name="5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7 Rectángulo">
              <a:extLst>
                <a:ext uri="{FF2B5EF4-FFF2-40B4-BE49-F238E27FC236}">
                  <a16:creationId xmlns:a16="http://schemas.microsoft.com/office/drawing/2014/main" id="{27B4F62C-F56C-49B9-872E-33EE24258062}"/>
                </a:ext>
              </a:extLst>
            </p:cNvPr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336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05. PROGRAMA 01:  INSTITUTO NACIONAL DE LA JUVENTUD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64C02CEF-6D0C-46E5-A8A2-8BD23EE56E20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7752984-F833-4392-A7D2-249564CC1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693715"/>
              </p:ext>
            </p:extLst>
          </p:nvPr>
        </p:nvGraphicFramePr>
        <p:xfrm>
          <a:off x="422116" y="2060848"/>
          <a:ext cx="8229598" cy="3603883"/>
        </p:xfrm>
        <a:graphic>
          <a:graphicData uri="http://schemas.openxmlformats.org/drawingml/2006/table">
            <a:tbl>
              <a:tblPr/>
              <a:tblGrid>
                <a:gridCol w="253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6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3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96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96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96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96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88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86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866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217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7611" marR="7611" marT="76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7611" marR="7611" marT="76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11" marR="7611" marT="76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9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Presupuestaría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2018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8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8.463.108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8.685.962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222.854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5.128.185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60,6%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59,0%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58,9%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3.871.501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3.989.080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117.579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2.444.021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63,1%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61,3%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57,5%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767.055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767.055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529.670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69,1%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69,1%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50,1%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3.757.116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3.757.116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1.993.119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53,0%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53,0%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62,6%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3.728.359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3.728.359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1.964.362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52,7%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52,7%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62,3%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Promoción de la Asociatividad y la Ciudadanía Juvenil                                                         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1.005.467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1.005.467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549.676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54,7%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54,7%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63,7%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012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Empoderamiento e Inclusión de Jóvenes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196.504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196.504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104.408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53,1%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53,1%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65,3%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614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Observatorio de Juventud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220.943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220.943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128.034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57,9%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57,9%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55,6%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618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Servicio Joven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2.305.445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2.305.445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1.182.244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51,3%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51,3%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62,1%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28.757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28.757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28.757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Organización Iberoamericana de la Juventud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28.757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28.757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28.757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65.436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65.436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54.234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82,9%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82,9%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43,7%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20.559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20.559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20.559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4.114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4.114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3.792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92,2%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92,2%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36,7%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8.663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8.663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3.205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37,0%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37,0%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23.651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23.651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19.793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83,7%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83,7%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64,6%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8.449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8.449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6.885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81,5%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81,5%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64,5%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2.000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107.275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105.275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107.141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5357,1%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99,9%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9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2.000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107.275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105.275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107.141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5357,1%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99,9%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8176" y="1461268"/>
            <a:ext cx="7860248" cy="30580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2E4A713-268D-49A7-B4F3-28450AA06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205416"/>
              </p:ext>
            </p:extLst>
          </p:nvPr>
        </p:nvGraphicFramePr>
        <p:xfrm>
          <a:off x="343499" y="1916832"/>
          <a:ext cx="8229602" cy="4324302"/>
        </p:xfrm>
        <a:graphic>
          <a:graphicData uri="http://schemas.openxmlformats.org/drawingml/2006/table">
            <a:tbl>
              <a:tblPr/>
              <a:tblGrid>
                <a:gridCol w="251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2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4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3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3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32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32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29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29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290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20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2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Presupuestaría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2018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2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128.023.644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158.627.472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30.603.828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76.458.031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59,7%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48,2%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41,2%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10.155.085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10.844.610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689.525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7.115.024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70,1%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65,6%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70,0%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1.484.745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1.484.745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872.765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58,8%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58,8%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69,7%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0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19.928.791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19.928.791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11.075.031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55,6%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55,6%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45,4%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0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12.921.768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12.921.768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5.018.614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38,8%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38,8%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23,2%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0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576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de Desarrollo Indígena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9.352.577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9.352.577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3.095.153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17,4%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0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579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de Cultura y Educación Indígena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2.191.614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2.191.614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1.259.633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57,5%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57,5%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42,1%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0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589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Protección del Medio Ambiente y Recursos Naturales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64.832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64.832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17.382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26,8%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26,8%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7,7%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0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599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Consulta a los Pueblos Indígenas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1.048.376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1.048.376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384.672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36,7%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36,7%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30,0%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0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Turismo y Pueblos Indígenas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264.369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264.369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261.774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99,0%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99,0%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47,1%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0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5.117.242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5.117.242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4.533.079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88,6%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88,6%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91,5%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0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4.099.807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4.099.807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4.099.807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0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Bienes Nacionales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584.163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584.163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0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433.272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433.272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433.272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0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1.889.781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1.889.781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1.523.338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80,6%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80,6%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70,9%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0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887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Apoyo al Turismo y Pueblos Indígenas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416.905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416.905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240.391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57,7%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57,7%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53,9%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0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888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Apoyo a la Protección Ambiental Indígena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214.243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214.243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212.243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99,1%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99,1%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99,1%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3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889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Instrumentos Cofinanciados de Apoyo al Fondo de Desarrollo Indígena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569.485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569.485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481.556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84,6%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84,6%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65,0%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0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999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Apoyo al Fondo de Cultura y Educación  Indígena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689.148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689.148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589.148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85,5%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85,5%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77,4%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0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103.272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103.272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84.068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81,4%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81,4%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54,5%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0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17.968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17.968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17.968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0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7.737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7.737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5.717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73,9%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73,9%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49,3%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0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36.483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36.483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32.703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89,6%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89,6%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116,0%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20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41.084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41.084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27.680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67,4%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67,4%</a:t>
                      </a:r>
                    </a:p>
                  </a:txBody>
                  <a:tcPr marL="7536" marR="7536" marT="75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25,1%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9323" y="1458001"/>
            <a:ext cx="7932256" cy="3090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C4F35FD-0CF0-463D-8691-795591C87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2" y="2712151"/>
            <a:ext cx="8210799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07. PROGRAMA 01:  SERVICIO NACIONAL DE LA DISCAPACIDAD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3A875F0-0FC5-438B-A42A-35C1BDA76397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2FD03E23-391C-4F79-BCDD-9F892C43B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348284"/>
              </p:ext>
            </p:extLst>
          </p:nvPr>
        </p:nvGraphicFramePr>
        <p:xfrm>
          <a:off x="409323" y="1582705"/>
          <a:ext cx="8229600" cy="4764358"/>
        </p:xfrm>
        <a:graphic>
          <a:graphicData uri="http://schemas.openxmlformats.org/drawingml/2006/table">
            <a:tbl>
              <a:tblPr/>
              <a:tblGrid>
                <a:gridCol w="255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2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3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28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26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126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22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2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Presupuestaría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2018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8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22.798.344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24.719.869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1.921.525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14.561.579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57,9%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5.128.833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5.464.279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335.446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3.110.334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60,6%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65,5%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1.370.811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1.370.811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388.998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45,9%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17.330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17.330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14.823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91,5%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17.319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17.319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14.823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85,6%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85,6%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91,6%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16.065.972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16.365.972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9.701.426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59,3%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51,8%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16.056.836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16.356.836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9.692.290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59,3%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51,8%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Aplicación Ley N° 20.422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8.813.399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9.113.399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4.367.293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49,6%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36,8%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582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Corporación de Ayuda al Niño Limitado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935.452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935.452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374.181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Atención Temprana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862.131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862.131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862.131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Acceso a la Justicia de las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346.206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346.206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328.520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89,6%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588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Participación Inclusiva Territorial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449.910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449.910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Desarrollo de Organizaciones Inclusivas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56.325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56.325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65,2%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Tránsito a la Vida Independiente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1.978.276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1.978.276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1.337.418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67,6%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67,6%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92,6%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592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Adultos con Discapacidad en Residencias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2.520.377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2.520.377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2.422.747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96,1%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96,1%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98,1%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5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Apoyo al Cumplimiento a la Ley de Inserción Laboral de Personas en situación de discapacidad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94.760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94.760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9.136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9.136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9.136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CEDDIS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9.136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9.136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9.136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71.219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71.219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71.219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214.398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214.398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59.163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27,6%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27,6%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38,7%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2.465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2.465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15,2%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515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16,1%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2.101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2.101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2.065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98,3%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98,3%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209.317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209.317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57.098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27,3%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27,3%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89,8%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1.215.860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1.214.860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1.215.616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121561,6%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99,8%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1.215.860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1.214.860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1.215.616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121561,6%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99,8%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458" y="1237782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MAYOR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155291B0-AC39-4671-85BC-F65849587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72816"/>
            <a:ext cx="8229600" cy="4433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9323" y="1208029"/>
            <a:ext cx="7776864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AGOSTOR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200779E7-A76A-4C6B-BFC3-C7E9FCAD1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508E400-4369-44CC-8BBD-1BE80BE76D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323" y="2743288"/>
            <a:ext cx="8210798" cy="137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09. PROGRAMA 01:  SUBSECRETARÍA DE EVALUACIÓN SOCIAL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924D701-30F3-4216-8613-28C1B7C50C72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2066EB90-D421-4E05-B90F-BC6D3453A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BE21EC5-DD5B-48F6-862F-77B0AE97EB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321" y="1806992"/>
            <a:ext cx="8225797" cy="3475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01:  SUBSECRETARÍA DE LA NIÑEZ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D1133A9D-1876-4296-BCD6-7BCA609129F5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5D297D60-E96D-4F3D-925D-BEC05F67C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F312FA2-A7BE-4C7E-B346-87F52121F2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323" y="2464317"/>
            <a:ext cx="8277478" cy="2521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9323" y="1484784"/>
            <a:ext cx="6706056" cy="384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09323" y="575462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02:  SISTEMA DE PROTECCIÓN INTEGRAL A LA INFANCIA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CDA24A8E-F6AF-4B73-9622-6CC329E36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057369"/>
              </p:ext>
            </p:extLst>
          </p:nvPr>
        </p:nvGraphicFramePr>
        <p:xfrm>
          <a:off x="409989" y="2204864"/>
          <a:ext cx="8229601" cy="3600076"/>
        </p:xfrm>
        <a:graphic>
          <a:graphicData uri="http://schemas.openxmlformats.org/drawingml/2006/table">
            <a:tbl>
              <a:tblPr/>
              <a:tblGrid>
                <a:gridCol w="2505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5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770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1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1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14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14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14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202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Presupuestaría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2018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55.849.992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55.849.992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39.308.455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70,4%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70,4%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73,7%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55.849.492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55.849.492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39.308.455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70,4%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70,4%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71,7%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191.762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191.762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191.762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0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Fono Infancia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191.762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191.762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191.762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0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39.601.094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39.601.094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32.066.254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81,0%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81,0%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80,9%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0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Apoyo al Desarrollo Biopsicosocial - Ministerio de Salud                                                                                                                        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19.491.981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19.491.981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19.491.980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0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Apoyo al Recién Nacido - Ministerio de Salud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15.069.679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15.069.679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7.534.840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50,0%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50,0%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50,0%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0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Educación Prebásica - JUNJI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5.039.434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5.039.434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5.039.434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0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16.056.636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16.056.636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7.050.439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43,9%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43,9%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43,8%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0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de Intervenciones de Apoyo al Desarrollo Infantil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3.494.869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3.494.869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1.898.159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54,3%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54,3%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74,7%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0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Concursable de Iniciativas para la Infancia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460.734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460.734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0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Fortalecimiento Municipal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3.349.875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3.349.875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2.730.658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81,5%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81,5%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69,3%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0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Diagnóstico de Vulnerabilidad en Pre-escolares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97.584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97.584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97.584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0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Educativo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2.736.051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2.736.051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173.795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11,2%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0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Apoyo a la Salud Mental Infantil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2.119.544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2.119.544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2.119.544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0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008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Apoyo al Aprendizaje Integral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3.348.243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3.348.243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30.699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3,5%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0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353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Ayudas Técnicas Chile Crece Contigo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449.736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449.736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0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500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0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500 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518" marR="7518" marT="75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584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9FB7C7E-1D55-4A4E-BCC3-DC89D4BBEB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009" y="1973424"/>
            <a:ext cx="4143598" cy="2463688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B4EED2C2-4FD1-4068-85F0-B90439D03E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93" y="1973423"/>
            <a:ext cx="4143598" cy="2463688"/>
          </a:xfrm>
          <a:prstGeom prst="rect">
            <a:avLst/>
          </a:prstGeom>
        </p:spPr>
      </p:pic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78D70930-CBE3-4433-A36C-90130BE3D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BEB45747-1819-469B-BAAE-40B1D0444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6" name="5 Gráfico">
            <a:extLst>
              <a:ext uri="{FF2B5EF4-FFF2-40B4-BE49-F238E27FC236}">
                <a16:creationId xmlns:a16="http://schemas.microsoft.com/office/drawing/2014/main" id="{3A4A131C-E679-4744-A6BB-8C12A5C745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1552129"/>
              </p:ext>
            </p:extLst>
          </p:nvPr>
        </p:nvGraphicFramePr>
        <p:xfrm>
          <a:off x="1259633" y="1693068"/>
          <a:ext cx="6365130" cy="39681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DFAD6334-B5A4-4E3A-A4B7-7CB0BE99D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6" name="5 Gráfico">
            <a:extLst>
              <a:ext uri="{FF2B5EF4-FFF2-40B4-BE49-F238E27FC236}">
                <a16:creationId xmlns:a16="http://schemas.microsoft.com/office/drawing/2014/main" id="{0F7BEAB2-3A71-4F7A-93E8-36F59B195B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3424666"/>
              </p:ext>
            </p:extLst>
          </p:nvPr>
        </p:nvGraphicFramePr>
        <p:xfrm>
          <a:off x="1187624" y="1693068"/>
          <a:ext cx="6530008" cy="3824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635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9F012667-3210-46C3-9416-4D1BB8FE1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C277112-4102-497B-83AB-0D806B7BE8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323" y="2150319"/>
            <a:ext cx="8234616" cy="255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24A9ADCD-2DBA-403E-9123-FADCB754C5D8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09DB00C3-A18B-4231-A7C0-0F5707820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2420888"/>
            <a:ext cx="8277477" cy="2490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7A2BBCE-1539-4B45-9F9C-784309BA4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927614"/>
              </p:ext>
            </p:extLst>
          </p:nvPr>
        </p:nvGraphicFramePr>
        <p:xfrm>
          <a:off x="409323" y="1516518"/>
          <a:ext cx="8229600" cy="4906019"/>
        </p:xfrm>
        <a:graphic>
          <a:graphicData uri="http://schemas.openxmlformats.org/drawingml/2006/table">
            <a:tbl>
              <a:tblPr/>
              <a:tblGrid>
                <a:gridCol w="255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2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3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28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26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126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424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Presupuestaría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2018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9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64.650.708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77.742.576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13.091.868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56.080.596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72,1%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71,5%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21.406.517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21.978.211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571.694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13.785.414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64,4%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2.958.250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3.027.250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69.000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1.455.693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49,2%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48,1%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46,7%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305.371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305.360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301.115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2737409,1%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98,6%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94,4%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2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305.371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305.360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301.115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2737409,1%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98,6%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94,4%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2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38.549.493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40.649.690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2.100.197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29.583.733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72,8%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75,7%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2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1.753.166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1.753.166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1.753.167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2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Fundación de las Familias - Programa Red Telecentros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1.753.166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1.753.166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1.753.167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2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36.796.327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38.896.524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2.100.197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27.830.566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75,6%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71,6%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74,4%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2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Elige Vivir Sano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1.314.444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1.314.444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209.011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15,5%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2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Sistema de apoyo a la selección de Beneficios Sociales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6.033.738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6.033.738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4.839.040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80,2%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80,2%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75,8%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2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342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Apoyo, Monitoreo y Supervisión a la Gestión Territorial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1.199.112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1.199.112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1.191.398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2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Subsidio al Pago Electrónico de Prestaciones Monetarias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5.294.655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5.294.655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3.499.654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66,1%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66,1%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2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Sistema Nacional de Cuidado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3.093.172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3.493.172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2.260.094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73,1%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44,3%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2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352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Pago Cuidadores de Personas con Discapacidad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8.456.924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8.456.924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8.456.924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2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358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Apoyo a la Atención de Salud Mental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320.831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320.831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301.489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91,9%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2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Asuntos Indígenas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1.110.581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2.810.778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1.700.197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1.182.014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42,1%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40,1%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2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Red Clase Media Protegida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470.504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470.504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155.287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2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998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Noche Digna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9.502.366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9.502.366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5.735.655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66,2%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2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333.419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333.419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138.501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57,2%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2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17.629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17.629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15.990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2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22.951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22.951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19.892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2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26.109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26.109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13.087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50,1%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50,1%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24,5%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2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72.648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72.648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61.801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85,1%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85,1%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88,6%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2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194.082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194.082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27.731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14,3%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14,3%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42,3%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2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1.403.018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11.448.635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10.045.617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10.816.140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770,9%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86,2%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2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Amortización Deuda Interna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487.435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487.435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318.296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65,3%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65,3%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2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Intereses Deuda Interna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913.083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913.083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454.916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49,8%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49,8%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2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2.500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10.048.117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10.045.617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10.042.928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401717,1%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99,9%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09323" y="503454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12" name="3 Marcador de pie de página">
            <a:extLst>
              <a:ext uri="{FF2B5EF4-FFF2-40B4-BE49-F238E27FC236}">
                <a16:creationId xmlns:a16="http://schemas.microsoft.com/office/drawing/2014/main" id="{F2FAC5F1-45F0-4328-81BA-4C0C2A76A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3" name="1 Título">
            <a:extLst>
              <a:ext uri="{FF2B5EF4-FFF2-40B4-BE49-F238E27FC236}">
                <a16:creationId xmlns:a16="http://schemas.microsoft.com/office/drawing/2014/main" id="{F19FDBD9-74C6-4753-B2FE-076B51C05B7A}"/>
              </a:ext>
            </a:extLst>
          </p:cNvPr>
          <p:cNvSpPr txBox="1">
            <a:spLocks/>
          </p:cNvSpPr>
          <p:nvPr/>
        </p:nvSpPr>
        <p:spPr>
          <a:xfrm>
            <a:off x="409323" y="1412776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23" y="1777901"/>
            <a:ext cx="7884281" cy="4570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02. PROGRAMA 01:  FONDO DE SOLIDARIDAD E INVERSIÓN SOCIAL</a:t>
            </a:r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8B584F60-3A47-4FEF-9E9F-524A91DCB05C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F6E14CD-76BD-40F8-95F8-E4AB85542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050394"/>
              </p:ext>
            </p:extLst>
          </p:nvPr>
        </p:nvGraphicFramePr>
        <p:xfrm>
          <a:off x="390767" y="1700808"/>
          <a:ext cx="8229600" cy="4482380"/>
        </p:xfrm>
        <a:graphic>
          <a:graphicData uri="http://schemas.openxmlformats.org/drawingml/2006/table">
            <a:tbl>
              <a:tblPr/>
              <a:tblGrid>
                <a:gridCol w="255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2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3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28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26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126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22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2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Presupuestaría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2018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8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87.059.888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88.851.364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1.791.476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56.745.618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65,2%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62,9%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16.671.006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17.633.971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962.965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10.984.858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62,3%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64,8%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2.618.769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2.618.769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1.702.501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25.082.336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25.082.336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21.684.129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84,8%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808.090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808.090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24.734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15,6%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548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Alianzas Público-Privadas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808.090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808.090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24.734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15,6%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24.274.246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24.274.246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21.659.395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89,2%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89,2%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86,6%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Acompañamiento Psicosocial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11.628.876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11.628.876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10.635.661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88,9%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Acompañamiento Sociolaboral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10.905.510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10.905.510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10.013.799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91,8%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91,8%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89,8%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Eje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1.739.860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1.739.860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1.009.935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1.019.355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1.019.355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233.642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44,3%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51.618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51.618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50.254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98,5%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26.420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26.420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10.386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39,3%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39,3%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30,6%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51.500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51.500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6.935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63,9%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262.650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262.650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4.590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627.167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627.167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161.477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53,7%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41.667.422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41.667.422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21.322.944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51,2%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51,2%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47,3%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40.821.217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40.821.217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21.111.648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47,3%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Emprendimiento y Microfinanzas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28.657.630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28.657.630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13.756.869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43,5%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Desarrollo Social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5.651.380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5.651.380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3.760.092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63,1%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0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Empleabilidad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5.659.704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5.659.704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2.994.153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48,2%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Educación Financiera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852.503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852.503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600.534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64,6%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846.205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846.205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211.296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45,4%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Intervención en Territorios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846.205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846.205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211.296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45,4%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829.511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828.511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817.544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81754,4%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98,6%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99,9%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829.511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828.511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817.544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81754,4%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98,6%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99,9%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5088</TotalTime>
  <Words>3174</Words>
  <Application>Microsoft Office PowerPoint</Application>
  <PresentationFormat>Presentación en pantalla (4:3)</PresentationFormat>
  <Paragraphs>1775</Paragraphs>
  <Slides>18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5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AGOSTO DE 2019 PARTIDA 21:  MINISTERIO DE DESARROLLO SOCIAL</vt:lpstr>
      <vt:lpstr>EJECUCIÓN ACUMULADA DE GASTOS A AGOSTO DE 2019  PARTIDA 21 MINISTERIO DE DESARROLLO SOCIAL</vt:lpstr>
      <vt:lpstr>Presentación de PowerPoint</vt:lpstr>
      <vt:lpstr>Presentación de PowerPoint</vt:lpstr>
      <vt:lpstr>EJECUCIÓN ACUMULADA DE GASTOS A AGOSTO DE 2019  PARTIDA 21 MINISTERIO DE DESARROLLO SOCIAL</vt:lpstr>
      <vt:lpstr>EJECUCIÓN ACUMULADA DE GASTOS A AGOSTO DE 2019  PARTIDA 2I RESUMEN POR CAPÍTULOS</vt:lpstr>
      <vt:lpstr>EJECUCIÓN ACUMULADA DE GASTOS A AGOSTO DE 2019  PARTIDA 21. CAPÍTULO 01. PROGRAMA 01:  SUBSECRETARÍA DE SERVICIOS SOCIALES</vt:lpstr>
      <vt:lpstr>EJECUCIÓN ACUMULADA DE GASTOS A AGOSTO DE 2019  PARTIDA 21. CAPÍTULO 01. PROGRAMA 05:  INGRESO ÉTICO FAMILIAR Y SISTEMA CHILE SOLIDARIO</vt:lpstr>
      <vt:lpstr>EJECUCIÓN ACUMULADA DE GASTOS A AGOSTO DE 2019  PARTIDA 21. CAPÍTULO 02. PROGRAMA 01:  FONDO DE SOLIDARIDAD E INVERSIÓN SOCIAL</vt:lpstr>
      <vt:lpstr>EJECUCIÓN ACUMULADA DE GASTOS A AGOSTO DE 2019  PARTIDA 21. CAPÍTULO 05. PROGRAMA 01:  INSTITUTO NACIONAL DE LA JUVENTUD</vt:lpstr>
      <vt:lpstr>EJECUCIÓN ACUMULADA DE GASTOS A AGOSTO DE 2019  PARTIDA 21. CAPÍTULO 06. PROGRAMA 01:  CORPORACIÓN NACIONAL DE DESARROLLO INDÍGENA</vt:lpstr>
      <vt:lpstr>EJECUCIÓN ACUMULADA DE GASTOS A AGOSTO DE 2019  PARTIDA 21. CAPÍTULO 06. PROGRAMA 01:  CORPORACIÓN NACIONAL DE DESARROLLO INDÍGENA</vt:lpstr>
      <vt:lpstr>EJECUCIÓN ACUMULADA DE GASTOS A AGOSTO DE 2019  PARTIDA 21. CAPÍTULO 07. PROGRAMA 01:  SERVICIO NACIONAL DE LA DISCAPACIDAD</vt:lpstr>
      <vt:lpstr>EJECUCIÓN ACUMULADA DE GASTOS A AGOSTO DE 2019  PARTIDA 21. CAPÍTULO 08. PROGRAMA 01:  SERVICIO NACIONAL DEL ADULTO MAYOR</vt:lpstr>
      <vt:lpstr>EJECUCIÓN ACUMULADA DE GASTOS A AGOSTO DE 2019  PARTIDA 21. CAPÍTULO 08. PROGRAMA 01:  SERVICIO NACIONAL DEL ADULTO AGOSTOR</vt:lpstr>
      <vt:lpstr>EJECUCIÓN ACUMULADA DE GASTOS A AGOSTO DE 2019  PARTIDA 21. CAPÍTULO 09. PROGRAMA 01:  SUBSECRETARÍA DE EVALUACIÓN SOCIAL</vt:lpstr>
      <vt:lpstr>EJECUCIÓN ACUMULADA DE GASTOS A AGOSTO DE 2019  PARTIDA 21. CAPÍTULO 10. PROGRAMA 01:  SUBSECRETARÍA DE LA NIÑEZ</vt:lpstr>
      <vt:lpstr>EJECUCIÓN ACUMULADA DE GASTOS A AGOSTO DE 2019  PARTIDA 21. CAPÍTULO 10. PROGRAMA 02:  SISTEMA DE PROTECCIÓN INTEGRAL A LA INFANCIA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289</cp:revision>
  <cp:lastPrinted>2019-10-14T14:51:48Z</cp:lastPrinted>
  <dcterms:created xsi:type="dcterms:W3CDTF">2016-06-23T13:38:47Z</dcterms:created>
  <dcterms:modified xsi:type="dcterms:W3CDTF">2019-10-14T14:52:26Z</dcterms:modified>
</cp:coreProperties>
</file>