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12"/>
  </p:notesMasterIdLst>
  <p:handoutMasterIdLst>
    <p:handoutMasterId r:id="rId13"/>
  </p:handoutMasterIdLst>
  <p:sldIdLst>
    <p:sldId id="256" r:id="rId3"/>
    <p:sldId id="303" r:id="rId4"/>
    <p:sldId id="304" r:id="rId5"/>
    <p:sldId id="301" r:id="rId6"/>
    <p:sldId id="305" r:id="rId7"/>
    <p:sldId id="264" r:id="rId8"/>
    <p:sldId id="263" r:id="rId9"/>
    <p:sldId id="265" r:id="rId10"/>
    <p:sldId id="267" r:id="rId11"/>
  </p:sldIdLst>
  <p:sldSz cx="9144000" cy="6858000" type="screen4x3"/>
  <p:notesSz cx="7102475" cy="93884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57" userDrawn="1">
          <p15:clr>
            <a:srgbClr val="A4A3A4"/>
          </p15:clr>
        </p15:guide>
        <p15:guide id="2" pos="2237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731" autoAdjust="0"/>
    <p:restoredTop sz="94660"/>
  </p:normalViewPr>
  <p:slideViewPr>
    <p:cSldViewPr>
      <p:cViewPr varScale="1">
        <p:scale>
          <a:sx n="68" d="100"/>
          <a:sy n="68" d="100"/>
        </p:scale>
        <p:origin x="516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57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23097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18-10-2019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23097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23097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18-10-2019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203325" y="703263"/>
            <a:ext cx="4695825" cy="3521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34" tIns="46566" rIns="93134" bIns="46566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vert="horz" lIns="93134" tIns="46566" rIns="93134" bIns="46566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23097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7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18-10-2019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18-10-2019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18-10-2019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18-10-2019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18-10-2019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18-10-2019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18-10-2019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18-10-2019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18-10-2019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18-10-2019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18-10-2019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18-10-2019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18-10-2019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18-10-2019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18-10-2019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18-10-2019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18-10-2019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18-10-2019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18-10-2019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18-10-2019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18-10-2019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18-10-2019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18-10-2019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/>
        </p:nvSpPr>
        <p:spPr>
          <a:xfrm>
            <a:off x="6630719" y="260648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14182832"/>
              </p:ext>
            </p:extLst>
          </p:nvPr>
        </p:nvGraphicFramePr>
        <p:xfrm>
          <a:off x="5940152" y="203419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58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203419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/>
        </p:nvSpPr>
        <p:spPr>
          <a:xfrm>
            <a:off x="6444208" y="231031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18-10-2019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pic>
        <p:nvPicPr>
          <p:cNvPr id="2220" name="Picture 172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73700" y="31928"/>
            <a:ext cx="3670300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latin typeface="+mn-lt"/>
              </a:rPr>
              <a:t>EJECUCIÓN ACUMULADA DE GASTOS PRESUPUESTARIOS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AL MES DE AGOSTO 2019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PARTIDA 20: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MINISTERIO SECRETARÍA GENERAL DE GOBIERNO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Valparaíso, octubre 2019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pic>
        <p:nvPicPr>
          <p:cNvPr id="7310" name="Picture 14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9271" y="527596"/>
            <a:ext cx="4331921" cy="8131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052D37C-0B65-4CE6-8BF2-A5E61686F6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21275"/>
          </a:xfrm>
        </p:spPr>
        <p:txBody>
          <a:bodyPr/>
          <a:lstStyle/>
          <a:p>
            <a:pPr marL="0" lvl="0" indent="0" algn="just">
              <a:spcBef>
                <a:spcPts val="0"/>
              </a:spcBef>
              <a:buNone/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lvl="0" algn="just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s-CL" sz="1200" dirty="0">
                <a:solidFill>
                  <a:prstClr val="black"/>
                </a:solidFill>
              </a:rPr>
              <a:t>El presupuesto 2019 de esta Partida asciende $29.220 millones y está compuesto por un 72% de recursos destinados a  </a:t>
            </a:r>
            <a:r>
              <a:rPr lang="es-CL" sz="1200" b="1" dirty="0">
                <a:solidFill>
                  <a:prstClr val="black"/>
                </a:solidFill>
              </a:rPr>
              <a:t>Programa 01 Secretaría General de Gobierno y 28% a  02 Consejo Nacional de Televisión. </a:t>
            </a:r>
          </a:p>
          <a:p>
            <a:pPr lvl="0" algn="just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s-CL" sz="1200" dirty="0">
                <a:solidFill>
                  <a:prstClr val="black"/>
                </a:solidFill>
              </a:rPr>
              <a:t>Para 2019, el presupuesto presenta una variación real de -0,4% respecto del año 2018 (Inicial + reajustes + leyes especiales + ajuste fiscal)</a:t>
            </a:r>
          </a:p>
          <a:p>
            <a:pPr lvl="0" algn="just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s-CL" sz="1200" dirty="0">
                <a:solidFill>
                  <a:prstClr val="black"/>
                </a:solidFill>
              </a:rPr>
              <a:t>El Presupuesto 2019 se distribuye en: Personal 45%, Transferencias Corrientes 40% y Bienes y Servicios de Consumo 14%</a:t>
            </a:r>
            <a:endParaRPr lang="es-CL" sz="1200" dirty="0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B81CCFED-4AF6-44AD-8D3E-C708AA7CFB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6" name="1 Título">
            <a:extLst>
              <a:ext uri="{FF2B5EF4-FFF2-40B4-BE49-F238E27FC236}">
                <a16:creationId xmlns:a16="http://schemas.microsoft.com/office/drawing/2014/main" id="{93377330-9F5D-4CBF-973C-94B03C3A18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20 MINISTERIO SECRETARÍA GENERAL DE GOBIERNO</a:t>
            </a:r>
          </a:p>
        </p:txBody>
      </p:sp>
      <p:pic>
        <p:nvPicPr>
          <p:cNvPr id="8" name="Marcador de contenido 6">
            <a:extLst>
              <a:ext uri="{FF2B5EF4-FFF2-40B4-BE49-F238E27FC236}">
                <a16:creationId xmlns:a16="http://schemas.microsoft.com/office/drawing/2014/main" id="{E6B2F6E8-59A7-4700-9E16-46B54D80288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4872" y="3509884"/>
            <a:ext cx="4272740" cy="3313960"/>
          </a:xfrm>
          <a:prstGeom prst="rect">
            <a:avLst/>
          </a:prstGeom>
        </p:spPr>
      </p:pic>
      <p:pic>
        <p:nvPicPr>
          <p:cNvPr id="9" name="Imagen 8">
            <a:extLst>
              <a:ext uri="{FF2B5EF4-FFF2-40B4-BE49-F238E27FC236}">
                <a16:creationId xmlns:a16="http://schemas.microsoft.com/office/drawing/2014/main" id="{5905DA83-7DA0-4564-833E-0BE0FD78CAA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17612" y="3509884"/>
            <a:ext cx="4201486" cy="3313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75453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923DE630-FEF5-4C25-8D4F-11C7EE9EF2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6" name="1 Título">
            <a:extLst>
              <a:ext uri="{FF2B5EF4-FFF2-40B4-BE49-F238E27FC236}">
                <a16:creationId xmlns:a16="http://schemas.microsoft.com/office/drawing/2014/main" id="{8F0FA7B0-E071-4286-AF5F-AF9DD16C5C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20 MINISTERIO SECRETARÍA GENERAL DE GOBIERNO</a:t>
            </a:r>
          </a:p>
        </p:txBody>
      </p:sp>
      <p:sp>
        <p:nvSpPr>
          <p:cNvPr id="9" name="Marcador de contenido 8">
            <a:extLst>
              <a:ext uri="{FF2B5EF4-FFF2-40B4-BE49-F238E27FC236}">
                <a16:creationId xmlns:a16="http://schemas.microsoft.com/office/drawing/2014/main" id="{6CC8A619-9589-4A9B-9486-EEBC1E4944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s-CL" dirty="0"/>
          </a:p>
        </p:txBody>
      </p:sp>
      <p:pic>
        <p:nvPicPr>
          <p:cNvPr id="11" name="Imagen 10">
            <a:extLst>
              <a:ext uri="{FF2B5EF4-FFF2-40B4-BE49-F238E27FC236}">
                <a16:creationId xmlns:a16="http://schemas.microsoft.com/office/drawing/2014/main" id="{FCABC1E9-D886-46C7-978D-B86DB5CC844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19672" y="2420888"/>
            <a:ext cx="6192687" cy="35037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69241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457200" y="501650"/>
            <a:ext cx="822960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MENSUAL DE GASTOS A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AGOSTO 2019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20 MINISTERIO SECRETARÍA GENERAL DE GOBIERNO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59536425-DE23-4B60-B749-ED0B6754B4A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1600" y="5991225"/>
            <a:ext cx="7992888" cy="365125"/>
          </a:xfrm>
          <a:prstGeom prst="rect">
            <a:avLst/>
          </a:prstGeom>
        </p:spPr>
      </p:pic>
      <p:pic>
        <p:nvPicPr>
          <p:cNvPr id="2" name="Imagen 1">
            <a:extLst>
              <a:ext uri="{FF2B5EF4-FFF2-40B4-BE49-F238E27FC236}">
                <a16:creationId xmlns:a16="http://schemas.microsoft.com/office/drawing/2014/main" id="{5956F598-4480-4C96-9185-E0E1294447A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15616" y="1736812"/>
            <a:ext cx="6912768" cy="33843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1126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D438860-2DCF-4AE5-BEDD-BFFF9D02F2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 algn="just">
              <a:spcBef>
                <a:spcPts val="1200"/>
              </a:spcBef>
              <a:spcAft>
                <a:spcPts val="1200"/>
              </a:spcAft>
              <a:buNone/>
            </a:pPr>
            <a:r>
              <a:rPr lang="es-CL" sz="1200" b="1" dirty="0">
                <a:solidFill>
                  <a:prstClr val="black"/>
                </a:solidFill>
              </a:rPr>
              <a:t>Principales Hallazgos</a:t>
            </a:r>
          </a:p>
          <a:p>
            <a:pPr marL="0" lvl="0" indent="0" algn="just">
              <a:spcBef>
                <a:spcPts val="1200"/>
              </a:spcBef>
              <a:spcAft>
                <a:spcPts val="1200"/>
              </a:spcAft>
              <a:buNone/>
            </a:pPr>
            <a:r>
              <a:rPr lang="es-CL" sz="1200" b="1" dirty="0">
                <a:solidFill>
                  <a:prstClr val="black"/>
                </a:solidFill>
              </a:rPr>
              <a:t>Líneas programáticas y contenidos de la Ley de Presupuesto 2019</a:t>
            </a:r>
            <a:r>
              <a:rPr lang="es-CL" sz="1200" dirty="0">
                <a:solidFill>
                  <a:prstClr val="black"/>
                </a:solidFill>
              </a:rPr>
              <a:t> (identifican prioridades en las actividades) M$. </a:t>
            </a:r>
          </a:p>
          <a:p>
            <a:endParaRPr lang="es-CL" dirty="0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88642806-A382-43D3-8A68-1E87FDB2C2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>
            <a:extLst>
              <a:ext uri="{FF2B5EF4-FFF2-40B4-BE49-F238E27FC236}">
                <a16:creationId xmlns:a16="http://schemas.microsoft.com/office/drawing/2014/main" id="{00375D26-E945-4318-904E-2EF5D3FF97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3106" y="548680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20 MINISTERIO SECRETARÍA GENERAL DE GOBIERNO</a:t>
            </a:r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2564904"/>
            <a:ext cx="7943581" cy="3438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629515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64691" y="836712"/>
            <a:ext cx="724123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 DE GASTOS A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AGOSTO 2019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20 MINISTERIO SECRETARÍA GENERAL DE GOBIERNO</a:t>
            </a: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791056" y="5370192"/>
            <a:ext cx="720080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931162" y="1772816"/>
            <a:ext cx="7241238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1056" y="2244725"/>
            <a:ext cx="7741384" cy="2162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58608" y="980728"/>
            <a:ext cx="755780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PARTRIDA 20, RESUMEN POR CAPÍTULOS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730004" y="4797152"/>
            <a:ext cx="7542039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758608" y="2492896"/>
            <a:ext cx="7413792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0617" y="3053330"/>
            <a:ext cx="7557808" cy="1019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751229" y="6381328"/>
            <a:ext cx="7532196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755577" y="581745"/>
            <a:ext cx="7560840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AGOSTO 2019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20. CAPÍTULO 01. PROGRAMA 01: SECRETARÍA GENERAL DE GOBIERNO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755576" y="1196752"/>
            <a:ext cx="7686056" cy="32511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6383" y="1700808"/>
            <a:ext cx="7532196" cy="421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273201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39553" y="5661248"/>
            <a:ext cx="7848872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611559" y="764704"/>
            <a:ext cx="7776865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AGOSTO 2019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20. CAPÍTULO 02. PROGRAMA 01: CONSEJO NACIONAL DE TELEVISIÓN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611560" y="1734587"/>
            <a:ext cx="7776864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59" y="2276872"/>
            <a:ext cx="7848872" cy="3114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69900924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3308</TotalTime>
  <Words>264</Words>
  <Application>Microsoft Office PowerPoint</Application>
  <PresentationFormat>Presentación en pantalla (4:3)</PresentationFormat>
  <Paragraphs>33</Paragraphs>
  <Slides>9</Slides>
  <Notes>1</Notes>
  <HiddenSlides>0</HiddenSlides>
  <MMClips>0</MMClips>
  <ScaleCrop>false</ScaleCrop>
  <HeadingPairs>
    <vt:vector size="8" baseType="variant">
      <vt:variant>
        <vt:lpstr>Fuentes usadas</vt:lpstr>
      </vt:variant>
      <vt:variant>
        <vt:i4>4</vt:i4>
      </vt:variant>
      <vt:variant>
        <vt:lpstr>Tema</vt:lpstr>
      </vt:variant>
      <vt:variant>
        <vt:i4>2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6" baseType="lpstr">
      <vt:lpstr>Andalus</vt:lpstr>
      <vt:lpstr>Arial</vt:lpstr>
      <vt:lpstr>Calibri</vt:lpstr>
      <vt:lpstr>Times New Roman</vt:lpstr>
      <vt:lpstr>1_Tema de Office</vt:lpstr>
      <vt:lpstr>Tema de Office</vt:lpstr>
      <vt:lpstr>Imagen de mapa de bits</vt:lpstr>
      <vt:lpstr>EJECUCIÓN ACUMULADA DE GASTOS PRESUPUESTARIOS AL MES DE AGOSTO 2019 PARTIDA 20: MINISTERIO SECRETARÍA GENERAL DE GOBIERNO</vt:lpstr>
      <vt:lpstr>EJECUCIÓN ACUMULADA DE GASTOS A AGOSTO 2019  PARTIDA 20 MINISTERIO SECRETARÍA GENERAL DE GOBIERNO</vt:lpstr>
      <vt:lpstr>EJECUCIÓN ACUMULADA DE GASTOS A AGOSTO 2019  PARTIDA 20 MINISTERIO SECRETARÍA GENERAL DE GOBIERNO</vt:lpstr>
      <vt:lpstr>COMPORTAMIENTO DE LA EJECUCIÓN MENSUAL DE GASTOS A AGOSTO 2019  PARTIDA 20 MINISTERIO SECRETARÍA GENERAL DE GOBIERNO</vt:lpstr>
      <vt:lpstr>EJECUCIÓN ACUMULADA DE GASTOS A AGOSTO 2019  PARTIDA 20 MINISTERIO SECRETARÍA GENERAL DE GOBIERNO</vt:lpstr>
      <vt:lpstr>EJECUCIÓN ACUMULADA  DE GASTOS A AGOSTO 2019  PARTIDA 20 MINISTERIO SECRETARÍA GENERAL DE GOBIERNO</vt:lpstr>
      <vt:lpstr>EJECUCIÓN ACUMULADA DE GASTOS A AGOSTO 2019  PARTRIDA 20, RESUMEN POR CAPÍTULOS</vt:lpstr>
      <vt:lpstr>Presentación de PowerPoint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Presupuesto</cp:lastModifiedBy>
  <cp:revision>215</cp:revision>
  <cp:lastPrinted>2019-10-18T21:38:47Z</cp:lastPrinted>
  <dcterms:created xsi:type="dcterms:W3CDTF">2016-06-23T13:38:47Z</dcterms:created>
  <dcterms:modified xsi:type="dcterms:W3CDTF">2019-10-18T22:03:54Z</dcterms:modified>
</cp:coreProperties>
</file>