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4" r:id="rId4"/>
    <p:sldId id="305" r:id="rId5"/>
    <p:sldId id="303" r:id="rId6"/>
    <p:sldId id="301" r:id="rId7"/>
    <p:sldId id="264" r:id="rId8"/>
    <p:sldId id="263" r:id="rId9"/>
    <p:sldId id="265" r:id="rId10"/>
    <p:sldId id="269" r:id="rId11"/>
    <p:sldId id="271" r:id="rId12"/>
    <p:sldId id="273" r:id="rId13"/>
    <p:sldId id="274" r:id="rId14"/>
    <p:sldId id="275" r:id="rId15"/>
    <p:sldId id="287" r:id="rId16"/>
    <p:sldId id="288" r:id="rId17"/>
    <p:sldId id="289" r:id="rId18"/>
    <p:sldId id="290" r:id="rId1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9712" autoAdjust="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>
                <a:effectLst/>
              </a:rPr>
              <a:t>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748662227107957E-2"/>
          <c:y val="0.19712635175731538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7BD-42A7-B410-D9959DBE3E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7BD-42A7-B410-D9959DBE3E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7BD-42A7-B410-D9959DBE3E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7BD-42A7-B410-D9959DBE3E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7BD-42A7-B410-D9959DBE3E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7BD-42A7-B410-D9959DBE3E7A}"/>
              </c:ext>
            </c:extLst>
          </c:dPt>
          <c:dLbls>
            <c:dLbl>
              <c:idx val="0"/>
              <c:layout>
                <c:manualLayout>
                  <c:x val="9.2463901372699761E-4"/>
                  <c:y val="-3.761960611125094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D-42A7-B410-D9959DBE3E7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BD-42A7-B410-D9959DBE3E7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19'!$C$61:$C$66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19'!$D$61:$D$66</c:f>
              <c:numCache>
                <c:formatCode>#,##0</c:formatCode>
                <c:ptCount val="6"/>
                <c:pt idx="0">
                  <c:v>42384681</c:v>
                </c:pt>
                <c:pt idx="1">
                  <c:v>757776116</c:v>
                </c:pt>
                <c:pt idx="2">
                  <c:v>62443173</c:v>
                </c:pt>
                <c:pt idx="3">
                  <c:v>177664068</c:v>
                </c:pt>
                <c:pt idx="4">
                  <c:v>57537318</c:v>
                </c:pt>
                <c:pt idx="5">
                  <c:v>15186941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7BD-42A7-B410-D9959DBE3E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581474684521808"/>
          <c:y val="0.72728173505817373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 dirty="0">
                <a:effectLst/>
              </a:rPr>
              <a:t> Presupuesto </a:t>
            </a:r>
            <a:r>
              <a:rPr lang="en-US" sz="1400" b="1" i="0" baseline="0" dirty="0" err="1">
                <a:effectLst/>
              </a:rPr>
              <a:t>Inicial</a:t>
            </a:r>
            <a:r>
              <a:rPr lang="en-US" sz="1400" b="1" i="0" baseline="0" dirty="0">
                <a:effectLst/>
              </a:rPr>
              <a:t> por </a:t>
            </a:r>
            <a:r>
              <a:rPr lang="en-US" sz="1400" b="1" i="0" baseline="0" dirty="0" err="1">
                <a:effectLst/>
              </a:rPr>
              <a:t>Capítulo</a:t>
            </a:r>
            <a:r>
              <a:rPr lang="en-US" sz="1400" b="1" i="0" baseline="0" dirty="0">
                <a:effectLst/>
              </a:rPr>
              <a:t> (M$)</a:t>
            </a:r>
            <a:endParaRPr lang="es-CL" sz="1400" dirty="0">
              <a:effectLst/>
            </a:endParaRPr>
          </a:p>
        </c:rich>
      </c:tx>
      <c:layout>
        <c:manualLayout>
          <c:xMode val="edge"/>
          <c:yMode val="edge"/>
          <c:x val="0.24426727223360403"/>
          <c:y val="9.81686020568117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19'!$L$60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19'!$K$61:$K$63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'Partida 19'!$L$61:$L$63</c:f>
              <c:numCache>
                <c:formatCode>#,##0</c:formatCode>
                <c:ptCount val="3"/>
                <c:pt idx="0">
                  <c:v>1061303264</c:v>
                </c:pt>
                <c:pt idx="1">
                  <c:v>50573411</c:v>
                </c:pt>
                <c:pt idx="2">
                  <c:v>1115622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C-49D1-965C-8762F79970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76567040"/>
        <c:axId val="176569728"/>
      </c:barChart>
      <c:catAx>
        <c:axId val="17656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76569728"/>
        <c:crosses val="autoZero"/>
        <c:auto val="1"/>
        <c:lblAlgn val="ctr"/>
        <c:lblOffset val="100"/>
        <c:noMultiLvlLbl val="0"/>
      </c:catAx>
      <c:valAx>
        <c:axId val="17656972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76567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25-10-2019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25-10-2019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pic>
        <p:nvPicPr>
          <p:cNvPr id="6288" name="Picture 14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409" y="75067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25-10-2019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pic>
        <p:nvPicPr>
          <p:cNvPr id="2221" name="Picture 17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67" y="3651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713" y="5373216"/>
            <a:ext cx="8406135" cy="1825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pic>
        <p:nvPicPr>
          <p:cNvPr id="1230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652589"/>
            <a:ext cx="8196724" cy="3355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91916"/>
            <a:ext cx="8201486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157192"/>
            <a:ext cx="8229600" cy="23171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00808"/>
            <a:ext cx="82296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796" y="6258518"/>
            <a:ext cx="8242408" cy="19481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pic>
        <p:nvPicPr>
          <p:cNvPr id="7187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4" y="1644644"/>
            <a:ext cx="824240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466" y="4293096"/>
            <a:ext cx="8119070" cy="3088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pic>
        <p:nvPicPr>
          <p:cNvPr id="8211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837656"/>
            <a:ext cx="8210798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25144"/>
            <a:ext cx="8406135" cy="21375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pic>
        <p:nvPicPr>
          <p:cNvPr id="9235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49202"/>
            <a:ext cx="8118102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741655"/>
            <a:ext cx="8163508" cy="2796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pic>
        <p:nvPicPr>
          <p:cNvPr id="10259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47106"/>
            <a:ext cx="8238912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964" y="4725144"/>
            <a:ext cx="8308071" cy="25087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pic>
        <p:nvPicPr>
          <p:cNvPr id="11282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868116"/>
            <a:ext cx="8272462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05544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5055"/>
              </p:ext>
            </p:extLst>
          </p:nvPr>
        </p:nvGraphicFramePr>
        <p:xfrm>
          <a:off x="1187624" y="1808194"/>
          <a:ext cx="6192687" cy="364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658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87624" y="5375076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746025"/>
              </p:ext>
            </p:extLst>
          </p:nvPr>
        </p:nvGraphicFramePr>
        <p:xfrm>
          <a:off x="2195736" y="1916832"/>
          <a:ext cx="4896544" cy="3194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7257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516" y="5797842"/>
            <a:ext cx="8210800" cy="295454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6175375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3835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728171"/>
            <a:ext cx="8136904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569" y="1603417"/>
            <a:ext cx="6790332" cy="403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151" y="4735463"/>
            <a:ext cx="8210799" cy="26553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35" y="2060848"/>
            <a:ext cx="75247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09104" y="4465515"/>
            <a:ext cx="8134827" cy="18762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817565"/>
            <a:ext cx="84105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65" y="5468275"/>
            <a:ext cx="8004263" cy="26498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777194"/>
            <a:ext cx="8188597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680" y="4604198"/>
            <a:ext cx="8240279" cy="277793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702024"/>
            <a:ext cx="8240279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3693</TotalTime>
  <Words>472</Words>
  <Application>Microsoft Office PowerPoint</Application>
  <PresentationFormat>Presentación en pantalla (4:3)</PresentationFormat>
  <Paragraphs>67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1_Tema de Office</vt:lpstr>
      <vt:lpstr>Tema de Office</vt:lpstr>
      <vt:lpstr>EJECUCIÓN ACUMULADA DE GASTOS PRESUPUESTARIOS AL MES DE AGOSTO DE 2019 PARTIDA 19: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AGOSTO DE 2019  PARTIDA 19 MINISTERIO DE TRANSPORTES Y TELECOMUNICACIONES</vt:lpstr>
      <vt:lpstr>EJECUCIÓN ACUMULADA DE GASTOS A AGOSTO DE 2019  PARTIDA 19 RESUMEN POR CAPÍTULOS</vt:lpstr>
      <vt:lpstr>EJECUCIÓN ACUMULADA DE GASTOS A AGOSTO DE 2019  PARTIDA 19. CAPÍTULO 01. PROGRAMA 01: SECRETARÍA Y ADMINISTRACIÓN GENERAL DE TRANSPORTE</vt:lpstr>
      <vt:lpstr>EJECUCIÓN ACUMULADA DE GASTOS A AGOSTO DE 2019  PARTIDA 19. CAPÍTULO 01. PROGRAMA 02: EMPRESA DE LOS FERROCARRILES DEL ESTADO</vt:lpstr>
      <vt:lpstr>EJECUCIÓN ACUMULADA DE GASTOS A AGOSTO DE 2019  PARTIDA 19. CAPÍTULO 01. PROGRAMA 03: TRANSANTIAGO</vt:lpstr>
      <vt:lpstr>EJECUCIÓN ACUMULADA DE GASTOS A AGOSTO DE 2019  PARTIDA 19. CAPÍTULO 01. PROGRAMA 04: UNIDAD OPERATIVA DE CONTROL DE TRÁNSITO</vt:lpstr>
      <vt:lpstr>EJECUCIÓN ACUMULADA DE GASTOS A AGOSTO DE 2019  PARTIDA 19. CAPÍTULO 01. PROGRAMA 05: FISCALIZACIÓN Y CONTROL</vt:lpstr>
      <vt:lpstr>EJECUCIÓN ACUMULADA DE GASTOS A AGOSTO DE 2019  PARTIDA 19. CAPÍTULO 01. PROGRAMA 06: SUBSIDIO NACIONAL AL TRANSPORTE PÚBLICO</vt:lpstr>
      <vt:lpstr>EJECUCIÓN ACUMULADA DE GASTOS A AGOSTO DE 2019  PARTIDA 19. CAPÍTULO 01. PROGRAMA 07: PROGRAMA DESARROLLO LOGÍSTICO</vt:lpstr>
      <vt:lpstr>EJECUCIÓN ACUMULADA DE GASTOS A AGOSTO DE 2019  PARTIDA 19. CAPÍTULO 01. PROGRAMA 08: PROGRAMA DE VIALIDAD Y TRANSPORTE URBANO: SECTRA</vt:lpstr>
      <vt:lpstr>EJECUCIÓN ACUMULADA DE GASTOS A AGOSTO DE 2019  PARTIDA 19. CAPÍTULO 02. PROGRAMA 01: SUBSECRETARÍA DE TELECOMUNICACIONES</vt:lpstr>
      <vt:lpstr>EJECUCIÓN ACUMULADA DE GASTOS A AGOSTO DE 2019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248</cp:revision>
  <cp:lastPrinted>2019-08-13T19:16:41Z</cp:lastPrinted>
  <dcterms:created xsi:type="dcterms:W3CDTF">2016-06-23T13:38:47Z</dcterms:created>
  <dcterms:modified xsi:type="dcterms:W3CDTF">2019-10-25T16:48:12Z</dcterms:modified>
</cp:coreProperties>
</file>