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2"/>
  </p:notesMasterIdLst>
  <p:sldIdLst>
    <p:sldId id="257" r:id="rId8"/>
    <p:sldId id="270" r:id="rId9"/>
    <p:sldId id="271" r:id="rId10"/>
    <p:sldId id="269" r:id="rId11"/>
    <p:sldId id="259" r:id="rId12"/>
    <p:sldId id="268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4.20\presupuesto\3%20Ejecucion\2019\Planillas\1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4.20\presupuesto\3%20Ejecucion\2019\Planillas\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697438190232299E-2"/>
          <c:y val="0.23099509002499116"/>
          <c:w val="0.98523081053671302"/>
          <c:h val="0.45858204875195469"/>
        </c:manualLayout>
      </c:layout>
      <c:pie3DChart>
        <c:varyColors val="1"/>
        <c:ser>
          <c:idx val="0"/>
          <c:order val="0"/>
          <c:tx>
            <c:strRef>
              <c:f>'Partida 17'!$D$57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535-41BC-AA9D-F22587E7FB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535-41BC-AA9D-F22587E7FB2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535-41BC-AA9D-F22587E7FB2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535-41BC-AA9D-F22587E7FB2B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17'!$C$58:$C$61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17'!$D$58:$D$61</c:f>
              <c:numCache>
                <c:formatCode>#,##0</c:formatCode>
                <c:ptCount val="4"/>
                <c:pt idx="0">
                  <c:v>23536709</c:v>
                </c:pt>
                <c:pt idx="1">
                  <c:v>7589835</c:v>
                </c:pt>
                <c:pt idx="2">
                  <c:v>15652635</c:v>
                </c:pt>
                <c:pt idx="3">
                  <c:v>1613415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535-41BC-AA9D-F22587E7FB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167920344536244"/>
          <c:y val="0.72216613069122748"/>
          <c:w val="0.26672971128646927"/>
          <c:h val="0.267236800077769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3587823822491671"/>
          <c:y val="8.84346251374235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17'!$L$57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17'!$K$58:$K$60</c:f>
              <c:strCache>
                <c:ptCount val="3"/>
                <c:pt idx="0">
                  <c:v>SEC. Y ADM. GRAL</c:v>
                </c:pt>
                <c:pt idx="1">
                  <c:v>COCHILCO</c:v>
                </c:pt>
                <c:pt idx="2">
                  <c:v>SER. NAC. DE GEO. Y MIN.</c:v>
                </c:pt>
              </c:strCache>
            </c:strRef>
          </c:cat>
          <c:val>
            <c:numRef>
              <c:f>'Partida 17'!$L$58:$L$60</c:f>
              <c:numCache>
                <c:formatCode>#,##0</c:formatCode>
                <c:ptCount val="3"/>
                <c:pt idx="0">
                  <c:v>14753575</c:v>
                </c:pt>
                <c:pt idx="1">
                  <c:v>5052889</c:v>
                </c:pt>
                <c:pt idx="2">
                  <c:v>28612441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4BC-409A-9D12-F282F505CA4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77218688"/>
        <c:axId val="177220224"/>
      </c:barChart>
      <c:catAx>
        <c:axId val="177218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77220224"/>
        <c:crosses val="autoZero"/>
        <c:auto val="1"/>
        <c:lblAlgn val="ctr"/>
        <c:lblOffset val="100"/>
        <c:noMultiLvlLbl val="0"/>
      </c:catAx>
      <c:valAx>
        <c:axId val="17722022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77218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2017 - 2018 - 2019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'[17.xlsx]Partida 17'!$C$18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'[17.xlsx]Partida 17'!$D$18:$O$18</c:f>
              <c:numCache>
                <c:formatCode>0.0%</c:formatCode>
                <c:ptCount val="12"/>
                <c:pt idx="0">
                  <c:v>6.3729754754014642E-2</c:v>
                </c:pt>
                <c:pt idx="1">
                  <c:v>9.3810528934121118E-2</c:v>
                </c:pt>
                <c:pt idx="2">
                  <c:v>0.24716977631173154</c:v>
                </c:pt>
                <c:pt idx="3">
                  <c:v>0.27735850698141179</c:v>
                </c:pt>
                <c:pt idx="4">
                  <c:v>0.30922774162883371</c:v>
                </c:pt>
                <c:pt idx="5">
                  <c:v>0.37195867599263638</c:v>
                </c:pt>
                <c:pt idx="6">
                  <c:v>0.40489399355386335</c:v>
                </c:pt>
                <c:pt idx="7">
                  <c:v>0.44177079726710555</c:v>
                </c:pt>
                <c:pt idx="8">
                  <c:v>0.49914002306738331</c:v>
                </c:pt>
                <c:pt idx="9">
                  <c:v>0.53780525103168508</c:v>
                </c:pt>
                <c:pt idx="10">
                  <c:v>0.57202582863497575</c:v>
                </c:pt>
                <c:pt idx="11">
                  <c:v>0.66850714632521224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'[17.xlsx]Partida 17'!$C$19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17'!$D$19:$O$19</c:f>
              <c:numCache>
                <c:formatCode>0.0%</c:formatCode>
                <c:ptCount val="12"/>
                <c:pt idx="0">
                  <c:v>9.2351552571117004E-2</c:v>
                </c:pt>
                <c:pt idx="1">
                  <c:v>0.14487213106501362</c:v>
                </c:pt>
                <c:pt idx="2">
                  <c:v>0.22022634992342635</c:v>
                </c:pt>
                <c:pt idx="3">
                  <c:v>0.37265680105791038</c:v>
                </c:pt>
                <c:pt idx="4">
                  <c:v>0.36527651140290585</c:v>
                </c:pt>
                <c:pt idx="5">
                  <c:v>0.44172303201064195</c:v>
                </c:pt>
                <c:pt idx="6">
                  <c:v>0.55533962744311827</c:v>
                </c:pt>
                <c:pt idx="7">
                  <c:v>0.61641641345091236</c:v>
                </c:pt>
                <c:pt idx="8">
                  <c:v>0.69522638099606204</c:v>
                </c:pt>
                <c:pt idx="9">
                  <c:v>0.80008735875781478</c:v>
                </c:pt>
                <c:pt idx="10">
                  <c:v>0.86167905148134971</c:v>
                </c:pt>
                <c:pt idx="11">
                  <c:v>0.97253837123986331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2"/>
          <c:tx>
            <c:strRef>
              <c:f>'[17.xlsx]Partida 17'!$C$20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solidFill>
                  <a:srgbClr val="FF0000"/>
                </a:soli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3.883467837548344E-2"/>
                  <c:y val="4.31184565776051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63-4A77-B609-8D0C10467E5D}"/>
                </c:ext>
              </c:extLst>
            </c:dLbl>
            <c:dLbl>
              <c:idx val="1"/>
              <c:layout>
                <c:manualLayout>
                  <c:x val="-3.3229491173416406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C7-480C-8A25-B18B640E59C0}"/>
                </c:ext>
              </c:extLst>
            </c:dLbl>
            <c:dLbl>
              <c:idx val="2"/>
              <c:layout>
                <c:manualLayout>
                  <c:x val="-3.3229491173416406E-2"/>
                  <c:y val="4.899386226497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52-4BB1-AC07-E3756ED46E8B}"/>
                </c:ext>
              </c:extLst>
            </c:dLbl>
            <c:dLbl>
              <c:idx val="3"/>
              <c:layout>
                <c:manualLayout>
                  <c:x val="-3.3229491173416448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852-4BB1-AC07-E3756ED46E8B}"/>
                </c:ext>
              </c:extLst>
            </c:dLbl>
            <c:dLbl>
              <c:idx val="4"/>
              <c:layout>
                <c:manualLayout>
                  <c:x val="-3.9460020768431983E-2"/>
                  <c:y val="3.1496054313195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52-4BB1-AC07-E3756ED46E8B}"/>
                </c:ext>
              </c:extLst>
            </c:dLbl>
            <c:dLbl>
              <c:idx val="5"/>
              <c:layout>
                <c:manualLayout>
                  <c:x val="-5.1921079958463213E-2"/>
                  <c:y val="4.5494300674616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577-4E76-AAB3-895F3EF68265}"/>
                </c:ext>
              </c:extLst>
            </c:dLbl>
            <c:dLbl>
              <c:idx val="6"/>
              <c:layout>
                <c:manualLayout>
                  <c:x val="-4.1536863966770511E-2"/>
                  <c:y val="4.1994739084261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86-4855-9916-32BDF648A3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17'!$D$20:$K$20</c:f>
              <c:numCache>
                <c:formatCode>0.0%</c:formatCode>
                <c:ptCount val="8"/>
                <c:pt idx="0">
                  <c:v>8.1199275365686191E-2</c:v>
                </c:pt>
                <c:pt idx="1">
                  <c:v>0.12792216180849195</c:v>
                </c:pt>
                <c:pt idx="2">
                  <c:v>0.20811060457261907</c:v>
                </c:pt>
                <c:pt idx="3">
                  <c:v>0.31517184708053447</c:v>
                </c:pt>
                <c:pt idx="4">
                  <c:v>0.36747166203687814</c:v>
                </c:pt>
                <c:pt idx="5">
                  <c:v>0.44107703673653409</c:v>
                </c:pt>
                <c:pt idx="6">
                  <c:v>0.52622528566459892</c:v>
                </c:pt>
                <c:pt idx="7">
                  <c:v>0.57942002523607139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4398976"/>
        <c:axId val="164400512"/>
      </c:lineChart>
      <c:catAx>
        <c:axId val="16439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400512"/>
        <c:crosses val="autoZero"/>
        <c:auto val="1"/>
        <c:lblAlgn val="ctr"/>
        <c:lblOffset val="100"/>
        <c:noMultiLvlLbl val="0"/>
      </c:catAx>
      <c:valAx>
        <c:axId val="1644005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39897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2017- 2018 - 2019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'[17.xlsx]Partida 17'!$C$25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'[17.xlsx]Partida 17'!$D$25:$O$25</c:f>
              <c:numCache>
                <c:formatCode>0.0%</c:formatCode>
                <c:ptCount val="12"/>
                <c:pt idx="0">
                  <c:v>6.3729754754014642E-2</c:v>
                </c:pt>
                <c:pt idx="1">
                  <c:v>3.0341159002383804E-2</c:v>
                </c:pt>
                <c:pt idx="2">
                  <c:v>0.15620902261162789</c:v>
                </c:pt>
                <c:pt idx="3">
                  <c:v>3.0521034396795797E-2</c:v>
                </c:pt>
                <c:pt idx="4">
                  <c:v>3.1869234647421918E-2</c:v>
                </c:pt>
                <c:pt idx="5">
                  <c:v>6.3922951660619065E-2</c:v>
                </c:pt>
                <c:pt idx="6">
                  <c:v>3.2935317561226994E-2</c:v>
                </c:pt>
                <c:pt idx="7">
                  <c:v>3.6876803713242187E-2</c:v>
                </c:pt>
                <c:pt idx="8">
                  <c:v>5.7369225800277784E-2</c:v>
                </c:pt>
                <c:pt idx="9">
                  <c:v>4.5420929616919251E-2</c:v>
                </c:pt>
                <c:pt idx="10">
                  <c:v>3.4371504369268432E-2</c:v>
                </c:pt>
                <c:pt idx="11">
                  <c:v>0.10029167868265546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F98-42BF-929C-94565FD56B46}"/>
            </c:ext>
          </c:extLst>
        </c:ser>
        <c:ser>
          <c:idx val="0"/>
          <c:order val="1"/>
          <c:tx>
            <c:strRef>
              <c:f>'[17.xlsx]Partida 17'!$C$26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17'!$D$26:$O$26</c:f>
              <c:numCache>
                <c:formatCode>0.0%</c:formatCode>
                <c:ptCount val="12"/>
                <c:pt idx="0">
                  <c:v>9.2351552571117004E-2</c:v>
                </c:pt>
                <c:pt idx="1">
                  <c:v>5.3160478386391895E-2</c:v>
                </c:pt>
                <c:pt idx="2">
                  <c:v>8.1144682528944204E-2</c:v>
                </c:pt>
                <c:pt idx="3">
                  <c:v>0.152430451134484</c:v>
                </c:pt>
                <c:pt idx="4">
                  <c:v>-6.4376318909534802E-5</c:v>
                </c:pt>
                <c:pt idx="5">
                  <c:v>7.6446520607736129E-2</c:v>
                </c:pt>
                <c:pt idx="6">
                  <c:v>0.10658946644540759</c:v>
                </c:pt>
                <c:pt idx="7">
                  <c:v>6.1076786007794086E-2</c:v>
                </c:pt>
                <c:pt idx="8">
                  <c:v>7.8809967545149656E-2</c:v>
                </c:pt>
                <c:pt idx="9">
                  <c:v>0.10486097776175277</c:v>
                </c:pt>
                <c:pt idx="10">
                  <c:v>6.1937836437948299E-2</c:v>
                </c:pt>
                <c:pt idx="11">
                  <c:v>0.13530479219754493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2"/>
          <c:tx>
            <c:strRef>
              <c:f>'[17.xlsx]Partida 17'!$C$27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17'!$D$27:$K$27</c:f>
              <c:numCache>
                <c:formatCode>0.0%</c:formatCode>
                <c:ptCount val="8"/>
                <c:pt idx="0">
                  <c:v>8.1199275365686191E-2</c:v>
                </c:pt>
                <c:pt idx="1">
                  <c:v>4.6722886442805762E-2</c:v>
                </c:pt>
                <c:pt idx="2">
                  <c:v>8.0788699446576295E-2</c:v>
                </c:pt>
                <c:pt idx="3">
                  <c:v>0.10706124250791542</c:v>
                </c:pt>
                <c:pt idx="4">
                  <c:v>5.2963856100835677E-2</c:v>
                </c:pt>
                <c:pt idx="5">
                  <c:v>8.4901031546769812E-2</c:v>
                </c:pt>
                <c:pt idx="6">
                  <c:v>9.8633025253322029E-2</c:v>
                </c:pt>
                <c:pt idx="7">
                  <c:v>5.3194739571472506E-2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3010432"/>
        <c:axId val="125858944"/>
      </c:barChart>
      <c:catAx>
        <c:axId val="123010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5858944"/>
        <c:crosses val="autoZero"/>
        <c:auto val="1"/>
        <c:lblAlgn val="ctr"/>
        <c:lblOffset val="100"/>
        <c:noMultiLvlLbl val="0"/>
      </c:catAx>
      <c:valAx>
        <c:axId val="1258589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3010432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469424"/>
          </a:xfrm>
          <a:prstGeom prst="rect">
            <a:avLst/>
          </a:prstGeom>
        </p:spPr>
        <p:txBody>
          <a:bodyPr vert="horz" lIns="94218" tIns="47109" rIns="94218" bIns="4710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40" cy="469424"/>
          </a:xfrm>
          <a:prstGeom prst="rect">
            <a:avLst/>
          </a:prstGeom>
        </p:spPr>
        <p:txBody>
          <a:bodyPr vert="horz" lIns="94218" tIns="47109" rIns="94218" bIns="47109" rtlCol="0"/>
          <a:lstStyle>
            <a:lvl1pPr algn="r">
              <a:defRPr sz="1200"/>
            </a:lvl1pPr>
          </a:lstStyle>
          <a:p>
            <a:fld id="{623580EB-C2B1-4565-B6B5-5F3BD12A04B4}" type="datetimeFigureOut">
              <a:rPr lang="es-CL" smtClean="0"/>
              <a:t>07/10/2019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8" tIns="47109" rIns="94218" bIns="4710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18" tIns="47109" rIns="94218" bIns="4710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40" cy="469424"/>
          </a:xfrm>
          <a:prstGeom prst="rect">
            <a:avLst/>
          </a:prstGeom>
        </p:spPr>
        <p:txBody>
          <a:bodyPr vert="horz" lIns="94218" tIns="47109" rIns="94218" bIns="4710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3" y="8917422"/>
            <a:ext cx="3077740" cy="469424"/>
          </a:xfrm>
          <a:prstGeom prst="rect">
            <a:avLst/>
          </a:prstGeom>
        </p:spPr>
        <p:txBody>
          <a:bodyPr vert="horz" lIns="94218" tIns="47109" rIns="94218" bIns="47109" rtlCol="0" anchor="b"/>
          <a:lstStyle>
            <a:lvl1pPr algn="r">
              <a:defRPr sz="1200"/>
            </a:lvl1pPr>
          </a:lstStyle>
          <a:p>
            <a:fld id="{EB753B38-ACBB-48E6-ACB5-905B7B9E39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562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753B38-ACBB-48E6-ACB5-905B7B9E39BA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8939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02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14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016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65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824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104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89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2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003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37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328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342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825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856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716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5684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9655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8405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194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3621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66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266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583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34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2406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563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8911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757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05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04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5843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7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712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9499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8179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8097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223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8809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5707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592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930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1053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29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6924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6538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277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7657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5042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293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51779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89561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53750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90745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99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6940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9824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7648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9651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1728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50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13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843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59273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04507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302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63274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5187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60490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91128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2044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3182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06552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8419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46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88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241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244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942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196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522" y="3499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618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172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988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311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48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378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501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124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260" y="20931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466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100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381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026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76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906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312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AGOSTO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17: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b="1" dirty="0">
                <a:solidFill>
                  <a:prstClr val="black"/>
                </a:solidFill>
              </a:rPr>
              <a:t>Valparaíso, </a:t>
            </a:r>
            <a:r>
              <a:rPr lang="es-CL" sz="1200" b="1" dirty="0" smtClean="0">
                <a:solidFill>
                  <a:prstClr val="black"/>
                </a:solidFill>
              </a:rPr>
              <a:t>octubre 2019</a:t>
            </a:r>
            <a:endParaRPr lang="es-CL" sz="1200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8220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404664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2942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658" y="4143995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462683"/>
            <a:ext cx="7155518" cy="3101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506591"/>
              </p:ext>
            </p:extLst>
          </p:nvPr>
        </p:nvGraphicFramePr>
        <p:xfrm>
          <a:off x="539552" y="1812366"/>
          <a:ext cx="8229598" cy="2206926"/>
        </p:xfrm>
        <a:graphic>
          <a:graphicData uri="http://schemas.openxmlformats.org/drawingml/2006/table">
            <a:tbl>
              <a:tblPr/>
              <a:tblGrid>
                <a:gridCol w="755578"/>
                <a:gridCol w="279113"/>
                <a:gridCol w="279113"/>
                <a:gridCol w="2528931"/>
                <a:gridCol w="755578"/>
                <a:gridCol w="755578"/>
                <a:gridCol w="755578"/>
                <a:gridCol w="755578"/>
                <a:gridCol w="687914"/>
                <a:gridCol w="676637"/>
              </a:tblGrid>
              <a:tr h="1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5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5.052.889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5.372.243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319.354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3.088.627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4.336.786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4.443.793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107.007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2.579.849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603.870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603.870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285.209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109.635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109.635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109.634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33.697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33.697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33.696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75.938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75.938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75.938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112.233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112.233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11.224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30.282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30.282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81.951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81.951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10.170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102.712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102.712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102.711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102.712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102.712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102.711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299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8082" y="5440139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004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317237"/>
              </p:ext>
            </p:extLst>
          </p:nvPr>
        </p:nvGraphicFramePr>
        <p:xfrm>
          <a:off x="467544" y="1658647"/>
          <a:ext cx="8229598" cy="3498786"/>
        </p:xfrm>
        <a:graphic>
          <a:graphicData uri="http://schemas.openxmlformats.org/drawingml/2006/table">
            <a:tbl>
              <a:tblPr/>
              <a:tblGrid>
                <a:gridCol w="755578"/>
                <a:gridCol w="279113"/>
                <a:gridCol w="279113"/>
                <a:gridCol w="2528931"/>
                <a:gridCol w="755578"/>
                <a:gridCol w="755578"/>
                <a:gridCol w="755578"/>
                <a:gridCol w="755578"/>
                <a:gridCol w="687914"/>
                <a:gridCol w="676637"/>
              </a:tblGrid>
              <a:tr h="1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5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15.894.289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17.333.326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1.439.037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10.007.123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5.380.894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5.968.517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587.623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3.250.711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1.850.682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1.850.682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996.472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73.341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73.341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8.285.760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8.343.644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57.884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4.568.306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8.285.760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8.343.644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57.884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4.568.306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Propiedad Minera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2.913.096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2.932.636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19.540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1.552.388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Evaluación de Proyectos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1.788.695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1.802.179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13.484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1.088.414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Geología Aplicada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1.629.318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1.640.703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11.385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939.616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Laboratorio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1.409.264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1.419.443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10.179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717.222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Depósitos de Relaves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545.387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548.683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3.296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270.666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26.291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26.291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24.110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26.291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26.291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24.110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350.662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350.662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300.653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22.852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22.852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18.124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39.618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39.618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38.681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288.192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288.192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243.848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793.530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793.530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793.530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793.530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793.530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793.530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6482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3861048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9703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787671"/>
              </p:ext>
            </p:extLst>
          </p:nvPr>
        </p:nvGraphicFramePr>
        <p:xfrm>
          <a:off x="467544" y="1774933"/>
          <a:ext cx="8102601" cy="2017395"/>
        </p:xfrm>
        <a:graphic>
          <a:graphicData uri="http://schemas.openxmlformats.org/drawingml/2006/table">
            <a:tbl>
              <a:tblPr/>
              <a:tblGrid>
                <a:gridCol w="798932"/>
                <a:gridCol w="295128"/>
                <a:gridCol w="295128"/>
                <a:gridCol w="2074838"/>
                <a:gridCol w="798932"/>
                <a:gridCol w="798932"/>
                <a:gridCol w="798932"/>
                <a:gridCol w="798932"/>
                <a:gridCol w="727386"/>
                <a:gridCol w="715461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3.742.110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4.003.719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2.215.645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2.060.997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2.175.092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114.095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1.298.497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1.395.990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1.395.990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706.261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285.123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285.123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63.373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212.789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212.789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72.334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72.334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54.912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147.514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147.514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147.514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147.514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147.514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147.514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980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789040"/>
            <a:ext cx="7546849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5529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775358"/>
              </p:ext>
            </p:extLst>
          </p:nvPr>
        </p:nvGraphicFramePr>
        <p:xfrm>
          <a:off x="323528" y="1700808"/>
          <a:ext cx="8229598" cy="1919846"/>
        </p:xfrm>
        <a:graphic>
          <a:graphicData uri="http://schemas.openxmlformats.org/drawingml/2006/table">
            <a:tbl>
              <a:tblPr/>
              <a:tblGrid>
                <a:gridCol w="755578"/>
                <a:gridCol w="279113"/>
                <a:gridCol w="279113"/>
                <a:gridCol w="2528931"/>
                <a:gridCol w="755578"/>
                <a:gridCol w="755578"/>
                <a:gridCol w="755578"/>
                <a:gridCol w="755578"/>
                <a:gridCol w="687914"/>
                <a:gridCol w="676637"/>
              </a:tblGrid>
              <a:tr h="1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5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4.286.132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4.893.482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607.350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2.690.058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2.941.141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3.123.579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182.438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1.963.964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1.235.674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1.235.674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297.180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25.969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25.969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25.958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25.969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25.969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25.958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109.317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109.317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4.525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109.317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109.317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4.525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398.943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398.943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398.431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398.943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398.943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398.431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851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242" y="3693665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921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97308"/>
              </p:ext>
            </p:extLst>
          </p:nvPr>
        </p:nvGraphicFramePr>
        <p:xfrm>
          <a:off x="335229" y="1715010"/>
          <a:ext cx="8229598" cy="1919846"/>
        </p:xfrm>
        <a:graphic>
          <a:graphicData uri="http://schemas.openxmlformats.org/drawingml/2006/table">
            <a:tbl>
              <a:tblPr/>
              <a:tblGrid>
                <a:gridCol w="755578"/>
                <a:gridCol w="279113"/>
                <a:gridCol w="279113"/>
                <a:gridCol w="2528931"/>
                <a:gridCol w="755578"/>
                <a:gridCol w="755578"/>
                <a:gridCol w="755578"/>
                <a:gridCol w="755578"/>
                <a:gridCol w="687914"/>
                <a:gridCol w="676637"/>
              </a:tblGrid>
              <a:tr h="1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5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4.689.910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5.065.248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375.338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3.201.178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4.122.038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4.382.750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260.712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2.852.026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386.940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386.940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229.151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180.932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180.932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7.975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144.200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144.200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17.814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17.814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7.975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18.918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18.918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114.626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114.626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112.026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114.626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114.626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112.026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5999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24272" y="5509603"/>
            <a:ext cx="7695456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="" xmlns:a16="http://schemas.microsoft.com/office/drawing/2014/main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2313123"/>
              </p:ext>
            </p:extLst>
          </p:nvPr>
        </p:nvGraphicFramePr>
        <p:xfrm>
          <a:off x="1115616" y="1844824"/>
          <a:ext cx="6768751" cy="3595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540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79611" y="5319361"/>
            <a:ext cx="6984777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="" xmlns:a16="http://schemas.microsoft.com/office/drawing/2014/main" id="{2D9FA7FC-368D-46C1-9480-6A13614D7F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6493096"/>
              </p:ext>
            </p:extLst>
          </p:nvPr>
        </p:nvGraphicFramePr>
        <p:xfrm>
          <a:off x="1547664" y="1916833"/>
          <a:ext cx="5976664" cy="3142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0410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92968" y="5728171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/>
        </p:nvGraphicFramePr>
        <p:xfrm>
          <a:off x="1514475" y="1614487"/>
          <a:ext cx="6115050" cy="3629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75890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5800179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/>
        </p:nvGraphicFramePr>
        <p:xfrm>
          <a:off x="1524000" y="1609724"/>
          <a:ext cx="6096000" cy="363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5894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5280" y="3636691"/>
            <a:ext cx="7758063" cy="21742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593122"/>
              </p:ext>
            </p:extLst>
          </p:nvPr>
        </p:nvGraphicFramePr>
        <p:xfrm>
          <a:off x="683568" y="1724100"/>
          <a:ext cx="7543798" cy="1847850"/>
        </p:xfrm>
        <a:graphic>
          <a:graphicData uri="http://schemas.openxmlformats.org/drawingml/2006/table">
            <a:tbl>
              <a:tblPr/>
              <a:tblGrid>
                <a:gridCol w="794708"/>
                <a:gridCol w="2123176"/>
                <a:gridCol w="794708"/>
                <a:gridCol w="794708"/>
                <a:gridCol w="794708"/>
                <a:gridCol w="794708"/>
                <a:gridCol w="723541"/>
                <a:gridCol w="723541"/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48.418.905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51.882.085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3.463.180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30.061.519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23.536.709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24.883.228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1.346.519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14.859.613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7.589.835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7.589.835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3.353.155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273.192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273.182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270.661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2706610,0%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15.652.635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15.710.519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9.281.045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1.613.415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1.613.415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490.454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1.785.595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1.785.595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1.782.481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918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3861048"/>
            <a:ext cx="752179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65735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RESUMEN POR CAPÍTULOS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386125"/>
              </p:ext>
            </p:extLst>
          </p:nvPr>
        </p:nvGraphicFramePr>
        <p:xfrm>
          <a:off x="395536" y="1728657"/>
          <a:ext cx="8229599" cy="1992234"/>
        </p:xfrm>
        <a:graphic>
          <a:graphicData uri="http://schemas.openxmlformats.org/drawingml/2006/table">
            <a:tbl>
              <a:tblPr/>
              <a:tblGrid>
                <a:gridCol w="310199"/>
                <a:gridCol w="310199"/>
                <a:gridCol w="2782493"/>
                <a:gridCol w="831335"/>
                <a:gridCol w="831335"/>
                <a:gridCol w="831335"/>
                <a:gridCol w="831335"/>
                <a:gridCol w="756888"/>
                <a:gridCol w="744480"/>
              </a:tblGrid>
              <a:tr h="1489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9310" marR="9310" marT="9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310" marR="9310" marT="9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61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Cap.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Prog.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 Presupuestario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 Y ADMINISTRACIÓN GENERAL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14.753.575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15.214.067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460.492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8.858.888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60,0%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 y Administración General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6.737.939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7.084.593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346.654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3.987.804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59,2%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56,3%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Fomento de la Pequeña y Mediana Minería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8.015.636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8.129.474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113.838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4.871.084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60,8%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59,9%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COMISIÓN CHILENA DEL COBRE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5.052.889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5.372.243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319.354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3.088.627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61,1%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57,5%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NACIONAL DE GEOLOGÍA Y MINERÍA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28.612.441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31.295.775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2.683.334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18.114.004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63,3%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57,9%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Nacional de Geología y Minería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15.894.289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17.333.326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1.439.037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10.007.123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63,0%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57,7%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Red Nacional de Vigilancia Volcánica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3.742.110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4.003.719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261.609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2.215.645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59,2%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55,3%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Nacional de Geología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4.286.132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4.893.482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607.350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2.690.058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62,8%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55,0%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Seguridad Minera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4.689.910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5.065.248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375.338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3.201.178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68,3%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63,2%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348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2938" y="4936083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27406"/>
            <a:ext cx="738978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SECRETARÍA Y ADMINISTRACIÓN GENERAL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105166"/>
              </p:ext>
            </p:extLst>
          </p:nvPr>
        </p:nvGraphicFramePr>
        <p:xfrm>
          <a:off x="395536" y="1694786"/>
          <a:ext cx="8229598" cy="3077137"/>
        </p:xfrm>
        <a:graphic>
          <a:graphicData uri="http://schemas.openxmlformats.org/drawingml/2006/table">
            <a:tbl>
              <a:tblPr/>
              <a:tblGrid>
                <a:gridCol w="755578"/>
                <a:gridCol w="279113"/>
                <a:gridCol w="279113"/>
                <a:gridCol w="2528931"/>
                <a:gridCol w="755578"/>
                <a:gridCol w="755578"/>
                <a:gridCol w="755578"/>
                <a:gridCol w="755578"/>
                <a:gridCol w="687914"/>
                <a:gridCol w="676637"/>
              </a:tblGrid>
              <a:tr h="1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5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6.737.939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7.084.593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346.654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3.987.804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4.610.626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4.704.861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94.235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2.868.711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1.889.812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1.889.812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807.733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137.588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137.578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61.728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617280,0%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137.588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137.578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61.728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617280,0%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39.625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39.625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39.625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39.625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39.625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39.625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Grupo Internacional de Estudios del Cobre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39.625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39.625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39.625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197.856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197.856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95.166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102.152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102.152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60.675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1.920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1.920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1.824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25.338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25.338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14.351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68.446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68.446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18.316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114.841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114.841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114.841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114.841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114.841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114.841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322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3274" y="4648051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3224" y="630364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84784"/>
            <a:ext cx="6454377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350008"/>
              </p:ext>
            </p:extLst>
          </p:nvPr>
        </p:nvGraphicFramePr>
        <p:xfrm>
          <a:off x="402825" y="1868116"/>
          <a:ext cx="8229598" cy="2637545"/>
        </p:xfrm>
        <a:graphic>
          <a:graphicData uri="http://schemas.openxmlformats.org/drawingml/2006/table">
            <a:tbl>
              <a:tblPr/>
              <a:tblGrid>
                <a:gridCol w="755578"/>
                <a:gridCol w="279113"/>
                <a:gridCol w="279113"/>
                <a:gridCol w="2528931"/>
                <a:gridCol w="755578"/>
                <a:gridCol w="755578"/>
                <a:gridCol w="755578"/>
                <a:gridCol w="755578"/>
                <a:gridCol w="687914"/>
                <a:gridCol w="676637"/>
              </a:tblGrid>
              <a:tr h="1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5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8.015.636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8.129.474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113.838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4.871.084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84.227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84.636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45.855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226.867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226.867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31.149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7.327.250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7.327.250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4.673.114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2.127.250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2.127.250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2.127.250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 Capacitación y Transferencia Tecnológica Pequeña Minería Artesanal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2.127.250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2.127.250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2.127.250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Empresas Públicas no Financieras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5.200.000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5.200.000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2.545.864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Empresa Nacional de Minería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5.200.000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5.200.000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2.545.864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377.292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377.292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7.538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350.736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350.736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6.069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26.556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26.556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1.469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113.429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113.429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113.428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113.429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113.429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113.428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47126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2005</Words>
  <Application>Microsoft Office PowerPoint</Application>
  <PresentationFormat>Presentación en pantalla (4:3)</PresentationFormat>
  <Paragraphs>1164</Paragraphs>
  <Slides>14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7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EJECUCIÓN ACUMULADA DE GASTOS PRESUPUESTARIOS AL MES DE AGOSTO DE 2019 PARTIDA 17: MINISTERIO DE MINERÍA</vt:lpstr>
      <vt:lpstr>EJECUCIÓN ACUMULADA DE GASTOS A AGOSTO DE 2019  PARTIDA 17 MINISTERIO DE MINERÍA</vt:lpstr>
      <vt:lpstr>EJECUCIÓN ACUMULADA DE GASTOS A AGOSTO DE 2019  PARTIDA 17 MINISTERIO DE MINERÍA</vt:lpstr>
      <vt:lpstr>EJECUCIÓN ACUMULADA DE GASTOS A AGOSTO DE 2019  PARTIDA 17 MINISTERIO DE MINERÍA</vt:lpstr>
      <vt:lpstr>EJECUCIÓN ACUMULADA DE GASTOS A AGOSTO DE 2019  PARTIDA 17 MINISTERIO DE MINERÍA</vt:lpstr>
      <vt:lpstr>EJECUCIÓN ACUMULADA DE GASTOS A AGOSTO DE 2019  PARTIDA 17 MINISTERIO DE MINERÍA</vt:lpstr>
      <vt:lpstr>EJECUCIÓN ACUMULADA DE GASTOS A AGOSTO DE 2019  PARTIDA 17 RESUMEN POR CAPÍTULOS</vt:lpstr>
      <vt:lpstr>EJECUCIÓN ACUMULADA DE GASTOS A AGOSTO DE 2019  PARTIDA 17. CAPÍTULO 01. PROGRAMA 01:  SECRETARÍA Y ADMINISTRACIÓN GENERAL</vt:lpstr>
      <vt:lpstr>EJECUCIÓN ACUMULADA DE GASTOS A AGOSTO DE 2019  PARTIDA 17. CAPÍTULO 01. PROGRAMA 02:  FOMENTO DE LA PEQUEÑA Y MEDIANA MINERÍA</vt:lpstr>
      <vt:lpstr>EJECUCIÓN ACUMULADA DE GASTOS A AGOSTO DE 2019  PARTIDA 17. CAPÍTULO 02. PROGRAMA 01:  COMISIÓN CHILENA DEL COBRE</vt:lpstr>
      <vt:lpstr>EJECUCIÓN ACUMULADA DE GASTOS A AGOSTO DE 2019  PARTIDA 17. CAPÍTULO 03. PROGRAMA 01:  SERVICIO NACIONAL DE GEOLOGÍA Y MINERÍA</vt:lpstr>
      <vt:lpstr>EJECUCIÓN ACUMULADA DE GASTOS A AGOSTO DE 2019  PARTIDA 17. CAPÍTULO 03. PROGRAMA 02:  RED NACIONAL DE VIGILANCIA VOLCÁNICA</vt:lpstr>
      <vt:lpstr>EJECUCIÓN ACUMULADA DE GASTOS A AGOSTO DE 2019  PARTIDA 17. CAPÍTULO 03. PROGRAMA 03:  PLAN NACIONAL DE GEOLOGÍA</vt:lpstr>
      <vt:lpstr>EJECUCIÓN ACUMULADA DE GASTOS A AGOSTO DE 2019  PARTIDA 17. CAPÍTULO 03. PROGRAMA 04:  PROGRAMA DE SEGURIDAD MINERA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17: MINISTERIO DE MINERÍA</dc:title>
  <dc:creator>Ruben Catalan</dc:creator>
  <cp:lastModifiedBy>Claudia Soto</cp:lastModifiedBy>
  <cp:revision>82</cp:revision>
  <cp:lastPrinted>2019-05-14T15:29:49Z</cp:lastPrinted>
  <dcterms:created xsi:type="dcterms:W3CDTF">2016-08-01T14:34:00Z</dcterms:created>
  <dcterms:modified xsi:type="dcterms:W3CDTF">2019-10-07T14:10:24Z</dcterms:modified>
</cp:coreProperties>
</file>