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</p:sldMasterIdLst>
  <p:notesMasterIdLst>
    <p:notesMasterId r:id="rId34"/>
  </p:notesMasterIdLst>
  <p:handoutMasterIdLst>
    <p:handoutMasterId r:id="rId35"/>
  </p:handoutMasterIdLst>
  <p:sldIdLst>
    <p:sldId id="256" r:id="rId10"/>
    <p:sldId id="317" r:id="rId11"/>
    <p:sldId id="318" r:id="rId12"/>
    <p:sldId id="316" r:id="rId13"/>
    <p:sldId id="319" r:id="rId14"/>
    <p:sldId id="264" r:id="rId15"/>
    <p:sldId id="263" r:id="rId16"/>
    <p:sldId id="265" r:id="rId17"/>
    <p:sldId id="300" r:id="rId18"/>
    <p:sldId id="301" r:id="rId19"/>
    <p:sldId id="302" r:id="rId20"/>
    <p:sldId id="303" r:id="rId21"/>
    <p:sldId id="304" r:id="rId22"/>
    <p:sldId id="320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15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% de Ejecución Mensual 2017 - 2018 - 2019 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'[15.xls]Partida 15'!$C$27</c:f>
              <c:strCache>
                <c:ptCount val="1"/>
                <c:pt idx="0">
                  <c:v>GASTOS 2017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'[15.xls]Partida 15'!$D$24:$O$24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'[15.xls]Partida 15'!$D$27:$O$27</c:f>
              <c:numCache>
                <c:formatCode>0.0%</c:formatCode>
                <c:ptCount val="12"/>
                <c:pt idx="0">
                  <c:v>8.0171731460260104E-2</c:v>
                </c:pt>
                <c:pt idx="1">
                  <c:v>7.9765184555414467E-2</c:v>
                </c:pt>
                <c:pt idx="2">
                  <c:v>9.8758926007747244E-2</c:v>
                </c:pt>
                <c:pt idx="3">
                  <c:v>7.88153609534442E-2</c:v>
                </c:pt>
                <c:pt idx="4">
                  <c:v>8.9254138135668834E-2</c:v>
                </c:pt>
                <c:pt idx="5">
                  <c:v>8.0868140917696202E-2</c:v>
                </c:pt>
                <c:pt idx="6">
                  <c:v>8.0308857780326426E-2</c:v>
                </c:pt>
                <c:pt idx="7">
                  <c:v>9.533549663495243E-2</c:v>
                </c:pt>
                <c:pt idx="8">
                  <c:v>8.6932906397843568E-2</c:v>
                </c:pt>
                <c:pt idx="9">
                  <c:v>8.163356928063252E-2</c:v>
                </c:pt>
                <c:pt idx="10">
                  <c:v>8.0382539142715759E-2</c:v>
                </c:pt>
                <c:pt idx="11">
                  <c:v>0.10274001354018034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3C-4CA1-8F40-28E0DF3B89C8}"/>
            </c:ext>
          </c:extLst>
        </c:ser>
        <c:ser>
          <c:idx val="1"/>
          <c:order val="1"/>
          <c:tx>
            <c:strRef>
              <c:f>'[15.xls]Partida 15'!$C$26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'[15.xls]Partida 15'!$D$24:$O$24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'[15.xls]Partida 15'!$D$26:$O$26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7.6883845031952169E-2</c:v>
                </c:pt>
                <c:pt idx="2">
                  <c:v>9.7417739331395262E-2</c:v>
                </c:pt>
                <c:pt idx="3">
                  <c:v>7.8382485187010714E-2</c:v>
                </c:pt>
                <c:pt idx="4">
                  <c:v>8.7295112231233235E-2</c:v>
                </c:pt>
                <c:pt idx="5">
                  <c:v>8.1892884491471973E-2</c:v>
                </c:pt>
                <c:pt idx="6">
                  <c:v>7.880680280956856E-2</c:v>
                </c:pt>
                <c:pt idx="7">
                  <c:v>9.3913695538875921E-2</c:v>
                </c:pt>
                <c:pt idx="8">
                  <c:v>8.6807342943868979E-2</c:v>
                </c:pt>
                <c:pt idx="9">
                  <c:v>8.1093304812691072E-2</c:v>
                </c:pt>
                <c:pt idx="10">
                  <c:v>7.9995164285164164E-2</c:v>
                </c:pt>
                <c:pt idx="11">
                  <c:v>0.10379985026202497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3C-4CA1-8F40-28E0DF3B89C8}"/>
            </c:ext>
          </c:extLst>
        </c:ser>
        <c:ser>
          <c:idx val="2"/>
          <c:order val="2"/>
          <c:tx>
            <c:strRef>
              <c:f>'[15.xls]Partida 15'!$C$25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'[15.xls]Partida 15'!$D$24:$O$24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'[15.xls]Partida 15'!$D$25:$K$25</c:f>
              <c:numCache>
                <c:formatCode>0.0%</c:formatCode>
                <c:ptCount val="8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3C-4CA1-8F40-28E0DF3B89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129737088"/>
        <c:axId val="129738624"/>
      </c:barChart>
      <c:catAx>
        <c:axId val="12973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9738624"/>
        <c:crosses val="autoZero"/>
        <c:auto val="1"/>
        <c:lblAlgn val="ctr"/>
        <c:lblOffset val="100"/>
        <c:noMultiLvlLbl val="0"/>
      </c:catAx>
      <c:valAx>
        <c:axId val="129738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973708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/>
              <a:t>% de Ejecución</a:t>
            </a:r>
            <a:r>
              <a:rPr lang="es-CL" sz="1400" b="1" baseline="0"/>
              <a:t> Acumulada 2017 - 2018 - 2019 </a:t>
            </a:r>
            <a:endParaRPr lang="es-CL" sz="1400" b="1"/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'[15.xls]Partida 15'!$C$22</c:f>
              <c:strCache>
                <c:ptCount val="1"/>
                <c:pt idx="0">
                  <c:v>GASTOS 2017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'[15.xls]Partida 15'!$D$22:$O$22</c:f>
              <c:numCache>
                <c:formatCode>0.0%</c:formatCode>
                <c:ptCount val="12"/>
                <c:pt idx="0">
                  <c:v>8.0171731460260104E-2</c:v>
                </c:pt>
                <c:pt idx="1">
                  <c:v>0.15963630255798342</c:v>
                </c:pt>
                <c:pt idx="2">
                  <c:v>0.25834145637028849</c:v>
                </c:pt>
                <c:pt idx="3">
                  <c:v>0.3371568173237327</c:v>
                </c:pt>
                <c:pt idx="4">
                  <c:v>0.42403216380003594</c:v>
                </c:pt>
                <c:pt idx="5">
                  <c:v>0.50468422858587036</c:v>
                </c:pt>
                <c:pt idx="6">
                  <c:v>0.58448607743886938</c:v>
                </c:pt>
                <c:pt idx="7">
                  <c:v>0.67966184688489917</c:v>
                </c:pt>
                <c:pt idx="8">
                  <c:v>0.76654897761309859</c:v>
                </c:pt>
                <c:pt idx="9">
                  <c:v>0.84758259966186111</c:v>
                </c:pt>
                <c:pt idx="10">
                  <c:v>0.92791438702025575</c:v>
                </c:pt>
                <c:pt idx="11">
                  <c:v>0.99813357467041475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DC-4CC2-82F5-87B1D9677DAF}"/>
            </c:ext>
          </c:extLst>
        </c:ser>
        <c:ser>
          <c:idx val="1"/>
          <c:order val="1"/>
          <c:tx>
            <c:strRef>
              <c:f>'[15.xls]Partida 15'!$C$21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'[15.xls]Partida 15'!$D$21:$O$21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0.15496113292872177</c:v>
                </c:pt>
                <c:pt idx="2">
                  <c:v>0.25228677182283649</c:v>
                </c:pt>
                <c:pt idx="3">
                  <c:v>0.33050455886015273</c:v>
                </c:pt>
                <c:pt idx="4">
                  <c:v>0.41668684933770556</c:v>
                </c:pt>
                <c:pt idx="5">
                  <c:v>0.49854764345065222</c:v>
                </c:pt>
                <c:pt idx="6">
                  <c:v>0.57726923571416422</c:v>
                </c:pt>
                <c:pt idx="7">
                  <c:v>0.67071746402428911</c:v>
                </c:pt>
                <c:pt idx="8">
                  <c:v>0.75747938538166204</c:v>
                </c:pt>
                <c:pt idx="9">
                  <c:v>0.83813728154680045</c:v>
                </c:pt>
                <c:pt idx="10">
                  <c:v>0.91811378293724633</c:v>
                </c:pt>
                <c:pt idx="11">
                  <c:v>0.99539824344701122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DC-4CC2-82F5-87B1D9677DAF}"/>
            </c:ext>
          </c:extLst>
        </c:ser>
        <c:ser>
          <c:idx val="2"/>
          <c:order val="2"/>
          <c:tx>
            <c:strRef>
              <c:f>'[15.xls]Partida 15'!$C$20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'[15.xls]Partida 15'!$D$20:$K$20</c:f>
              <c:numCache>
                <c:formatCode>0.0%</c:formatCode>
                <c:ptCount val="8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1DC-4CC2-82F5-87B1D9677D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751296"/>
        <c:axId val="153332736"/>
      </c:lineChart>
      <c:catAx>
        <c:axId val="12975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3332736"/>
        <c:crosses val="autoZero"/>
        <c:auto val="1"/>
        <c:lblAlgn val="ctr"/>
        <c:lblOffset val="100"/>
        <c:noMultiLvlLbl val="0"/>
      </c:catAx>
      <c:valAx>
        <c:axId val="15333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97512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3640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0730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360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6373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0093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659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593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5178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0768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0047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5612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1262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4986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28265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8899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2600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78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0682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7838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4874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1952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5215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17078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99667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64808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557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400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17782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0308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80895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98597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10387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9886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94340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73078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12601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13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2465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22629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9429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1268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68339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71230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20051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27713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33627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07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0405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75356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26331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25086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009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35008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3576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50975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131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83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43357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04336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02635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0788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56973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90359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51019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50610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14077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52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10606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38356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98880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54381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07888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31045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39883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99485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84975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00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680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5" name="Picture 20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221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609" name="Picture 12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466" y="-13998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93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1633" name="Picture 12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517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1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680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51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3681" name="Picture 12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3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6751" name="Picture 12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503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330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847" name="Picture 12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503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28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2896" name="Picture 1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961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4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5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002204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de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4" name="Picture 1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81" y="54868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0423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0FE6F90-E904-4B49-87CE-293A33A385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71" y="1700808"/>
            <a:ext cx="8030906" cy="452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109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2135" y="486407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D8CD670-0D5A-4989-B86E-0AD662C1A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99295"/>
            <a:ext cx="8229600" cy="3164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059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23222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749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DCF64C6-F15B-4296-9903-3A0260F3B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642" y="1772817"/>
            <a:ext cx="8050394" cy="444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768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445224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386224" y="1401130"/>
            <a:ext cx="8229600" cy="2329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1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0AA24B3-90BA-44AC-AE24-043382ECA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520" y="1821179"/>
            <a:ext cx="8229600" cy="356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54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927971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CPACITACIÓN Y EMPLEO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386224" y="1401130"/>
            <a:ext cx="8229600" cy="221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2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744F099-5766-423B-BF00-73D6E1AF98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856" y="1736643"/>
            <a:ext cx="8220288" cy="214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859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5296123"/>
            <a:ext cx="8406135" cy="293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DECA1A4-BEED-4E9D-BFF3-AABF5880E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012" y="1772651"/>
            <a:ext cx="804545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861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088211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2698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C4BA26D-B0C2-411A-ADC0-235F1CAB5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4" y="1629015"/>
            <a:ext cx="7835898" cy="445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132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616021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455C3BE-C208-479D-B01B-BA9B84820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58" y="1803688"/>
            <a:ext cx="8210798" cy="406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081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32227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60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08CADFF-3A37-454E-845D-54A7CB67D0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00808"/>
            <a:ext cx="8229600" cy="4230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234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667" y="6435381"/>
            <a:ext cx="8289755" cy="30598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158903C-6A83-458D-95EE-621C16D72A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763996"/>
            <a:ext cx="7776864" cy="440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05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9761" y="601620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01A1DD0-6A2C-4FFE-A6DE-AB9D6E230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1702300"/>
            <a:ext cx="5904655" cy="410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650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4250" y="5296123"/>
            <a:ext cx="82208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5090" y="13898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661295"/>
              </p:ext>
            </p:extLst>
          </p:nvPr>
        </p:nvGraphicFramePr>
        <p:xfrm>
          <a:off x="616390" y="1700808"/>
          <a:ext cx="7988300" cy="3524250"/>
        </p:xfrm>
        <a:graphic>
          <a:graphicData uri="http://schemas.openxmlformats.org/drawingml/2006/table">
            <a:tbl>
              <a:tblPr/>
              <a:tblGrid>
                <a:gridCol w="694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82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28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75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4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4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1.274.946.460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1.300.318.344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25.371.884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869.838.736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9.463.079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10.200.262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737.183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6.555.695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3.586.096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3.586.096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2.189.446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1.091.922.361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1.097.559.437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5.637.076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727.806.519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1.091.632.558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1.097.269.634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5.637.076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727.637.621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Jubilaciones, Pensiones y Montepíos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1.071.389.541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1.071.389.541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714.754.476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Bonificaciones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85.440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5.722.516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5.637.076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Bono de Reconocimiento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18.849.487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18.849.487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12.023.810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Asignación por Muerte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1.308.090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1.308.090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Asistencia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289.803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Asignación Familiar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289.803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168.573.577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181.698.294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13.124.717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126.604.528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5.597.021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5.721.738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3.835.599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Ubicación Menores, Ancianos e Incapacitados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757.635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757.635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483.690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Cotización Isapres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3.264.704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3.264.704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2.162.909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Centros de Salud Capredena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1.574.682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20.794.103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20.794.103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13.180.315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18.650.051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18.650.051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11.841.791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Nacional de Salud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2.144.052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2.144.052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1.338.524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6B464D33-46DF-4C51-A26C-E76986904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582" y="1700808"/>
            <a:ext cx="8042282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981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4112" y="5728171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D6A7B44-8FF7-474F-98DF-5803224AC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78" y="1663680"/>
            <a:ext cx="79883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487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72005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7530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26DAD72-E1E3-423B-B777-19E9C95CB3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76" y="1767704"/>
            <a:ext cx="7872864" cy="291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863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448251"/>
            <a:ext cx="830846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547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F70528A-B0CF-4954-A492-35A70D683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913379"/>
            <a:ext cx="7413393" cy="437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3537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58457" y="1508423"/>
            <a:ext cx="8229600" cy="3353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3619" y="5805264"/>
            <a:ext cx="8317867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9064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04850" y="1958181"/>
          <a:ext cx="7734299" cy="3810000"/>
        </p:xfrm>
        <a:graphic>
          <a:graphicData uri="http://schemas.openxmlformats.org/drawingml/2006/table">
            <a:tbl>
              <a:tblPr/>
              <a:tblGrid>
                <a:gridCol w="703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1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74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4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4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5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53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365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Hospital Dirección de Previsión de Carabineros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20.708.101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20.909.830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14.127.418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Comisión Revalorizadora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13.967.289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13.967.289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9.770.780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Aporte Fondo Desahucio Policía de Investigaciones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662.694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662.694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404.383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Fondos Servicio Odontológico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1.254.087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1.254.087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Compensaciones por Daños a Terceros y/o a la Propiedad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451.449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451.449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59.019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392.430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392.430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3.638.784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3.638.784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3.638.784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3.638.784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59.806.349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59.806.349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37.865.492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Asistencia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6.655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Médicos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59.799.694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59.799.694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37.865.492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624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9761" y="601620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55799"/>
            <a:ext cx="6768752" cy="389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4204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9761" y="5589240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6" name="5 Gráfico"/>
          <p:cNvGraphicFramePr>
            <a:graphicFrameLocks/>
          </p:cNvGraphicFramePr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5631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9761" y="5805264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6" name="5 Gráfico"/>
          <p:cNvGraphicFramePr>
            <a:graphicFrameLocks/>
          </p:cNvGraphicFramePr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5026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9761" y="4432027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71CFB32-70CB-49D7-8B30-41E36626E1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38486"/>
            <a:ext cx="82296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493608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67500" y="136240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815654"/>
              </p:ext>
            </p:extLst>
          </p:nvPr>
        </p:nvGraphicFramePr>
        <p:xfrm>
          <a:off x="367500" y="1700808"/>
          <a:ext cx="8229600" cy="3095420"/>
        </p:xfrm>
        <a:graphic>
          <a:graphicData uri="http://schemas.openxmlformats.org/drawingml/2006/table">
            <a:tbl>
              <a:tblPr/>
              <a:tblGrid>
                <a:gridCol w="260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92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3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2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37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50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50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475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Progr.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DEL TRABAJO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del Trabajo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          11.950.803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12.569.737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618.934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6.979.797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58,4%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55,5%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PROEMPLEO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          15.652.924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87.458.948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71.806.024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53.202.547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339,9%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DEL TRABAJO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          69.809.107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76.566.527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6.757.420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44.235.022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63,4%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57,8%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PREVISIÓN SOCIAL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            7.158.048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7.361.100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203.052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3.855.314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53,9%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52,4%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CRÉDITO PRENDARIO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          55.742.301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57.213.837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1.471.536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31.193.677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56,0%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54,5%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NACIONAL DE CAPACITACIÓN Y EMPLEO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        228.616.026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231.672.642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3.056.616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161.128.254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70,5%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69,5%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SUPERINTENDENCIA DE SEGURIDAD SOCIAL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          14.045.832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14.858.109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812.277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9.217.740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65,6%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62,0%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SUPERINTENDENCIA DE PENSIONES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          15.654.392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16.237.278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582.886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10.359.553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66,2%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DE PREVISIÓN SOCIAL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     5.069.789.482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5.233.537.981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163.748.499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3.424.411.603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67,5%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65,4%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DE SEGURIDAD LABORAL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          96.252.600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97.378.359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1.125.759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53.139.114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55,2%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54,6%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CAJA DE PREVISIÓN DE LA DEFENSA NACIONAL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9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Caja de Previsión de la Defensa Nacional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     1.274.946.460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1.300.318.344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25.371.884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869.838.736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68,2%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66,9%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9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de Medicina Curativa</a:t>
                      </a:r>
                    </a:p>
                  </a:txBody>
                  <a:tcPr marL="9324" marR="9324" marT="932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          26.012.123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26.012.123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11.934.849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45,9%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45,9%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DE PREVISIÓN DE CARABINEROS DE CHILE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        901.549.273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905.626.692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4.077.419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594.038.763 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65,9%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65,6%</a:t>
                      </a:r>
                    </a:p>
                  </a:txBody>
                  <a:tcPr marL="9324" marR="9324" marT="93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08" y="6361881"/>
            <a:ext cx="8406135" cy="23547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6915" y="1268760"/>
            <a:ext cx="8229600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F75F960-1064-4568-A201-A00763A8A3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346" y="1717410"/>
            <a:ext cx="7543307" cy="442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44522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AC4C5AD-7A8B-405E-A781-B34315548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975" y="1784317"/>
            <a:ext cx="8152161" cy="366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40266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4294</TotalTime>
  <Words>1507</Words>
  <Application>Microsoft Office PowerPoint</Application>
  <PresentationFormat>Presentación en pantalla (4:3)</PresentationFormat>
  <Paragraphs>604</Paragraphs>
  <Slides>24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9</vt:i4>
      </vt:variant>
      <vt:variant>
        <vt:lpstr>Títulos de diapositiva</vt:lpstr>
      </vt:variant>
      <vt:variant>
        <vt:i4>24</vt:i4>
      </vt:variant>
    </vt:vector>
  </HeadingPairs>
  <TitlesOfParts>
    <vt:vector size="35" baseType="lpstr">
      <vt:lpstr>Arial</vt:lpstr>
      <vt:lpstr>Calibri</vt:lpstr>
      <vt:lpstr>1_Tema de Office</vt:lpstr>
      <vt:lpstr>Tema de Office</vt:lpstr>
      <vt:lpstr>2_Tema de Office</vt:lpstr>
      <vt:lpstr>3_Tema de Office</vt:lpstr>
      <vt:lpstr>4_Tema de Office</vt:lpstr>
      <vt:lpstr>5_Tema de Office</vt:lpstr>
      <vt:lpstr>6_Tema de Office</vt:lpstr>
      <vt:lpstr>7_Tema de Office</vt:lpstr>
      <vt:lpstr>8_Tema de Office</vt:lpstr>
      <vt:lpstr>EJECUCIÓN ACUMULADA DE GASTOS PRESUPUESTARIOS AL MES DE AGOSTO DE 2019 PARTIDA 15: MINISTERIO DEL TRABAJO Y PREVISIÓN SOCIAL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AGOSTO DE 2019  PARTIDA 15 MINISTERIO DE TRABAJO Y PREVISIÓN SOCIAL</vt:lpstr>
      <vt:lpstr>EJECUCIÓN ACUMULADA DE GASTOS A AGOSTO DE 2019  PARTIDA 15 RESUMEN POR CAPÍTULOS</vt:lpstr>
      <vt:lpstr>EJECUCIÓN ACUMULADA DE GASTOS A AGOSTO DE 2019  PARTIDA 15. CAPÍTULO 01. PROGRAMA 01: SUBSECRETARÍA DEL TRABAJO</vt:lpstr>
      <vt:lpstr>EJECUCIÓN ACUMULADA DE GASTOS A AGOSTO DE 2019  PARTIDA 15. CAPÍTULO 01. PROGRAMA 03: PROEMPLEO</vt:lpstr>
      <vt:lpstr>EJECUCIÓN ACUMULADA DE GASTOS A AGOSTO DE 2019  PARTIDA 15. CAPÍTULO 02. PROGRAMA 01: DIRECCIÓN DEL TRABAJO</vt:lpstr>
      <vt:lpstr>EJECUCIÓN ACUMULADA DE GASTOS A AGOSTO DE 2019  PARTIDA 15. CAPÍTULO 03. PROGRAMA 01: SUBSECRETARÍA DE PREVISIÓN SOCIAL</vt:lpstr>
      <vt:lpstr>EJECUCIÓN ACUMULADA DE GASTOS A AGOSTO DE 2019  PARTIDA 15. CAPÍTULO 04. PROGRAMA 01: DIRECCIÓN DE CRÉDITO PRENDARIO</vt:lpstr>
      <vt:lpstr>EJECUCIÓN ACUMULADA DE GASTOS A AGOSTO DE 2019  PARTIDA 15. CAPÍTULO 05. PROGRAMA 01: SERVICIO NACIONAL DE CAPACITACIÓN Y EMPLEO</vt:lpstr>
      <vt:lpstr>EJECUCIÓN ACUMULADA DE GASTOS A AGOSTO DE 2019  PARTIDA 15. CAPÍTULO 05. PROGRAMA 01: SERVICIO NACIONAL DE CPACITACIÓN Y EMPLEO</vt:lpstr>
      <vt:lpstr>EJECUCIÓN ACUMULADA DE GASTOS A AGOSTO DE 2019  PARTIDA 15. CAPÍTULO 06. PROGRAMA 01: SUPERINTENDENCIA DE SEGURIDAD SOCIAL</vt:lpstr>
      <vt:lpstr>EJECUCIÓN ACUMULADA DE GASTOS A AGOSTO DE 2019  PARTIDA 15. CAPÍTULO 07. PROGRAMA 01: SUPERINTENDENCIA DE PENSIONES</vt:lpstr>
      <vt:lpstr>EJECUCIÓN ACUMULADA DE GASTOS A AGOSTO DE 2019  PARTIDA 15. CAPÍTULO 09. PROGRAMA 01: INSTITUTO DE PREVISIÓN SOCIAL</vt:lpstr>
      <vt:lpstr>EJECUCIÓN ACUMULADA DE GASTOS A AGOSTO DE 2019  PARTIDA 15. CAPÍTULO 09. PROGRAMA 01: INSTITUTO DE PREVISIÓN SOCIAL</vt:lpstr>
      <vt:lpstr>EJECUCIÓN ACUMULADA DE GASTOS A AGOSTO DE 2019  PARTIDA 15. CAPÍTULO 10. PROGRAMA 01: INSTITUTO  DE SEGURIDAD LABORAL  </vt:lpstr>
      <vt:lpstr>EJECUCIÓN ACUMULADA DE GASTOS A AGOSTO DE 2019  PARTIDA 15. CAPÍTULO 13. PROGRAMA 01: CAJA DE PREVISIÓN DE LA DEFENSA NACIONAL</vt:lpstr>
      <vt:lpstr>EJECUCIÓN ACUMULADA DE GASTOS A AGOSTO DE 2019  PARTIDA 15. CAPÍTULO 13. PROGRAMA 01: CAJA DE PREVISIÓN DE LA DEFENSA NACIONAL</vt:lpstr>
      <vt:lpstr>EJECUCIÓN ACUMULADA DE GASTOS A AGOSTO DE 2019  PARTIDA 15. CAPÍTULO 13. PROGRAMA 02: FONDO DE MEDICINA CURATIVA</vt:lpstr>
      <vt:lpstr>EJECUCIÓN ACUMULADA DE GASTOS A AGOSTO DE 2019  PARTIDA 15. CAPÍTULO 14. PROGRAMA 01: DIRECCIÓN DE PREVISIÓN DE CARABINEROS DE CHILE</vt:lpstr>
      <vt:lpstr>EJECUCIÓN ACUMULADA DE GASTOS A AGOSTO DE 2019  PARTIDA 15. CAPÍTULO 14. PROGRAMA 01: DIRECCIÓN DE PREVISIÓN DE CARABINEROS DE CHILE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252</cp:revision>
  <cp:lastPrinted>2017-05-09T14:38:34Z</cp:lastPrinted>
  <dcterms:created xsi:type="dcterms:W3CDTF">2016-06-23T13:38:47Z</dcterms:created>
  <dcterms:modified xsi:type="dcterms:W3CDTF">2019-10-11T12:53:37Z</dcterms:modified>
</cp:coreProperties>
</file>