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9" r:id="rId4"/>
    <p:sldId id="305" r:id="rId5"/>
    <p:sldId id="304" r:id="rId6"/>
    <p:sldId id="264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>
        <p:scale>
          <a:sx n="100" d="100"/>
          <a:sy n="100" d="100"/>
        </p:scale>
        <p:origin x="114" y="-105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1" i="0" u="none" strike="noStrike" kern="120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Ejecución Acumulada  2017 - 2018 - 2019</a:t>
            </a:r>
            <a:endParaRPr lang="es-CL" sz="110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1" i="0" u="none" strike="noStrike" kern="120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endParaRPr lang="es-CL" sz="1100"/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'[14.xlsx]Partida 14'!$C$20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'[14.xlsx]Partida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'[14.xlsx]Partida 14'!$D$20:$O$20</c:f>
              <c:numCache>
                <c:formatCode>0.0%</c:formatCode>
                <c:ptCount val="12"/>
                <c:pt idx="0">
                  <c:v>3.8421008205719837E-2</c:v>
                </c:pt>
                <c:pt idx="1">
                  <c:v>7.3393903087379003E-2</c:v>
                </c:pt>
                <c:pt idx="2">
                  <c:v>0.17143935362880039</c:v>
                </c:pt>
                <c:pt idx="3">
                  <c:v>0.23549428016425444</c:v>
                </c:pt>
                <c:pt idx="4">
                  <c:v>0.30065987015712287</c:v>
                </c:pt>
                <c:pt idx="5">
                  <c:v>0.37299097485532867</c:v>
                </c:pt>
                <c:pt idx="6">
                  <c:v>0.45796355124775856</c:v>
                </c:pt>
                <c:pt idx="7">
                  <c:v>0.54877680326287237</c:v>
                </c:pt>
                <c:pt idx="8">
                  <c:v>0.61614334751880395</c:v>
                </c:pt>
                <c:pt idx="9">
                  <c:v>0.66795130589289675</c:v>
                </c:pt>
                <c:pt idx="10">
                  <c:v>0.81877838110954926</c:v>
                </c:pt>
                <c:pt idx="11">
                  <c:v>0.95496480695022179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'[14.xlsx]Partida 14'!$C$21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'[14.xlsx]Partida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'[14.xlsx]Partida 14'!$D$21:$O$21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6.9251243375625549E-2</c:v>
                </c:pt>
                <c:pt idx="2">
                  <c:v>0.20542313405753954</c:v>
                </c:pt>
                <c:pt idx="3">
                  <c:v>0.33246776194377642</c:v>
                </c:pt>
                <c:pt idx="4">
                  <c:v>0.45267149850629967</c:v>
                </c:pt>
                <c:pt idx="5">
                  <c:v>0.53274179428606649</c:v>
                </c:pt>
                <c:pt idx="6">
                  <c:v>0.59399032556209075</c:v>
                </c:pt>
                <c:pt idx="7">
                  <c:v>0.64375246845573408</c:v>
                </c:pt>
                <c:pt idx="8">
                  <c:v>0.73161770857829345</c:v>
                </c:pt>
                <c:pt idx="9">
                  <c:v>0.78900162416668773</c:v>
                </c:pt>
                <c:pt idx="10">
                  <c:v>0.84417089983698945</c:v>
                </c:pt>
                <c:pt idx="11">
                  <c:v>0.97774995354547189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2"/>
          <c:tx>
            <c:strRef>
              <c:f>'[14.xlsx]Partida 14'!$C$22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1958537915984725E-2"/>
                  <c:y val="-3.077784187574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63-4A77-B609-8D0C10467E5D}"/>
                </c:ext>
              </c:extLst>
            </c:dLbl>
            <c:dLbl>
              <c:idx val="1"/>
              <c:layout>
                <c:manualLayout>
                  <c:x val="-4.3644298963447903E-2"/>
                  <c:y val="-3.9623569846525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3ED-490E-9EC4-5ADFF4F31AD3}"/>
                </c:ext>
              </c:extLst>
            </c:dLbl>
            <c:dLbl>
              <c:idx val="2"/>
              <c:layout>
                <c:manualLayout>
                  <c:x val="-3.4915439170758358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EAE-4EE1-A4C1-0F0F54FFB048}"/>
                </c:ext>
              </c:extLst>
            </c:dLbl>
            <c:dLbl>
              <c:idx val="3"/>
              <c:layout>
                <c:manualLayout>
                  <c:x val="-4.5826513911620376E-2"/>
                  <c:y val="-2.7736498892568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830-4DEE-AFF6-4B70D16D740B}"/>
                </c:ext>
              </c:extLst>
            </c:dLbl>
            <c:dLbl>
              <c:idx val="4"/>
              <c:layout>
                <c:manualLayout>
                  <c:x val="-3.7097654118930713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830-4DEE-AFF6-4B70D16D740B}"/>
                </c:ext>
              </c:extLst>
            </c:dLbl>
            <c:dLbl>
              <c:idx val="5"/>
              <c:layout>
                <c:manualLayout>
                  <c:x val="-3.4915439170758317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7CE-4B61-B9B9-CB6CD110D5E2}"/>
                </c:ext>
              </c:extLst>
            </c:dLbl>
            <c:dLbl>
              <c:idx val="6"/>
              <c:layout>
                <c:manualLayout>
                  <c:x val="-3.7097654118930797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7CE-4B61-B9B9-CB6CD110D5E2}"/>
                </c:ext>
              </c:extLst>
            </c:dLbl>
            <c:dLbl>
              <c:idx val="7"/>
              <c:layout>
                <c:manualLayout>
                  <c:x val="-4.7341843992781227E-2"/>
                  <c:y val="-2.50811310405163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760-4D28-9069-B00F05B128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'[14.xlsx]Partida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'[14.xlsx]Partida 14'!$D$22:$K$22</c:f>
              <c:numCache>
                <c:formatCode>0.0%</c:formatCode>
                <c:ptCount val="8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  <c:pt idx="3">
                  <c:v>0.3082710185571409</c:v>
                </c:pt>
                <c:pt idx="4">
                  <c:v>0.40271665440004045</c:v>
                </c:pt>
                <c:pt idx="5">
                  <c:v>0.49539438346666725</c:v>
                </c:pt>
                <c:pt idx="6">
                  <c:v>0.53816081998789678</c:v>
                </c:pt>
                <c:pt idx="7">
                  <c:v>0.62652478656872956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002048"/>
        <c:axId val="142003584"/>
      </c:lineChart>
      <c:catAx>
        <c:axId val="142002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003584"/>
        <c:crosses val="autoZero"/>
        <c:auto val="1"/>
        <c:lblAlgn val="ctr"/>
        <c:lblOffset val="100"/>
        <c:noMultiLvlLbl val="0"/>
      </c:catAx>
      <c:valAx>
        <c:axId val="142003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00204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266818734401244E-2"/>
          <c:y val="0.91414633202741946"/>
          <c:w val="0.96764857747936994"/>
          <c:h val="6.20795260646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2017- 2018 - 2019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'[14.xlsx]Partida 14'!$C$26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'[14.xlsx]Partida 14'!$D$25:$O$25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'[14.xlsx]Partida 14'!$D$26:$O$26</c:f>
              <c:numCache>
                <c:formatCode>0.0%</c:formatCode>
                <c:ptCount val="12"/>
                <c:pt idx="0">
                  <c:v>3.8421008205719837E-2</c:v>
                </c:pt>
                <c:pt idx="1">
                  <c:v>3.5126247914316587E-2</c:v>
                </c:pt>
                <c:pt idx="2">
                  <c:v>9.8045450541421372E-2</c:v>
                </c:pt>
                <c:pt idx="3">
                  <c:v>6.5277497884202729E-2</c:v>
                </c:pt>
                <c:pt idx="4">
                  <c:v>6.5165589992868408E-2</c:v>
                </c:pt>
                <c:pt idx="5">
                  <c:v>7.317078713208236E-2</c:v>
                </c:pt>
                <c:pt idx="6">
                  <c:v>8.497257639242993E-2</c:v>
                </c:pt>
                <c:pt idx="7">
                  <c:v>9.0813252015113741E-2</c:v>
                </c:pt>
                <c:pt idx="8">
                  <c:v>6.7366544255931665E-2</c:v>
                </c:pt>
                <c:pt idx="9">
                  <c:v>5.1807958374092723E-2</c:v>
                </c:pt>
                <c:pt idx="10">
                  <c:v>0.15082707521665259</c:v>
                </c:pt>
                <c:pt idx="11">
                  <c:v>0.14821556242207659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98-42BF-929C-94565FD56B46}"/>
            </c:ext>
          </c:extLst>
        </c:ser>
        <c:ser>
          <c:idx val="0"/>
          <c:order val="1"/>
          <c:tx>
            <c:strRef>
              <c:f>'[14.xlsx]Partida 14'!$C$27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'[14.xlsx]Partida 14'!$D$25:$O$25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'[14.xlsx]Partida 14'!$D$27:$O$27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4.4334259003106551E-2</c:v>
                </c:pt>
                <c:pt idx="2">
                  <c:v>0.13756012351874247</c:v>
                </c:pt>
                <c:pt idx="3">
                  <c:v>0.12704462788623688</c:v>
                </c:pt>
                <c:pt idx="4">
                  <c:v>0.12283277027986546</c:v>
                </c:pt>
                <c:pt idx="5">
                  <c:v>8.007029577976689E-2</c:v>
                </c:pt>
                <c:pt idx="6">
                  <c:v>5.3596922538730329E-2</c:v>
                </c:pt>
                <c:pt idx="7">
                  <c:v>5.0931368175071941E-2</c:v>
                </c:pt>
                <c:pt idx="8">
                  <c:v>8.7865240122559377E-2</c:v>
                </c:pt>
                <c:pt idx="9">
                  <c:v>5.7383915588394292E-2</c:v>
                </c:pt>
                <c:pt idx="10">
                  <c:v>5.5169275670301658E-2</c:v>
                </c:pt>
                <c:pt idx="11">
                  <c:v>0.14858293607294404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2"/>
          <c:tx>
            <c:strRef>
              <c:f>'[14.xlsx]Partida 14'!$C$28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6.504065040650406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5D-4342-A2FE-9B02D0C3877E}"/>
                </c:ext>
              </c:extLst>
            </c:dLbl>
            <c:dLbl>
              <c:idx val="3"/>
              <c:layout>
                <c:manualLayout>
                  <c:x val="8.67208672086716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5D-4342-A2FE-9B02D0C3877E}"/>
                </c:ext>
              </c:extLst>
            </c:dLbl>
            <c:dLbl>
              <c:idx val="4"/>
              <c:layout>
                <c:manualLayout>
                  <c:x val="6.5040650406504065E-3"/>
                  <c:y val="-7.24271355894785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3DD-46D6-8AAD-EC24C46AE7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'[14.xlsx]Partida 14'!$D$25:$O$25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'[14.xlsx]Partida 14'!$D$28:$K$28</c:f>
              <c:numCache>
                <c:formatCode>0.0%</c:formatCode>
                <c:ptCount val="8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  <c:pt idx="3">
                  <c:v>6.1611603883298512E-2</c:v>
                </c:pt>
                <c:pt idx="4">
                  <c:v>9.4445635842899597E-2</c:v>
                </c:pt>
                <c:pt idx="5">
                  <c:v>9.7697943124260708E-2</c:v>
                </c:pt>
                <c:pt idx="6">
                  <c:v>4.5459477058185017E-2</c:v>
                </c:pt>
                <c:pt idx="7">
                  <c:v>9.7453674277176688E-2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1945088"/>
        <c:axId val="142102528"/>
      </c:barChart>
      <c:catAx>
        <c:axId val="141945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02528"/>
        <c:crosses val="autoZero"/>
        <c:auto val="1"/>
        <c:lblAlgn val="ctr"/>
        <c:lblOffset val="100"/>
        <c:noMultiLvlLbl val="0"/>
      </c:catAx>
      <c:valAx>
        <c:axId val="14210252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1945088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14-10-2019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26663" y="97184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963429207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968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484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368932" y="60060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060848"/>
            <a:ext cx="8229600" cy="3085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6666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368932" y="599122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84" y="1988840"/>
            <a:ext cx="822960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2E60CF3-8728-4BCC-B9F8-107CA1795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2060848"/>
            <a:ext cx="4085655" cy="252028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1A6C79F3-EFFC-4E17-A573-00DB2709BF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9" y="2060848"/>
            <a:ext cx="4085653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6" name="5 Gráfico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3111038"/>
              </p:ext>
            </p:extLst>
          </p:nvPr>
        </p:nvGraphicFramePr>
        <p:xfrm>
          <a:off x="1187624" y="1844824"/>
          <a:ext cx="6438279" cy="4050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6" name="5 Gráfico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6102665"/>
              </p:ext>
            </p:extLst>
          </p:nvPr>
        </p:nvGraphicFramePr>
        <p:xfrm>
          <a:off x="1259633" y="1821656"/>
          <a:ext cx="6269880" cy="3839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8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060848"/>
            <a:ext cx="8118102" cy="212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1758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39" y="1844824"/>
            <a:ext cx="8210798" cy="1351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955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381696" y="6173787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460064"/>
              </p:ext>
            </p:extLst>
          </p:nvPr>
        </p:nvGraphicFramePr>
        <p:xfrm>
          <a:off x="381696" y="1916832"/>
          <a:ext cx="8229600" cy="3179018"/>
        </p:xfrm>
        <a:graphic>
          <a:graphicData uri="http://schemas.openxmlformats.org/drawingml/2006/table">
            <a:tbl>
              <a:tblPr/>
              <a:tblGrid>
                <a:gridCol w="255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3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28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26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26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22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2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Item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2018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12.006.719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13.224.266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1.217.547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7.750.175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63,1%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8.858.489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9.272.807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414.318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5.903.907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65,7%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2.607.904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2.886.354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278.450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1.357.462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55,3%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167.716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167.705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167.705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1524590,9%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55,9%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167.716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167.705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167.705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1524590,9%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55,9%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2.505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2.505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6,5%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2.505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2.505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6,5%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153.945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153.945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Compensaciones por Daños a Terceros y/o a la Propiedad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153.945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153.945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536.810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594.810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58.000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174.833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50,2%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15.965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33.965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18.000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14.514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125,1%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54,2%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30.000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30.000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10,6%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272.950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272.950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56.573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91,8%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247.895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247.895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103.746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15,3%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146.129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145.129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146.129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14612,9%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146.129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145.129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146.129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14612,9%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098" y="120325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420098" y="609598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918960"/>
            <a:ext cx="8210798" cy="1923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0325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60959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985089"/>
            <a:ext cx="8238912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3683</TotalTime>
  <Words>641</Words>
  <Application>Microsoft Office PowerPoint</Application>
  <PresentationFormat>Presentación en pantalla (4:3)</PresentationFormat>
  <Paragraphs>260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AGOSTO DE 2019 PARTIDA 01:  MINISTERIO DE BIENES NACIONALES</vt:lpstr>
      <vt:lpstr>Presentación de PowerPoint</vt:lpstr>
      <vt:lpstr>Presentación de PowerPoint</vt:lpstr>
      <vt:lpstr>Presentación de PowerPoint</vt:lpstr>
      <vt:lpstr>EJECUCIÓN ACUMULADA DE GASTOS A AGOSTO DE 2019  PARTIDA 14 MINISTERIO DE BIENES NACIONALES</vt:lpstr>
      <vt:lpstr>EJECUCIÓN ACUMULADA DE GASTOS A AGOSTO DE 2019  PARTIDA 14 RESUMEN POR CAPÍTULOS</vt:lpstr>
      <vt:lpstr>EJECUCIÓN ACUMULADA DE GASTOS A AGOSTO DE 2019  PARTIDA 14. CAPÍTULO 01. PROGRAMA 01: SUBSECRETARÍA DE BIENES NACIONALES </vt:lpstr>
      <vt:lpstr>EJECUCIÓN ACUMULADA DE GASTOS A AGOSTO DE 2019  PARTIDA 14. CAPÍTULO 01. PROGRAMA 03: REGULARIZACIÓN DE LA PROPIEDAD RAÍZ</vt:lpstr>
      <vt:lpstr>EJECUCIÓN ACUMULADA DE GASTOS A AGOSTO DE 2019  PARTIDA 14. CAPÍTULO 01. PROGRAMA 04: ADMINISTRACIÓN DE BIENES</vt:lpstr>
      <vt:lpstr>EJECUCIÓN ACUMULADA DE GASTOS A AGOSTO DE 2019  PARTIDA 14. CAPÍTULO 01. PROGRAMA 04: ADMINISTRACIÓN DE BIENES</vt:lpstr>
      <vt:lpstr>EJECUCIÓN ACUMULADA DE GASTOS A AGOSTO DE 2019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234</cp:revision>
  <cp:lastPrinted>2019-10-14T13:03:08Z</cp:lastPrinted>
  <dcterms:created xsi:type="dcterms:W3CDTF">2016-06-23T13:38:47Z</dcterms:created>
  <dcterms:modified xsi:type="dcterms:W3CDTF">2019-10-14T13:03:35Z</dcterms:modified>
</cp:coreProperties>
</file>