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16" r:id="rId13"/>
    <p:sldMasterId id="2147483828" r:id="rId14"/>
    <p:sldMasterId id="2147483840" r:id="rId15"/>
    <p:sldMasterId id="2147483852" r:id="rId16"/>
  </p:sldMasterIdLst>
  <p:notesMasterIdLst>
    <p:notesMasterId r:id="rId43"/>
  </p:notesMasterIdLst>
  <p:sldIdLst>
    <p:sldId id="257" r:id="rId17"/>
    <p:sldId id="285" r:id="rId18"/>
    <p:sldId id="286" r:id="rId19"/>
    <p:sldId id="284" r:id="rId20"/>
    <p:sldId id="280" r:id="rId21"/>
    <p:sldId id="259" r:id="rId22"/>
    <p:sldId id="260" r:id="rId23"/>
    <p:sldId id="261" r:id="rId24"/>
    <p:sldId id="290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5" autoAdjust="0"/>
    <p:restoredTop sz="94660"/>
  </p:normalViewPr>
  <p:slideViewPr>
    <p:cSldViewPr>
      <p:cViewPr>
        <p:scale>
          <a:sx n="80" d="100"/>
          <a:sy n="80" d="100"/>
        </p:scale>
        <p:origin x="-108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2A-4958-AF49-8AF83168F2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2A-4958-AF49-8AF83168F2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2A-4958-AF49-8AF83168F2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2A-4958-AF49-8AF83168F2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2A-4958-AF49-8AF83168F2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2A-4958-AF49-8AF83168F29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208265562</c:v>
                </c:pt>
                <c:pt idx="1">
                  <c:v>66898017</c:v>
                </c:pt>
                <c:pt idx="2">
                  <c:v>155675547</c:v>
                </c:pt>
                <c:pt idx="3">
                  <c:v>85773171</c:v>
                </c:pt>
                <c:pt idx="4">
                  <c:v>71539924</c:v>
                </c:pt>
                <c:pt idx="5">
                  <c:v>12036332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2A-4958-AF49-8AF83168F2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8604549431321"/>
          <c:y val="0.71562591134441522"/>
          <c:w val="0.53775656167978991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13'!$L$62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13'!$K$63:$K$68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'Partida 13'!$L$63:$L$68</c:f>
              <c:numCache>
                <c:formatCode>#,##0</c:formatCode>
                <c:ptCount val="6"/>
                <c:pt idx="0">
                  <c:v>64952977</c:v>
                </c:pt>
                <c:pt idx="1">
                  <c:v>9563470</c:v>
                </c:pt>
                <c:pt idx="2">
                  <c:v>289742468</c:v>
                </c:pt>
                <c:pt idx="3">
                  <c:v>133990966</c:v>
                </c:pt>
                <c:pt idx="4">
                  <c:v>90054741</c:v>
                </c:pt>
                <c:pt idx="5">
                  <c:v>13047672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CA-456B-A2E3-EA58BDA87C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089984"/>
        <c:axId val="202101120"/>
      </c:barChart>
      <c:catAx>
        <c:axId val="20208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2101120"/>
        <c:crosses val="autoZero"/>
        <c:auto val="1"/>
        <c:lblAlgn val="ctr"/>
        <c:lblOffset val="100"/>
        <c:noMultiLvlLbl val="0"/>
      </c:catAx>
      <c:valAx>
        <c:axId val="2021011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208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'[13.xlsx]Partida 13'!$D$29:$O$29</c:f>
              <c:numCache>
                <c:formatCode>0.0%</c:formatCode>
                <c:ptCount val="12"/>
                <c:pt idx="0">
                  <c:v>7.3122864148430999E-2</c:v>
                </c:pt>
                <c:pt idx="1">
                  <c:v>7.3102803539726063E-2</c:v>
                </c:pt>
                <c:pt idx="2">
                  <c:v>0.10266457131536855</c:v>
                </c:pt>
                <c:pt idx="3">
                  <c:v>8.1484819404478007E-2</c:v>
                </c:pt>
                <c:pt idx="4">
                  <c:v>8.9640503919987902E-2</c:v>
                </c:pt>
                <c:pt idx="5">
                  <c:v>9.6318385938117715E-2</c:v>
                </c:pt>
                <c:pt idx="6">
                  <c:v>8.4784796008431335E-2</c:v>
                </c:pt>
                <c:pt idx="7">
                  <c:v>8.5400729206953171E-2</c:v>
                </c:pt>
                <c:pt idx="8">
                  <c:v>7.7472831073825993E-2</c:v>
                </c:pt>
                <c:pt idx="9">
                  <c:v>7.0497553917218028E-2</c:v>
                </c:pt>
                <c:pt idx="10">
                  <c:v>7.0447794925908941E-2</c:v>
                </c:pt>
                <c:pt idx="11">
                  <c:v>0.13328814348385118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13'!$D$31:$K$31</c:f>
              <c:numCache>
                <c:formatCode>0.0%</c:formatCode>
                <c:ptCount val="8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083776"/>
        <c:axId val="33085312"/>
      </c:barChart>
      <c:catAx>
        <c:axId val="3308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85312"/>
        <c:crosses val="autoZero"/>
        <c:auto val="1"/>
        <c:lblAlgn val="ctr"/>
        <c:lblOffset val="100"/>
        <c:noMultiLvlLbl val="0"/>
      </c:catAx>
      <c:valAx>
        <c:axId val="33085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8377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'[13.xlsx]Partida 13'!$D$22:$O$22</c:f>
              <c:numCache>
                <c:formatCode>0.0%</c:formatCode>
                <c:ptCount val="12"/>
                <c:pt idx="0">
                  <c:v>7.3122864148430999E-2</c:v>
                </c:pt>
                <c:pt idx="1">
                  <c:v>0.1459421812309307</c:v>
                </c:pt>
                <c:pt idx="2">
                  <c:v>0.24764925129036355</c:v>
                </c:pt>
                <c:pt idx="3">
                  <c:v>0.32409751674645232</c:v>
                </c:pt>
                <c:pt idx="4">
                  <c:v>0.40968637045665501</c:v>
                </c:pt>
                <c:pt idx="5">
                  <c:v>0.50465698819729077</c:v>
                </c:pt>
                <c:pt idx="6">
                  <c:v>0.58788098738322159</c:v>
                </c:pt>
                <c:pt idx="7">
                  <c:v>0.66285809948322694</c:v>
                </c:pt>
                <c:pt idx="8">
                  <c:v>0.73777159711770868</c:v>
                </c:pt>
                <c:pt idx="9">
                  <c:v>0.79435106445312498</c:v>
                </c:pt>
                <c:pt idx="10">
                  <c:v>0.86153099712857317</c:v>
                </c:pt>
                <c:pt idx="11">
                  <c:v>0.98897253576078226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13'!$D$24:$K$24</c:f>
              <c:numCache>
                <c:formatCode>0.0%</c:formatCode>
                <c:ptCount val="8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85792"/>
        <c:axId val="33187712"/>
      </c:lineChart>
      <c:catAx>
        <c:axId val="3318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7712"/>
        <c:crosses val="autoZero"/>
        <c:auto val="1"/>
        <c:lblAlgn val="ctr"/>
        <c:lblOffset val="100"/>
        <c:noMultiLvlLbl val="0"/>
      </c:catAx>
      <c:valAx>
        <c:axId val="33187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1857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215354C-AE9A-4CEC-87F5-59A6713CC057}" type="datetimeFigureOut">
              <a:rPr lang="es-CL" smtClean="0"/>
              <a:t>07/10/2019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FF9295E-3C88-40DF-975C-0B61BCBFD9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00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7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3367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6072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5319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663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3514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0126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373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8017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201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7648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9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17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2640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95570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5872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3233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9647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1520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3944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283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5239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15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9799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865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2045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5281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133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9729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4494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2553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270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1688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0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3357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731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852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5062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2762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2578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144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2779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7937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3119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7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217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9104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1588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2570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7178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8295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0138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3301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8380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0568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1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7836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3383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443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0892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147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1764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8522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143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6626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5066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8206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4437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1712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1407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85662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99805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7782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4024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7380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0249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39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55429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1259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06609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4586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9734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4707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7513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4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47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3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82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02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35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54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93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51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8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41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988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36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6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50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091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48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51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78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768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78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170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09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6927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76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813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845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640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804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766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74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449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254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030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7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700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102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92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4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112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318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446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050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469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117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0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860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045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965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930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27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21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565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951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131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228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4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2989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33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240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346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453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397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77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119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4565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248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9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15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654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202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892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000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070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822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771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7058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197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5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57852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549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403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5903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400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994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231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6387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715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220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81" name="Picture 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68" y="-109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19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320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67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344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368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9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392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79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416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24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40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47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64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20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28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61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24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52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22" y="2093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76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08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75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00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189" y="2093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33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24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24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79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248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8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72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297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50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96" name="Picture 5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4" y="2093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1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octubre 2019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021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4368413"/>
            <a:ext cx="7299532" cy="21271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823495"/>
              </p:ext>
            </p:extLst>
          </p:nvPr>
        </p:nvGraphicFramePr>
        <p:xfrm>
          <a:off x="451667" y="2060848"/>
          <a:ext cx="8229598" cy="2206925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34.655.223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34.686.972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20.589.328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34.655.223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34.655.223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20.589.328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34.655.223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34.655.223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20.589.328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17.775.401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17.775.401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10.866.993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9.195.426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9.195.426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4.590.281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4.069.279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4.069.279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2.766.793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3.436.195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3.436.195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2.365.261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178.922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178.922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80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4663370"/>
            <a:ext cx="7332297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05443"/>
              </p:ext>
            </p:extLst>
          </p:nvPr>
        </p:nvGraphicFramePr>
        <p:xfrm>
          <a:off x="467544" y="1988840"/>
          <a:ext cx="8229598" cy="263754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9.563.470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9.751.300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187.830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5.958.981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4.139.266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4.327.096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187.830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2.652.352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1.015.200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1.015.200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406.572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4.222.828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4.222.828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2.823.530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568.192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568.192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189.398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568.192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568.192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189.398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3.654.636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3.654.636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2.634.132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512.615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512.615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341.744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3.142.021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3.142.021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2.292.388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186.166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186.166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76.527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9.604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4.551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176.562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176.562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71.976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4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1" y="6309320"/>
            <a:ext cx="8173344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97620" y="1600204"/>
          <a:ext cx="7548759" cy="4525955"/>
        </p:xfrm>
        <a:graphic>
          <a:graphicData uri="http://schemas.openxmlformats.org/drawingml/2006/table">
            <a:tbl>
              <a:tblPr/>
              <a:tblGrid>
                <a:gridCol w="693069"/>
                <a:gridCol w="256022"/>
                <a:gridCol w="256022"/>
                <a:gridCol w="2319710"/>
                <a:gridCol w="693069"/>
                <a:gridCol w="693069"/>
                <a:gridCol w="693069"/>
                <a:gridCol w="693069"/>
                <a:gridCol w="631002"/>
                <a:gridCol w="620658"/>
              </a:tblGrid>
              <a:tr h="1316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3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289.742.468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295.815.528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6.073.060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201.291.996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41.024.832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43.232.993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2.208.161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26.280.365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7.229.869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7.229.869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4.548.516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1.156.571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11565710,0%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11565710,0%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1.156.571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83.050.139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83.050.139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55.303.635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83.046.727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83.046.727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55.300.324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938.643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1.546.643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608.000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662.455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21.554.663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20.946.663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-608.000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8.895.763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1.585.170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1.585.170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1.569.827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2.262.833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2.262.833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1.256.558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12.101.512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12.101.512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5.461.754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19.163.555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19.163.555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17.694.363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Convenio INDAP-PRODEMU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1.779.874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1.779.874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1.779.874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18.658.335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18.658.335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16.180.397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Integral de Pequeños Productores Campesinos del Secano-PADIS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660.319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660.319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516.783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3.275.950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3.275.950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985.379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1.065.873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1.065.873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297.171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3.412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3.412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172.240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1722400,0%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1722400,0%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172.240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1722400,0%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1722400,0%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6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3" y="6237312"/>
            <a:ext cx="791040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1" y="1736996"/>
          <a:ext cx="8229598" cy="4252370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67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1.034.737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1.034.737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704.720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318.162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318.162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592.475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592.475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579.655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89.766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1.591.934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1.502.168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26.289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89.766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1.591.934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1.502.168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26.289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85.773.171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85.773.171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67.155.919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Fomento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85.773.171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85.773.171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67.155.919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56.789.883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58.483.683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1.693.800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48.742.723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24.209.955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24.900.155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690.200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17.927.262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Rotatorio - Ley 18.450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1.889.333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1.889.333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485.934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2.884.000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-2.384.000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71.539.924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71.539.924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43.627.964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71.539.924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71.539.924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43.627.964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15.242.297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15.242.297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5.487.292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10.229.425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10.229.425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5.297.485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22.669.759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22.669.759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16.132.452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14.759.098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14.759.098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10.038.173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4.648.645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4.648.645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4.324.212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1.748.224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1.748.224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684.911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Convenio INDAP-PRODEMU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1.208.871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1.208.871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1.125.387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Desarrollo Integral de Pequeños Productores Campesinos del Secano-PADIS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659.712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659.712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493.133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373.893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373.893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44.919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2.362.731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2.362.731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2.315.777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2.362.731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2.362.731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2.315.777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45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949280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056261"/>
              </p:ext>
            </p:extLst>
          </p:nvPr>
        </p:nvGraphicFramePr>
        <p:xfrm>
          <a:off x="539552" y="1624098"/>
          <a:ext cx="8229598" cy="4055003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28.036.313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30.863.689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2.827.376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23.706.073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22.016.973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22.870.471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853.498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14.238.788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2.531.659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2.529.581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1.263.513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1.029.594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1.029.584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1.412.132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14121320,0%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33.039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1.029.594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1.029.584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1.379.093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13790930,0%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37.976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37.966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3.544.854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35448540,0%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9334,5%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35.888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3.544.854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35448540,0%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35.888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3.544.854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35448540,0%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Asociación Oficial de Agencias Certificadoras de Semillas- AOSCA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142.154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142.154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123.509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142.154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142.154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123.509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111.806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111.796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182.717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1827170,0%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111.806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111.796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169.894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1698940,0%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3.345.497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3.345.497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2.144.060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1.196.583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1.196.583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1.168.013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47.896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47.896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15.250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183.340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183.340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92.336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1.917.678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1.917.678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868.461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796.610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796.610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796.500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796.610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796.610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796.500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09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538" y="3664467"/>
            <a:ext cx="7281782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31982"/>
              </p:ext>
            </p:extLst>
          </p:nvPr>
        </p:nvGraphicFramePr>
        <p:xfrm>
          <a:off x="467544" y="1916832"/>
          <a:ext cx="8229598" cy="163276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21.654.376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24.330.062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2.675.686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16.157.371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18.648.446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19.601.893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953.447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12.677.858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2.799.930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2.764.042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-35.888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1.685.996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35.391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35.391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1.758.127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1.758.127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1.758.126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1.758.127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1.758.127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1.758.126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06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3639" y="4437112"/>
            <a:ext cx="713758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94752"/>
              </p:ext>
            </p:extLst>
          </p:nvPr>
        </p:nvGraphicFramePr>
        <p:xfrm>
          <a:off x="418309" y="1772816"/>
          <a:ext cx="8229598" cy="249400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14.808.183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15.808.687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1.000.504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9.477.938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10.787.943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11.323.465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535.522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6.732.896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3.671.074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3.671.074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2.214.555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121.021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121.021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101.304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101.304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101.304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101.304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19.717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19.717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19.717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228.145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228.145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31.087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125.145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125.145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14.739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464.982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464.982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464.981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464.982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464.982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464.981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307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304" y="3938941"/>
            <a:ext cx="7470935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71379"/>
              </p:ext>
            </p:extLst>
          </p:nvPr>
        </p:nvGraphicFramePr>
        <p:xfrm>
          <a:off x="467544" y="1844824"/>
          <a:ext cx="8229597" cy="2045546"/>
        </p:xfrm>
        <a:graphic>
          <a:graphicData uri="http://schemas.openxmlformats.org/drawingml/2006/table">
            <a:tbl>
              <a:tblPr/>
              <a:tblGrid>
                <a:gridCol w="749671"/>
                <a:gridCol w="276930"/>
                <a:gridCol w="276930"/>
                <a:gridCol w="2573498"/>
                <a:gridCol w="749671"/>
                <a:gridCol w="749671"/>
                <a:gridCol w="749671"/>
                <a:gridCol w="749671"/>
                <a:gridCol w="682536"/>
                <a:gridCol w="671348"/>
              </a:tblGrid>
              <a:tr h="1422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57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31.784.173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33.550.612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1.766.439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21.174.469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19.479.533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20.416.603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937.070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11.848.550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12.069.153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12.069.153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8.288.652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39.327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39.327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37.062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94,2%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94,2%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39.327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39.327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37.062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94,2%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94,2%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39.327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39.327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37.062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94,2%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94,2%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196.160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196.160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170.837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196.160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196.160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170.837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829.369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829.369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829.368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829.369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829.369 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829.368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94" marR="8894" marT="88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5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375" y="3923846"/>
            <a:ext cx="7569634" cy="22523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678208"/>
              </p:ext>
            </p:extLst>
          </p:nvPr>
        </p:nvGraphicFramePr>
        <p:xfrm>
          <a:off x="413773" y="1728707"/>
          <a:ext cx="8229598" cy="206338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16.034.303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17.600.260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1.565.957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10.565.579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13.236.301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13.677.385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441.084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8.118.272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2.250.871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2.250.871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1.308.979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547.131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547.131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13.455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9.270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50.191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40.921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499.550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426.629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-72.921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36.771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68.771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1.124.873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1.124.873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1.124.873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1.124.873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1.124.873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1.124.873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374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7344816" cy="239910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941706"/>
              </p:ext>
            </p:extLst>
          </p:nvPr>
        </p:nvGraphicFramePr>
        <p:xfrm>
          <a:off x="395536" y="1844824"/>
          <a:ext cx="8229601" cy="2232770"/>
        </p:xfrm>
        <a:graphic>
          <a:graphicData uri="http://schemas.openxmlformats.org/drawingml/2006/table">
            <a:tbl>
              <a:tblPr/>
              <a:tblGrid>
                <a:gridCol w="761842"/>
                <a:gridCol w="281427"/>
                <a:gridCol w="281427"/>
                <a:gridCol w="2481672"/>
                <a:gridCol w="761842"/>
                <a:gridCol w="761842"/>
                <a:gridCol w="761842"/>
                <a:gridCol w="761842"/>
                <a:gridCol w="693618"/>
                <a:gridCol w="682247"/>
              </a:tblGrid>
              <a:tr h="144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34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14.997.312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15.349.925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352.613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5.065.466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5.886.941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6.171.274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284.333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3.686.989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493.106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493.106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244.603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8.617.265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8.617.265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1.065.594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8.613.120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8.613.120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1.065.594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8.613.120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8.613.120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1.065.594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4.145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4.145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Interamericano de Cooperación Agrícola (IICA)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4.145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4.145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68.280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68.280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97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58924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789910"/>
              </p:ext>
            </p:extLst>
          </p:nvPr>
        </p:nvGraphicFramePr>
        <p:xfrm>
          <a:off x="971600" y="1772816"/>
          <a:ext cx="6840760" cy="36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923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3429000"/>
            <a:ext cx="7297862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4356"/>
              </p:ext>
            </p:extLst>
          </p:nvPr>
        </p:nvGraphicFramePr>
        <p:xfrm>
          <a:off x="323528" y="1654433"/>
          <a:ext cx="8229598" cy="163276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6.676.306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7.034.628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358.322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4.321.143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4.800.902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5.036.773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235.871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3.197.770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1.669.404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1.669.404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979.537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21.386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21.386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122.451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122.451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122.450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122.451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122.451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122.450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47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958845"/>
            <a:ext cx="7353610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34464"/>
              </p:ext>
            </p:extLst>
          </p:nvPr>
        </p:nvGraphicFramePr>
        <p:xfrm>
          <a:off x="408702" y="1700808"/>
          <a:ext cx="8229598" cy="306816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19.963.004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33.018.244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13.055.240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22.917.509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14.941.611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23.765.773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8.824.162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16.044.675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4.088.621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6.248.983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2.160.362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3.645.908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618.471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618.461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1.643.803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16438030,0%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618.471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618.461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1.168.396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11683960,0%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475.407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932.752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1.185.201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252.449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383.318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197.349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197.349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74.731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509.768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515.168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185.758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422.984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422.984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120.329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1.199.806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1.199.806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1.199.805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1.199.806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1.199.806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1.199.805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485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149" y="3766955"/>
            <a:ext cx="7389360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515830"/>
              </p:ext>
            </p:extLst>
          </p:nvPr>
        </p:nvGraphicFramePr>
        <p:xfrm>
          <a:off x="395536" y="1700808"/>
          <a:ext cx="8229598" cy="191984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32.125.307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36.702.839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4.577.532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26.782.546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15.873.471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16.266.693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393.222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12.763.925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15.788.127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15.788.127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9.630.018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463.699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463.699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204.293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463.699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463.699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204.293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4.184.310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4.184.310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4.184.310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4.184.310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4.184.310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4.184.310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22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384" y="4281449"/>
            <a:ext cx="731817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43683"/>
              </p:ext>
            </p:extLst>
          </p:nvPr>
        </p:nvGraphicFramePr>
        <p:xfrm>
          <a:off x="409771" y="1772816"/>
          <a:ext cx="8229598" cy="235046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15.324.263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16.611.825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1.287.562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10.565.269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11.854.598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12.366.343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511.745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7.841.931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3.075.044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3.075.044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1.752.354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195.167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195.167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195.167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195.167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195.167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195.167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195.167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195.167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195.167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199.444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199.444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199.444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199.444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775.817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775.817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775.817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775.817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775.817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775.817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80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406" y="3927971"/>
            <a:ext cx="7285002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10223"/>
              </p:ext>
            </p:extLst>
          </p:nvPr>
        </p:nvGraphicFramePr>
        <p:xfrm>
          <a:off x="349104" y="1774459"/>
          <a:ext cx="8229598" cy="206338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21.134.710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23.093.669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1.958.959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13.130.990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12.911.472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13.394.650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483.178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8.740.148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7.228.775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7.278.775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2.612.656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994.453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994.453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352.404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994.453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994.453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352.404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994.453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994.453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352.404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1.425.781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1.425.781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1.425.782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1.425.781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1.425.781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1.425.782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436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3117676"/>
            <a:ext cx="7416824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70010"/>
              </p:ext>
            </p:extLst>
          </p:nvPr>
        </p:nvGraphicFramePr>
        <p:xfrm>
          <a:off x="395536" y="1628800"/>
          <a:ext cx="8229598" cy="134568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1.507.457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1.619.422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111.965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958.596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870.655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900.804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30.149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530.733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636.802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636.802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346.047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81.816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81.816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692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540" y="5656163"/>
            <a:ext cx="7416824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25136"/>
              </p:ext>
            </p:extLst>
          </p:nvPr>
        </p:nvGraphicFramePr>
        <p:xfrm>
          <a:off x="403188" y="1628800"/>
          <a:ext cx="8229598" cy="378586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13.047.672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13.477.388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429.716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7.949.217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5.091.825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5.473.932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382.107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3.351.223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951.245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951.245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537.495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1.976.598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1.976.598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1.219.042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1.976.598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1.976.598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1.219.042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1.976.598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1.976.598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1.219.042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312.463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312.463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180.058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42.282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39.793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270.181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270.181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140.265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3.551.780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3.551.780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1.613.790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Estudios Básicos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1.510.044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2.008.617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498.573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1.121.530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288.400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-188.400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de Inversión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1.753.336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1.443.163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-310.173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492.260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1.163.741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1.163.741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1.000.000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1.163.741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1.163.741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1.000.000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1.163.741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1.163.741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1.000.000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47.609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47.609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47.609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47.609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47.609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47.609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46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377294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912854"/>
              </p:ext>
            </p:extLst>
          </p:nvPr>
        </p:nvGraphicFramePr>
        <p:xfrm>
          <a:off x="1403648" y="1682479"/>
          <a:ext cx="6408712" cy="349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473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5657" y="5908610"/>
            <a:ext cx="8210799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/>
        </p:nvGraphicFramePr>
        <p:xfrm>
          <a:off x="1524000" y="1609724"/>
          <a:ext cx="6096000" cy="363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13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2369" y="5877272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/>
        </p:nvGraphicFramePr>
        <p:xfrm>
          <a:off x="1514475" y="1614487"/>
          <a:ext cx="6115050" cy="362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720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331978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08083"/>
              </p:ext>
            </p:extLst>
          </p:nvPr>
        </p:nvGraphicFramePr>
        <p:xfrm>
          <a:off x="500993" y="1844824"/>
          <a:ext cx="7543798" cy="2457450"/>
        </p:xfrm>
        <a:graphic>
          <a:graphicData uri="http://schemas.openxmlformats.org/drawingml/2006/table">
            <a:tbl>
              <a:tblPr/>
              <a:tblGrid>
                <a:gridCol w="794708"/>
                <a:gridCol w="2123176"/>
                <a:gridCol w="794708"/>
                <a:gridCol w="794708"/>
                <a:gridCol w="794708"/>
                <a:gridCol w="794708"/>
                <a:gridCol w="723541"/>
                <a:gridCol w="723541"/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600.188.553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639.220.396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39.031.843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416.413.134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208.265.562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225.753.930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17.488.368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143.037.782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66.898.017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69.070.413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2.172.396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40.135.766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1.876.645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1.876.555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4.441.016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4934462,2%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155.675.547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155.713.513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96.300.581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142.174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1774785,0%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8.053.058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8.305.507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4.091.450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3.840.990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5.343.158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1.640.079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85.773.171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85.773.171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67.155.919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71.539.924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71.539.924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43.627.964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15.546.003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15.546.003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15.491.718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35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5783090"/>
            <a:ext cx="732755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00476"/>
              </p:ext>
            </p:extLst>
          </p:nvPr>
        </p:nvGraphicFramePr>
        <p:xfrm>
          <a:off x="424449" y="1628800"/>
          <a:ext cx="8229599" cy="4031015"/>
        </p:xfrm>
        <a:graphic>
          <a:graphicData uri="http://schemas.openxmlformats.org/drawingml/2006/table">
            <a:tbl>
              <a:tblPr/>
              <a:tblGrid>
                <a:gridCol w="310199"/>
                <a:gridCol w="310199"/>
                <a:gridCol w="2782493"/>
                <a:gridCol w="831335"/>
                <a:gridCol w="831335"/>
                <a:gridCol w="831335"/>
                <a:gridCol w="831335"/>
                <a:gridCol w="756888"/>
                <a:gridCol w="744480"/>
              </a:tblGrid>
              <a:tr h="148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310" marR="9310" marT="9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10" marR="9310" marT="9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6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AGRICULTURA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64.952.977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65.756.059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803.082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37.389.991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Agricultura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30.297.754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31.069.087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771.333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16.800.663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5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Investigación e Innovación Tecnológica Silvoagropecuaria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34.655.223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34.686.972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31.749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20.589.328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DE ESTUDIOS Y POLÍTICAS AGRARIAS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9.563.470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9.751.300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187.830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5.958.981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DESARROLLO AGROPECUARIO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289.742.468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295.815.528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6.073.060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201.291.996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69,5%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AGRÍCOLA Y GANADERO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133.990.966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144.537.863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10.546.897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90.468.039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Agrícola y Ganadero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28.036.313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30.863.689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2.827.376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23.706.073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76,8%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Inspecciones Exportaciones Silvoagropecuarias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21.654.376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24.330.062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2.675.686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16.157.371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Desarrollo Ganadero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14.808.183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15.808.687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1.000.504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9.477.938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Vigilancia y Control Silvoagrícola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31.784.173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33.550.612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1.766.439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21.174.469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Controles Fronterizos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16.034.303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17.600.260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1.565.957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10.565.579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Gestión y Conservación de Recursos Naturales Renovables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14.997.312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15.349.925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352.613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5.065.466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Laboratorios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6.676.306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7.034.628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358.322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4.321.143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NACIONAL FORESTAL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90.054.741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111.045.999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20.991.258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74.354.910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Nacional Forestal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19.963.004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33.018.244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13.055.240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22.917.509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114,8%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Manejo del Fuego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32.125.307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36.702.839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4.577.532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26.782.546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83,4%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Areas Silvestres Protegidas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15.324.263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16.611.825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1.287.562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10.565.269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Forestal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21.134.710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23.093.669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1.958.959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13.130.990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Arborización Urbana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1.507.457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1.619.422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111.965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958.596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NACIONAL DE RIEGO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13.047.672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13.477.388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429.716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7.949.217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84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73216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58559"/>
              </p:ext>
            </p:extLst>
          </p:nvPr>
        </p:nvGraphicFramePr>
        <p:xfrm>
          <a:off x="379957" y="1844824"/>
          <a:ext cx="8229598" cy="3355245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30.297.754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31.069.087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771.333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16.800.663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6.700.793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6.927.782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226.989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4.331.307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1.399.137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1.399.137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670.365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228.520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228.510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228.510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2285100,0%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228.520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228.510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228.510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2285100,0%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21.803.506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21.803.506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11.150.285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1.267.193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1.267.193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634.771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619.821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619.821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419.000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298.204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298.204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296.671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296.671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197.781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17.990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19.948.847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19.948.847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10.104.980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4.548.248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4.548.248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5.707.107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4.389.246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4.389.246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1.256.532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Promoción de Exportaciones-PROCHILE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4.781.430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4.781.430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6.229.923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6.229.923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3.141.341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53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68131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2 de 2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48380"/>
              </p:ext>
            </p:extLst>
          </p:nvPr>
        </p:nvGraphicFramePr>
        <p:xfrm>
          <a:off x="379957" y="2060848"/>
          <a:ext cx="8229598" cy="3147110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707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543.348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543.348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410.534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520.584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520.584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387.770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Facultad de Ciencias Veterinarias y Pecuarias - Universidad de Chile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22.764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22.764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22.764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44.118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44.118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13.218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13.218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Organización para la Agricultura y la Alimentación - ONU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12.393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394.308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394.308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111.579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14.935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14.935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14.185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19.519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18.978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9.560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9.560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160.371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160.371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189.923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189.923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70.387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303.441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303.441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296.224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303.441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303.441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296.224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56602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5322</Words>
  <Application>Microsoft Office PowerPoint</Application>
  <PresentationFormat>Presentación en pantalla (4:3)</PresentationFormat>
  <Paragraphs>3227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16</vt:i4>
      </vt:variant>
      <vt:variant>
        <vt:lpstr>Títulos de diapositiva</vt:lpstr>
      </vt:variant>
      <vt:variant>
        <vt:i4>26</vt:i4>
      </vt:variant>
    </vt:vector>
  </HeadingPairs>
  <TitlesOfParts>
    <vt:vector size="42" baseType="lpstr">
      <vt:lpstr>1_Tema de Office</vt:lpstr>
      <vt:lpstr>2_Tema de Office</vt:lpstr>
      <vt:lpstr>3_Tema de Office</vt:lpstr>
      <vt:lpstr>4_Tema de Office</vt:lpstr>
      <vt:lpstr>17_Tema de Office</vt:lpstr>
      <vt:lpstr>5_Tema de Office</vt:lpstr>
      <vt:lpstr>6_Tema de Office</vt:lpstr>
      <vt:lpstr>7_Tema de Office</vt:lpstr>
      <vt:lpstr>8_Tema de Office</vt:lpstr>
      <vt:lpstr>9_Tema de Office</vt:lpstr>
      <vt:lpstr>10_Tema de Office</vt:lpstr>
      <vt:lpstr>11_Tema de Office</vt:lpstr>
      <vt:lpstr>12_Tema de Office</vt:lpstr>
      <vt:lpstr>13_Tema de Office</vt:lpstr>
      <vt:lpstr>14_Tema de Office</vt:lpstr>
      <vt:lpstr>15_Tema de Office</vt:lpstr>
      <vt:lpstr>EJECUCIÓN ACUMULADA DE GASTOS PRESUPUESTARIOS AL MES DE AGOSTO DE 2019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AGOSTO DE 2019  PARTIDA 13 MINISTERIO DE AGRICULTURA</vt:lpstr>
      <vt:lpstr>EJECUCIÓN ACUMULADA DE GASTOS A AGOSTO DE 2019  PARTIDA 13 RESUMEN POR CAPÍTULOS</vt:lpstr>
      <vt:lpstr>EJECUCIÓN ACUMULADA DE GASTOS A AGOSTO DE 2019  PARTIDA 13. CAPÍTULO 01. PROGRAMA 01:  SUBSECRETARÍA DE AGRICULTURA</vt:lpstr>
      <vt:lpstr>EJECUCIÓN ACUMULADA DE GASTOS A AGOSTO DE 2019  PARTIDA 13. CAPÍTULO 01. PROGRAMA 01:  SUBSECRETARÍA DE AGRICULTURA</vt:lpstr>
      <vt:lpstr>EJECUCIÓN ACUMULADA DE GASTOS A AGOSTO DE 2019  PARTIDA 13. CAPÍTULO 01. PROGRAMA 02:  INVESTIGACIÓN E INNOVACIÓN TECNOLÓGICA SILVOAGROPECUARIA</vt:lpstr>
      <vt:lpstr>EJECUCIÓN ACUMULADA DE GASTOS A AGOSTO DE 2019  PARTIDA 13. CAPÍTULO 02. PROGRAMA 01:  OFICINA DE ESTUDIOS Y POLÍTICAS AGRARIAS</vt:lpstr>
      <vt:lpstr>EJECUCIÓN ACUMULADA DE GASTOS A AGOSTO DE 2019  PARTIDA 13. CAPÍTULO 03. PROGRAMA 01:  INSTITUTO DE DESARROLLO AGROPECUARIO</vt:lpstr>
      <vt:lpstr>EJECUCIÓN ACUMULADA DE GASTOS A AGOSTO DE 2019  PARTIDA 13. CAPÍTULO 03. PROGRAMA 01:  INSTITUTO DE DESARROLLO AGROPECUARIO</vt:lpstr>
      <vt:lpstr>EJECUCIÓN ACUMULADA DE GASTOS A AGOSTO DE 2019  PARTIDA 13. CAPÍTULO 04. PROGRAMA 01:  SERVICIO AGRÍCOLA Y GANADERO</vt:lpstr>
      <vt:lpstr>EJECUCIÓN ACUMULADA DE GASTOS A AGOSTO DE 2019  PARTIDA 13. CAPÍTULO 04. PROGRAMA 04:  INSPECCIONES EXPORTACIONES SILVOAGROPECUARIAS</vt:lpstr>
      <vt:lpstr>EJECUCIÓN ACUMULADA DE GASTOS A AGOSTO DE 2019  PARTIDA 13. CAPÍTULO 04. PROGRAMA 05:  PROGRAMA DESARROLLO GANADERO</vt:lpstr>
      <vt:lpstr>EJECUCIÓN ACUMULADA DE GASTOS A AGOSTO DE 2019  PARTIDA 13. CAPÍTULO 04. PROGRAMA 06:  VIGILANCIA Y CONTROL SILVOAGRÍCOLA</vt:lpstr>
      <vt:lpstr>EJECUCIÓN ACUMULADA DE GASTOS A AGOSTO DE 2019  PARTIDA 13. CAPÍTULO 04. PROGRAMA 07:  PROGRAMA DE CONTROLES FRONTERIZOS</vt:lpstr>
      <vt:lpstr>EJECUCIÓN ACUMULADA DE GASTOS A AGOSTO DE 2019  PARTIDA 13. CAPÍTULO 04. PROGRAMA 08:  PROGRAMA GESTIÓN Y CONSERVACIÓN DE RECURSOS NATURALES RENOVABLES</vt:lpstr>
      <vt:lpstr>EJECUCIÓN ACUMULADA DE GASTOS A AGOSTO DE 2019  PARTIDA 13. CAPÍTULO 04. PROGRAMA 09:  LABORATORIOS</vt:lpstr>
      <vt:lpstr>EJECUCIÓN ACUMULADA DE GASTOS A AGOSTO DE 2019  PARTIDA 13. CAPÍTULO 05. PROGRAMA 01:  CORPORACIÓN NACIONAL FORESTAL</vt:lpstr>
      <vt:lpstr>EJECUCIÓN ACUMULADA DE GASTOS A AGOSTO DE 2019  PARTIDA 13. CAPÍTULO 05. PROGRAMA 03:  PROGRAMA DE MANEJO DEL FUEGO</vt:lpstr>
      <vt:lpstr>EJECUCIÓN ACUMULADA DE GASTOS A AGOSTO DE 2019  PARTIDA 13. CAPÍTULO 05. PROGRAMA 04:  ÁREAS SILVESTRES PROTEGIDAS</vt:lpstr>
      <vt:lpstr>EJECUCIÓN ACUMULADA DE GASTOS A AGOSTO DE 2019  PARTIDA 13. CAPÍTULO 05. PROGRAMA 05:  GESTIÓN FORESTAL</vt:lpstr>
      <vt:lpstr>EJECUCIÓN ACUMULADA DE GASTOS A AGOSTO DE 2019  PARTIDA 13. CAPÍTULO 05. PROGRAMA 06:  PROGRAMA  DE ARBORIZACIÓN URBANA</vt:lpstr>
      <vt:lpstr>EJECUCIÓN ACUMULADA DE GASTOS A AGOSTO DE 2019  PARTIDA 13. CAPÍTULO 06. PROGRAMA 01:  COMISIÓN NACIONAL DE RIEGO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13: MINISTERIO DE AGRICULTURA</dc:title>
  <dc:creator>Ruben Catalan</dc:creator>
  <cp:lastModifiedBy>Claudia Soto</cp:lastModifiedBy>
  <cp:revision>165</cp:revision>
  <cp:lastPrinted>2016-08-05T21:17:59Z</cp:lastPrinted>
  <dcterms:created xsi:type="dcterms:W3CDTF">2016-08-05T20:56:34Z</dcterms:created>
  <dcterms:modified xsi:type="dcterms:W3CDTF">2019-10-07T15:15:46Z</dcterms:modified>
</cp:coreProperties>
</file>