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theme/theme16.xml" ContentType="application/vnd.openxmlformats-officedocument.theme+xml"/>
  <Override PartName="/ppt/theme/theme17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  <p:sldMasterId id="2147483708" r:id="rId4"/>
    <p:sldMasterId id="2147483720" r:id="rId5"/>
    <p:sldMasterId id="2147483732" r:id="rId6"/>
    <p:sldMasterId id="2147483744" r:id="rId7"/>
    <p:sldMasterId id="2147483756" r:id="rId8"/>
    <p:sldMasterId id="2147483768" r:id="rId9"/>
    <p:sldMasterId id="2147483780" r:id="rId10"/>
    <p:sldMasterId id="2147483792" r:id="rId11"/>
    <p:sldMasterId id="2147483804" r:id="rId12"/>
    <p:sldMasterId id="2147483816" r:id="rId13"/>
    <p:sldMasterId id="2147483828" r:id="rId14"/>
    <p:sldMasterId id="2147483840" r:id="rId15"/>
    <p:sldMasterId id="2147483852" r:id="rId16"/>
  </p:sldMasterIdLst>
  <p:notesMasterIdLst>
    <p:notesMasterId r:id="rId43"/>
  </p:notesMasterIdLst>
  <p:sldIdLst>
    <p:sldId id="257" r:id="rId17"/>
    <p:sldId id="285" r:id="rId18"/>
    <p:sldId id="286" r:id="rId19"/>
    <p:sldId id="284" r:id="rId20"/>
    <p:sldId id="280" r:id="rId21"/>
    <p:sldId id="259" r:id="rId22"/>
    <p:sldId id="260" r:id="rId23"/>
    <p:sldId id="261" r:id="rId24"/>
    <p:sldId id="290" r:id="rId25"/>
    <p:sldId id="263" r:id="rId26"/>
    <p:sldId id="264" r:id="rId27"/>
    <p:sldId id="265" r:id="rId28"/>
    <p:sldId id="266" r:id="rId29"/>
    <p:sldId id="267" r:id="rId30"/>
    <p:sldId id="268" r:id="rId31"/>
    <p:sldId id="269" r:id="rId32"/>
    <p:sldId id="270" r:id="rId33"/>
    <p:sldId id="271" r:id="rId34"/>
    <p:sldId id="272" r:id="rId35"/>
    <p:sldId id="273" r:id="rId36"/>
    <p:sldId id="274" r:id="rId37"/>
    <p:sldId id="275" r:id="rId38"/>
    <p:sldId id="276" r:id="rId39"/>
    <p:sldId id="277" r:id="rId40"/>
    <p:sldId id="278" r:id="rId41"/>
    <p:sldId id="279" r:id="rId42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5" autoAdjust="0"/>
    <p:restoredTop sz="94660"/>
  </p:normalViewPr>
  <p:slideViewPr>
    <p:cSldViewPr>
      <p:cViewPr>
        <p:scale>
          <a:sx n="80" d="100"/>
          <a:sy n="80" d="100"/>
        </p:scale>
        <p:origin x="-1080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2.xml"/><Relationship Id="rId26" Type="http://schemas.openxmlformats.org/officeDocument/2006/relationships/slide" Target="slides/slide10.xml"/><Relationship Id="rId39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5.xml"/><Relationship Id="rId34" Type="http://schemas.openxmlformats.org/officeDocument/2006/relationships/slide" Target="slides/slide18.xml"/><Relationship Id="rId42" Type="http://schemas.openxmlformats.org/officeDocument/2006/relationships/slide" Target="slides/slide26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1.xml"/><Relationship Id="rId25" Type="http://schemas.openxmlformats.org/officeDocument/2006/relationships/slide" Target="slides/slide9.xml"/><Relationship Id="rId33" Type="http://schemas.openxmlformats.org/officeDocument/2006/relationships/slide" Target="slides/slide17.xml"/><Relationship Id="rId38" Type="http://schemas.openxmlformats.org/officeDocument/2006/relationships/slide" Target="slides/slide22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4.xml"/><Relationship Id="rId29" Type="http://schemas.openxmlformats.org/officeDocument/2006/relationships/slide" Target="slides/slide13.xml"/><Relationship Id="rId41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8.xml"/><Relationship Id="rId32" Type="http://schemas.openxmlformats.org/officeDocument/2006/relationships/slide" Target="slides/slide16.xml"/><Relationship Id="rId37" Type="http://schemas.openxmlformats.org/officeDocument/2006/relationships/slide" Target="slides/slide21.xml"/><Relationship Id="rId40" Type="http://schemas.openxmlformats.org/officeDocument/2006/relationships/slide" Target="slides/slide24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7.xml"/><Relationship Id="rId28" Type="http://schemas.openxmlformats.org/officeDocument/2006/relationships/slide" Target="slides/slide12.xml"/><Relationship Id="rId36" Type="http://schemas.openxmlformats.org/officeDocument/2006/relationships/slide" Target="slides/slide20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3.xml"/><Relationship Id="rId31" Type="http://schemas.openxmlformats.org/officeDocument/2006/relationships/slide" Target="slides/slide15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6.xml"/><Relationship Id="rId27" Type="http://schemas.openxmlformats.org/officeDocument/2006/relationships/slide" Target="slides/slide11.xml"/><Relationship Id="rId30" Type="http://schemas.openxmlformats.org/officeDocument/2006/relationships/slide" Target="slides/slide14.xml"/><Relationship Id="rId35" Type="http://schemas.openxmlformats.org/officeDocument/2006/relationships/slide" Target="slides/slide19.xml"/><Relationship Id="rId43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Relationship Id="rId4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Relationship Id="rId4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82A-4958-AF49-8AF83168F29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82A-4958-AF49-8AF83168F29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82A-4958-AF49-8AF83168F29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82A-4958-AF49-8AF83168F29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82A-4958-AF49-8AF83168F29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B82A-4958-AF49-8AF83168F29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208265562</c:v>
                </c:pt>
                <c:pt idx="1">
                  <c:v>66898017</c:v>
                </c:pt>
                <c:pt idx="2">
                  <c:v>155675547</c:v>
                </c:pt>
                <c:pt idx="3">
                  <c:v>85773171</c:v>
                </c:pt>
                <c:pt idx="4">
                  <c:v>71539924</c:v>
                </c:pt>
                <c:pt idx="5">
                  <c:v>12036332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B82A-4958-AF49-8AF83168F29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38604549431321"/>
          <c:y val="0.71562591134441522"/>
          <c:w val="0.53775656167978991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Capítulo</a:t>
            </a:r>
            <a:endParaRPr lang="es-CL" sz="1400">
              <a:effectLst/>
            </a:endParaRPr>
          </a:p>
        </c:rich>
      </c:tx>
      <c:layout>
        <c:manualLayout>
          <c:xMode val="edge"/>
          <c:yMode val="edge"/>
          <c:x val="0.24213801913258498"/>
          <c:y val="7.7453680208096315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13'!$L$62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13'!$K$63:$K$68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'Partida 13'!$L$63:$L$68</c:f>
              <c:numCache>
                <c:formatCode>#,##0</c:formatCode>
                <c:ptCount val="6"/>
                <c:pt idx="0">
                  <c:v>64952977</c:v>
                </c:pt>
                <c:pt idx="1">
                  <c:v>9563470</c:v>
                </c:pt>
                <c:pt idx="2">
                  <c:v>289742468</c:v>
                </c:pt>
                <c:pt idx="3">
                  <c:v>133990966</c:v>
                </c:pt>
                <c:pt idx="4">
                  <c:v>90054741</c:v>
                </c:pt>
                <c:pt idx="5">
                  <c:v>13047672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8CA-456B-A2E3-EA58BDA87C20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2089984"/>
        <c:axId val="202101120"/>
      </c:barChart>
      <c:catAx>
        <c:axId val="202089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02101120"/>
        <c:crosses val="autoZero"/>
        <c:auto val="1"/>
        <c:lblAlgn val="ctr"/>
        <c:lblOffset val="100"/>
        <c:noMultiLvlLbl val="0"/>
      </c:catAx>
      <c:valAx>
        <c:axId val="20210112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020899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2017- 2018 - 2019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'[13.xlsx]Partida 13'!$D$29:$O$29</c:f>
              <c:numCache>
                <c:formatCode>0.0%</c:formatCode>
                <c:ptCount val="12"/>
                <c:pt idx="0">
                  <c:v>7.3122864148430999E-2</c:v>
                </c:pt>
                <c:pt idx="1">
                  <c:v>7.3102803539726063E-2</c:v>
                </c:pt>
                <c:pt idx="2">
                  <c:v>0.10266457131536855</c:v>
                </c:pt>
                <c:pt idx="3">
                  <c:v>8.1484819404478007E-2</c:v>
                </c:pt>
                <c:pt idx="4">
                  <c:v>8.9640503919987902E-2</c:v>
                </c:pt>
                <c:pt idx="5">
                  <c:v>9.6318385938117715E-2</c:v>
                </c:pt>
                <c:pt idx="6">
                  <c:v>8.4784796008431335E-2</c:v>
                </c:pt>
                <c:pt idx="7">
                  <c:v>8.5400729206953171E-2</c:v>
                </c:pt>
                <c:pt idx="8">
                  <c:v>7.7472831073825993E-2</c:v>
                </c:pt>
                <c:pt idx="9">
                  <c:v>7.0497553917218028E-2</c:v>
                </c:pt>
                <c:pt idx="10">
                  <c:v>7.0447794925908941E-2</c:v>
                </c:pt>
                <c:pt idx="11">
                  <c:v>0.13328814348385118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13'!$D$31:$K$31</c:f>
              <c:numCache>
                <c:formatCode>0.0%</c:formatCode>
                <c:ptCount val="8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083776"/>
        <c:axId val="33085312"/>
      </c:barChart>
      <c:catAx>
        <c:axId val="3308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85312"/>
        <c:crosses val="autoZero"/>
        <c:auto val="1"/>
        <c:lblAlgn val="ctr"/>
        <c:lblOffset val="100"/>
        <c:noMultiLvlLbl val="0"/>
      </c:catAx>
      <c:valAx>
        <c:axId val="330853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08377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2017 - 2018 - 2019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2017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val>
            <c:numRef>
              <c:f>'[13.xlsx]Partida 13'!$D$22:$O$22</c:f>
              <c:numCache>
                <c:formatCode>0.0%</c:formatCode>
                <c:ptCount val="12"/>
                <c:pt idx="0">
                  <c:v>7.3122864148430999E-2</c:v>
                </c:pt>
                <c:pt idx="1">
                  <c:v>0.1459421812309307</c:v>
                </c:pt>
                <c:pt idx="2">
                  <c:v>0.24764925129036355</c:v>
                </c:pt>
                <c:pt idx="3">
                  <c:v>0.32409751674645232</c:v>
                </c:pt>
                <c:pt idx="4">
                  <c:v>0.40968637045665501</c:v>
                </c:pt>
                <c:pt idx="5">
                  <c:v>0.50465698819729077</c:v>
                </c:pt>
                <c:pt idx="6">
                  <c:v>0.58788098738322159</c:v>
                </c:pt>
                <c:pt idx="7">
                  <c:v>0.66285809948322694</c:v>
                </c:pt>
                <c:pt idx="8">
                  <c:v>0.73777159711770868</c:v>
                </c:pt>
                <c:pt idx="9">
                  <c:v>0.79435106445312498</c:v>
                </c:pt>
                <c:pt idx="10">
                  <c:v>0.86153099712857317</c:v>
                </c:pt>
                <c:pt idx="11">
                  <c:v>0.98897253576078226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B49-49D1-8127-ABD1DD0ECC16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B49-49D1-8127-ABD1DD0ECC16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49-49D1-8127-ABD1DD0ECC16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B49-49D1-8127-ABD1DD0ECC16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A56-4060-824F-7E4C5FAC4E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13'!$D$24:$K$24</c:f>
              <c:numCache>
                <c:formatCode>0.0%</c:formatCode>
                <c:ptCount val="8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185792"/>
        <c:axId val="33187712"/>
      </c:lineChart>
      <c:catAx>
        <c:axId val="33185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87712"/>
        <c:crosses val="autoZero"/>
        <c:auto val="1"/>
        <c:lblAlgn val="ctr"/>
        <c:lblOffset val="100"/>
        <c:noMultiLvlLbl val="0"/>
      </c:catAx>
      <c:valAx>
        <c:axId val="331877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318579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E215354C-AE9A-4CEC-87F5-59A6713CC057}" type="datetimeFigureOut">
              <a:rPr lang="es-CL" smtClean="0"/>
              <a:t>07/10/2019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5" y="8893296"/>
            <a:ext cx="3066733" cy="4681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FFF9295E-3C88-40DF-975C-0B61BCBFD9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00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07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3367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60722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53198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46630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235145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10126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53731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80170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32016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57648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598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0173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2640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955701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85872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13233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96470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41520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3944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5283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15239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115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997996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8865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3320457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65281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13321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697292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144942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625530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32709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316889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709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133571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57317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08523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35062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927621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225782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2714469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527791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879378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131197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473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02217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591040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115881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125708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471787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582953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701383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333015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683801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805685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171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178367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933830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54432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610892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81476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71764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85227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3914314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566264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350660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31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582066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644374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91712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31407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85662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499805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677823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640245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773800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402490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4391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554290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0412591"/>
      </p:ext>
    </p:extLst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106609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945866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597340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747071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17513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74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0474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5936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982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0025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735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8545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12935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15194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881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0417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9988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6367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660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1509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67091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548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95151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7857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7687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7785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6170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1099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6927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670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47696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5813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5845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06408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2804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766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27494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94498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92545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1030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73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7005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4102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92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47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01124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73189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4460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80500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12469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21173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9700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3860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70455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49652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89301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62734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021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9565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5951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91315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62280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45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52989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33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12408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2346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945383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3970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772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6119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64565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624852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295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9154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2654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82025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8892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90003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00707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58227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47711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7058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69197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259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57852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35497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4034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859034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2400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339945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52316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16387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2715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72203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07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8.xml"/><Relationship Id="rId7" Type="http://schemas.openxmlformats.org/officeDocument/2006/relationships/slideLayout" Target="../slideLayouts/slideLayout172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7.xml"/><Relationship Id="rId1" Type="http://schemas.openxmlformats.org/officeDocument/2006/relationships/slideLayout" Target="../slideLayouts/slideLayout166.xml"/><Relationship Id="rId6" Type="http://schemas.openxmlformats.org/officeDocument/2006/relationships/slideLayout" Target="../slideLayouts/slideLayout171.xml"/><Relationship Id="rId11" Type="http://schemas.openxmlformats.org/officeDocument/2006/relationships/slideLayout" Target="../slideLayouts/slideLayout176.xml"/><Relationship Id="rId5" Type="http://schemas.openxmlformats.org/officeDocument/2006/relationships/slideLayout" Target="../slideLayouts/slideLayout170.xml"/><Relationship Id="rId10" Type="http://schemas.openxmlformats.org/officeDocument/2006/relationships/slideLayout" Target="../slideLayouts/slideLayout175.xml"/><Relationship Id="rId4" Type="http://schemas.openxmlformats.org/officeDocument/2006/relationships/slideLayout" Target="../slideLayouts/slideLayout169.xml"/><Relationship Id="rId9" Type="http://schemas.openxmlformats.org/officeDocument/2006/relationships/slideLayout" Target="../slideLayouts/slideLayout17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81" name="Picture 5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768" y="-1095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196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320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067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2344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071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495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3368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498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392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179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5416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6243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440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11704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247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464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3202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128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613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424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152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1522" y="2093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405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176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4084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1759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200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0189" y="2093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4332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224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241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8793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248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78841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272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297" y="31572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4500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07/10/2019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96" name="Picture 5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244" y="20939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5124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2019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>
                <a:solidFill>
                  <a:prstClr val="black"/>
                </a:solidFill>
              </a:rPr>
              <a:t>Valparaíso, </a:t>
            </a:r>
            <a:r>
              <a:rPr lang="es-CL" sz="1200" dirty="0" smtClean="0">
                <a:solidFill>
                  <a:prstClr val="black"/>
                </a:solidFill>
              </a:rPr>
              <a:t>octubre 2019</a:t>
            </a:r>
            <a:endParaRPr lang="es-CL" sz="1200" dirty="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prstClr val="white"/>
              </a:solidFill>
            </a:endParaRPr>
          </a:p>
        </p:txBody>
      </p:sp>
      <p:pic>
        <p:nvPicPr>
          <p:cNvPr id="18488" name="Picture 5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7" y="764704"/>
            <a:ext cx="6261709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77021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4368413"/>
            <a:ext cx="7299532" cy="21271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700808"/>
            <a:ext cx="715551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23528" y="71947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823495"/>
              </p:ext>
            </p:extLst>
          </p:nvPr>
        </p:nvGraphicFramePr>
        <p:xfrm>
          <a:off x="451667" y="2060848"/>
          <a:ext cx="8229598" cy="2206925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34.655.223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34.686.972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31.749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20.589.328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34.655.223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34.655.223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20.589.328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34.655.223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34.655.223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20.589.328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17.775.401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17.775.401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10.866.993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9.195.426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9.195.426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4.590.281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4.069.279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4.069.279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2.766.793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3.436.195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3.436.195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2.365.261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178.922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178.922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31.749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31.749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Integros al Fisco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31.749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31.749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80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4663370"/>
            <a:ext cx="7332297" cy="277798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51100" y="1470978"/>
            <a:ext cx="7200800" cy="3156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7130" y="68932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905443"/>
              </p:ext>
            </p:extLst>
          </p:nvPr>
        </p:nvGraphicFramePr>
        <p:xfrm>
          <a:off x="467544" y="1988840"/>
          <a:ext cx="8229598" cy="263754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9.563.470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9.751.300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187.830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5.958.981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4.139.266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4.327.096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187.830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2.652.352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1.015.200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1.015.200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406.572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4.222.828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4.222.828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2.823.530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568.192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568.192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189.398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568.192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568.192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189.398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3.654.636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3.654.636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2.634.132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512.615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512.615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341.744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3.142.021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3.142.021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2.292.388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186.166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186.166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76.527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9.604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4.551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176.562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176.562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71.976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87422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1" y="6309320"/>
            <a:ext cx="8173344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3009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797620" y="1600204"/>
          <a:ext cx="7548759" cy="4525955"/>
        </p:xfrm>
        <a:graphic>
          <a:graphicData uri="http://schemas.openxmlformats.org/drawingml/2006/table">
            <a:tbl>
              <a:tblPr/>
              <a:tblGrid>
                <a:gridCol w="693069"/>
                <a:gridCol w="256022"/>
                <a:gridCol w="256022"/>
                <a:gridCol w="2319710"/>
                <a:gridCol w="693069"/>
                <a:gridCol w="693069"/>
                <a:gridCol w="693069"/>
                <a:gridCol w="693069"/>
                <a:gridCol w="631002"/>
                <a:gridCol w="620658"/>
              </a:tblGrid>
              <a:tr h="1316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229" marR="8229" marT="82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322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2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289.742.468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295.815.528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6.073.060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201.291.996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41.024.832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43.232.993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2.208.161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26.280.365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7.229.869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7.229.869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4.548.516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1.156.571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11565710,0%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11565710,0%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1.156.571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83.050.139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83.050.139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55.303.635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83.046.727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83.046.727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55.300.324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938.643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1.546.643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608.000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662.455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70,6%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42,8%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21.554.663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20.946.663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-608.000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8.895.763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1.585.170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1.585.170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1.569.827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2.262.833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2.262.833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1.256.558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12.101.512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12.101.512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5.461.754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19.163.555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19.163.555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17.694.363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Convenio INDAP-PRODEMU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1.779.874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1.779.874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1.779.874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418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18.658.335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18.658.335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16.180.397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86,7%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Desarrollo Integral de Pequeños Productores Campesinos del Secano-PADIS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660.319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660.319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516.783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3.275.950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3.275.950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985.379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30,1%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1.065.873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1.065.873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297.171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27,9%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3.412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3.412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3.311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3.412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3.412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3.311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DE PAGO DE IMPUESTOS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6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172.240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1722400,0%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1722400,0%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33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172.240</a:t>
                      </a:r>
                    </a:p>
                  </a:txBody>
                  <a:tcPr marL="8229" marR="8229" marT="82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1722400,0%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1722400,0%</a:t>
                      </a:r>
                    </a:p>
                  </a:txBody>
                  <a:tcPr marL="8229" marR="8229" marT="82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8601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3" y="6237312"/>
            <a:ext cx="7910409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 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457201" y="1736996"/>
          <a:ext cx="8229598" cy="4252370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767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1.034.737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1.034.737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704.720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124.100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124.100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124.000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318.162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318.162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592.475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592.475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579.655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89.766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1.591.934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1.502.168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26.289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89.766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1.591.934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1.502.168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26.289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85.773.171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85.773.171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67.155.919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 Fomento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85.773.171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85.773.171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67.155.919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56.789.883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58.483.683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1.693.800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48.742.723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24.209.955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24.900.155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690.200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17.927.262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Rotatorio - Ley 18.450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1.889.333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1.889.333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485.934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2.884.000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500.000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-2.384.000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71.539.924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71.539.924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43.627.964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71.539.924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71.539.924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43.627.964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15.242.297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15.242.297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5.487.292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10.229.425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10.229.425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5.297.485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22.669.759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22.669.759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16.132.452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14.759.098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14.759.098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10.038.173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4.648.645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4.648.645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4.324.212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1.748.224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1.748.224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684.911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Convenio INDAP-PRODEMU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1.208.871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1.208.871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1.125.387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Desarrollo Integral de Pequeños Productores Campesinos del Secano-PADIS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659.712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659.712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493.133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373.893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373.893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44.919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2.362.731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2.362.731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2.315.777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2.362.731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2.362.731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2.315.777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454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949280"/>
            <a:ext cx="6849554" cy="23939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71913"/>
            <a:ext cx="6849554" cy="35688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056261"/>
              </p:ext>
            </p:extLst>
          </p:nvPr>
        </p:nvGraphicFramePr>
        <p:xfrm>
          <a:off x="539552" y="1624098"/>
          <a:ext cx="8229598" cy="4055003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28.036.313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30.863.689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2.827.376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23.706.073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22.016.973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22.870.471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853.498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14.238.788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2.531.659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2.529.581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-2.078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1.263.513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1.029.594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1.029.584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1.412.132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14121320,0%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33.039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1.029.594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1.029.584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1.379.093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13790930,0%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133,9%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37.976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37.966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3.544.854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35448540,0%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9334,5%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35.898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35.888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3.544.854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35448540,0%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9874,8%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35.898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35.888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3.544.854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35448540,0%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9874,8%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91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Asociación Oficial de Agencias Certificadoras de Semillas- AOSCA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142.154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142.154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123.509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142.154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142.154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123.509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111.806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111.796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182.717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1827170,0%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163,4%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Devoluciones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12.823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Compensaciones por Daños a Terceros y/o a la Propiedad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111.806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111.796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169.894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1698940,0%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152,0%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3.345.497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3.345.497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2.144.060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1.196.583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1.196.583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1.168.013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47.896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47.896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15.250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183.340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183.340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92.336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1.917.678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1.917.678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868.461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796.610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796.610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796.500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796.610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796.610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796.500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0916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3538" y="3664467"/>
            <a:ext cx="7281782" cy="26858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556792"/>
            <a:ext cx="749762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531982"/>
              </p:ext>
            </p:extLst>
          </p:nvPr>
        </p:nvGraphicFramePr>
        <p:xfrm>
          <a:off x="467544" y="1916832"/>
          <a:ext cx="8229598" cy="163276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21.654.376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24.330.062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2.675.686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16.157.371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18.648.446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19.601.893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953.447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12.677.858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2.799.930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2.764.042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-35.888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1.685.996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35.391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35.391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1.758.127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1.758.127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1.758.126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1.758.127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1.758.127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1.758.126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066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3639" y="4437112"/>
            <a:ext cx="7137586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4164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94752"/>
              </p:ext>
            </p:extLst>
          </p:nvPr>
        </p:nvGraphicFramePr>
        <p:xfrm>
          <a:off x="418309" y="1772816"/>
          <a:ext cx="8229598" cy="249400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14.808.183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15.808.687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1.000.504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9.477.938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10.787.943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11.323.465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535.522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6.732.896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3.671.074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3.671.074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2.214.555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121.021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121.021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101.304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101.304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101.304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101.304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19.717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19.717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19.717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19.680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228.145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228.145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45.826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103.000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31.087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125.145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125.145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14.739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464.982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464.982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464.981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464.982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464.982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464.981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307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3304" y="3938941"/>
            <a:ext cx="7470935" cy="28214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40768"/>
            <a:ext cx="756963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4671379"/>
              </p:ext>
            </p:extLst>
          </p:nvPr>
        </p:nvGraphicFramePr>
        <p:xfrm>
          <a:off x="467544" y="1844824"/>
          <a:ext cx="8229597" cy="2045546"/>
        </p:xfrm>
        <a:graphic>
          <a:graphicData uri="http://schemas.openxmlformats.org/drawingml/2006/table">
            <a:tbl>
              <a:tblPr/>
              <a:tblGrid>
                <a:gridCol w="749671"/>
                <a:gridCol w="276930"/>
                <a:gridCol w="276930"/>
                <a:gridCol w="2573498"/>
                <a:gridCol w="749671"/>
                <a:gridCol w="749671"/>
                <a:gridCol w="749671"/>
                <a:gridCol w="749671"/>
                <a:gridCol w="682536"/>
                <a:gridCol w="671348"/>
              </a:tblGrid>
              <a:tr h="1422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894" marR="8894" marT="88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894" marR="8894" marT="88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578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67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31.784.173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33.550.612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1.766.439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21.174.469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19.479.533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20.416.603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937.070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11.848.550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60,8%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12.069.153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12.069.153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8.288.652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39.327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39.327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37.062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94,2%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94,2%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39.327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39.327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37.062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94,2%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94,2%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603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39.327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39.327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37.062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94,2%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94,2%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196.160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196.160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170.837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87,1%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87,1%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196.160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196.160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170.837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87,1%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87,1%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829.369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829.369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829.368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2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829.369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829.369 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829.368</a:t>
                      </a:r>
                    </a:p>
                  </a:txBody>
                  <a:tcPr marL="8894" marR="8894" marT="889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894" marR="8894" marT="889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50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4375" y="3923846"/>
            <a:ext cx="7569634" cy="22523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66089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678208"/>
              </p:ext>
            </p:extLst>
          </p:nvPr>
        </p:nvGraphicFramePr>
        <p:xfrm>
          <a:off x="413773" y="1728707"/>
          <a:ext cx="8229598" cy="206338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16.034.303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17.600.260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1.565.957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10.565.579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13.236.301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13.677.385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441.084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8.118.272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2.250.871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2.250.871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1.308.979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547.131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547.131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13.455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9.270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50.191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40.921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499.550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426.629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-72.921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3.824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1.540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1.540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36.771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68.771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7.832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1.124.873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1.124.873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1.124.873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1.124.873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1.124.873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1.124.873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374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221088"/>
            <a:ext cx="7344816" cy="239910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84784"/>
            <a:ext cx="7569634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49757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941706"/>
              </p:ext>
            </p:extLst>
          </p:nvPr>
        </p:nvGraphicFramePr>
        <p:xfrm>
          <a:off x="395536" y="1844824"/>
          <a:ext cx="8229601" cy="2232770"/>
        </p:xfrm>
        <a:graphic>
          <a:graphicData uri="http://schemas.openxmlformats.org/drawingml/2006/table">
            <a:tbl>
              <a:tblPr/>
              <a:tblGrid>
                <a:gridCol w="761842"/>
                <a:gridCol w="281427"/>
                <a:gridCol w="281427"/>
                <a:gridCol w="2481672"/>
                <a:gridCol w="761842"/>
                <a:gridCol w="761842"/>
                <a:gridCol w="761842"/>
                <a:gridCol w="761842"/>
                <a:gridCol w="693618"/>
                <a:gridCol w="682247"/>
              </a:tblGrid>
              <a:tr h="144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050" marR="9050" marT="90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4345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0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14.997.312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15.349.925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352.613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5.065.466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5.886.941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6.171.274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284.333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3.686.989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62,6%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59,7%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493.106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493.106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244.603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49,6%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8.617.265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8.617.265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1.065.594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8.613.120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8.613.120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1.065.594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404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8.613.120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8.613.120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1.065.594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12,4%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4.145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4.145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009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Interamericano de Cooperación Agrícola (IICA)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4.145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4.145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68.280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4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68.280 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68.280</a:t>
                      </a:r>
                    </a:p>
                  </a:txBody>
                  <a:tcPr marL="9050" marR="9050" marT="90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050" marR="9050" marT="90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97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589240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=""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2789910"/>
              </p:ext>
            </p:extLst>
          </p:nvPr>
        </p:nvGraphicFramePr>
        <p:xfrm>
          <a:off x="971600" y="1772816"/>
          <a:ext cx="6840760" cy="3605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969233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3429000"/>
            <a:ext cx="7297862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9"/>
            <a:ext cx="771365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894356"/>
              </p:ext>
            </p:extLst>
          </p:nvPr>
        </p:nvGraphicFramePr>
        <p:xfrm>
          <a:off x="323528" y="1654433"/>
          <a:ext cx="8229598" cy="163276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6.676.306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7.034.628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358.322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4.321.143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4.800.902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5.036.773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235.871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3.197.770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1.669.404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1.669.404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979.537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21.386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206.000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21.386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122.451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122.451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122.450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122.451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122.451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122.450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47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4958845"/>
            <a:ext cx="7353610" cy="27035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35361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234464"/>
              </p:ext>
            </p:extLst>
          </p:nvPr>
        </p:nvGraphicFramePr>
        <p:xfrm>
          <a:off x="408702" y="1700808"/>
          <a:ext cx="8229598" cy="306816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19.963.004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33.018.244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13.055.240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22.917.509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14.941.611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23.765.773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8.824.162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16.044.675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107,4%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4.088.621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6.248.983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2.160.362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3.645.908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618.471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618.461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1.643.803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16438030,0%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265,8%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618.471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618.461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1.168.396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11683960,0%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475.407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932.752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1.185.201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252.449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383.318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197.349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197.349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74.731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509.768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515.168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185.758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422.984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422.984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120.329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Activos no Financieros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49.500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49.500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2.500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1.199.806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1.199.806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1.199.805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1.199.806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1.199.806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1.199.805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485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149" y="3766955"/>
            <a:ext cx="7389360" cy="310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40768"/>
            <a:ext cx="748883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515830"/>
              </p:ext>
            </p:extLst>
          </p:nvPr>
        </p:nvGraphicFramePr>
        <p:xfrm>
          <a:off x="395536" y="1700808"/>
          <a:ext cx="8229598" cy="191984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32.125.307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36.702.839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4.577.532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26.782.546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15.873.471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16.266.693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393.222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12.763.925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15.788.127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15.788.127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9.630.018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463.699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463.699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204.293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463.699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463.699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204.293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4.184.310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4.184.310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4.184.310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4.184.310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4.184.310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4.184.310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2280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384" y="4281449"/>
            <a:ext cx="7318173" cy="227671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743683"/>
              </p:ext>
            </p:extLst>
          </p:nvPr>
        </p:nvGraphicFramePr>
        <p:xfrm>
          <a:off x="409771" y="1772816"/>
          <a:ext cx="8229598" cy="235046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15.324.263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16.611.825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1.287.562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10.565.269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11.854.598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12.366.343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511.745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7.841.931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3.075.044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3.075.044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1.752.354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195.167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195.167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195.167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195.167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195.167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195.167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195.167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195.167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195.167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199.444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199.444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199.444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199.444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775.817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775.817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775.817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775.817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775.817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775.817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4280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1406" y="3927971"/>
            <a:ext cx="7285002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23528" y="1340768"/>
            <a:ext cx="7488832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710223"/>
              </p:ext>
            </p:extLst>
          </p:nvPr>
        </p:nvGraphicFramePr>
        <p:xfrm>
          <a:off x="349104" y="1774459"/>
          <a:ext cx="8229598" cy="206338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21.134.710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23.093.669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1.958.959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13.130.990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12.911.472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13.394.650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483.178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8.740.148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7.228.775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7.278.775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2.612.656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Previsionales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994.453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994.453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352.404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994.453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994.453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352.404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994.453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994.453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352.404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1.425.781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1.425.781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1.425.782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1.425.781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1.425.781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1.425.782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14363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9357" y="3117676"/>
            <a:ext cx="7416824" cy="311324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317476"/>
            <a:ext cx="7488832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9357" y="62068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270010"/>
              </p:ext>
            </p:extLst>
          </p:nvPr>
        </p:nvGraphicFramePr>
        <p:xfrm>
          <a:off x="395536" y="1628800"/>
          <a:ext cx="8229598" cy="134568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1.507.457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1.619.422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111.965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958.596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870.655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900.804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30.149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530.733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636.802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636.802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346.047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81.816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81.816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81.816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81.816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81.816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81.816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46920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1540" y="5656163"/>
            <a:ext cx="7416824" cy="29311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50043"/>
            <a:ext cx="7488832" cy="3067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67544" y="620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725136"/>
              </p:ext>
            </p:extLst>
          </p:nvPr>
        </p:nvGraphicFramePr>
        <p:xfrm>
          <a:off x="403188" y="1628800"/>
          <a:ext cx="8229598" cy="3785866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13.047.672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13.477.388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429.716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7.949.217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5.091.825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5.473.932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382.107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3.351.223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951.245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951.245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537.495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1.976.598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1.976.598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1.219.042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1.976.598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1.976.598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1.219.042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1.976.598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1.976.598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1.219.042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Impuestos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312.463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312.463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180.058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42.282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42.282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39.793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270.181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270.181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140.265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3.551.780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3.551.780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1.613.790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Estudios Básicos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1.510.044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2.008.617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498.573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1.121.530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Proyectos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288.400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100.000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-188.400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de Inversión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1.753.336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1.443.163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-310.173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492.260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1.163.741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1.163.741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1.000.000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1.163.741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1.163.741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1.000.000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1.163.741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1.163.741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1.000.000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47.609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47.609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47.609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47.609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47.609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47.609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46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4256" y="5377294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3" name="Gráfico 12">
            <a:extLst>
              <a:ext uri="{FF2B5EF4-FFF2-40B4-BE49-F238E27FC236}">
                <a16:creationId xmlns="" xmlns:a16="http://schemas.microsoft.com/office/drawing/2014/main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0912854"/>
              </p:ext>
            </p:extLst>
          </p:nvPr>
        </p:nvGraphicFramePr>
        <p:xfrm>
          <a:off x="1403648" y="1682479"/>
          <a:ext cx="6408712" cy="3493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4735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5657" y="5908610"/>
            <a:ext cx="8210799" cy="328702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/>
        </p:nvGraphicFramePr>
        <p:xfrm>
          <a:off x="1524000" y="1609724"/>
          <a:ext cx="6096000" cy="3638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6136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MX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lvl="0" indent="-342900" algn="just">
              <a:spcBef>
                <a:spcPts val="0"/>
              </a:spcBef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  <a:ea typeface="+mn-ea"/>
              <a:cs typeface="+mn-cs"/>
            </a:endParaRPr>
          </a:p>
          <a:p>
            <a:pPr marL="342900" indent="-342900" algn="just">
              <a:buFont typeface="+mj-lt"/>
              <a:buAutoNum type="arabicPeriod"/>
            </a:pPr>
            <a:endParaRPr lang="es-CL" sz="1600" dirty="0">
              <a:solidFill>
                <a:prstClr val="black"/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251520" y="665985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12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02369" y="5877272"/>
            <a:ext cx="7758063" cy="365125"/>
          </a:xfrm>
        </p:spPr>
        <p:txBody>
          <a:bodyPr/>
          <a:lstStyle/>
          <a:p>
            <a:pPr algn="ctr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/>
        </p:nvGraphicFramePr>
        <p:xfrm>
          <a:off x="1514475" y="1614487"/>
          <a:ext cx="6115050" cy="36290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7207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331978"/>
            <a:ext cx="7758063" cy="290207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7544" y="1461492"/>
            <a:ext cx="749352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708083"/>
              </p:ext>
            </p:extLst>
          </p:nvPr>
        </p:nvGraphicFramePr>
        <p:xfrm>
          <a:off x="500993" y="1844824"/>
          <a:ext cx="7543798" cy="2457450"/>
        </p:xfrm>
        <a:graphic>
          <a:graphicData uri="http://schemas.openxmlformats.org/drawingml/2006/table">
            <a:tbl>
              <a:tblPr/>
              <a:tblGrid>
                <a:gridCol w="794708"/>
                <a:gridCol w="2123176"/>
                <a:gridCol w="794708"/>
                <a:gridCol w="794708"/>
                <a:gridCol w="794708"/>
                <a:gridCol w="794708"/>
                <a:gridCol w="723541"/>
                <a:gridCol w="723541"/>
              </a:tblGrid>
              <a:tr h="1524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66725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600.188.553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639.220.396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39.031.843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416.413.134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208.265.562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225.753.930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17.488.368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143.037.782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66.898.017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69.070.413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2.172.396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40.135.766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1.876.645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1.876.555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4.441.016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4934462,2%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155.675.547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155.713.513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96.300.581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142.174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44.142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135.902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111.816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354.957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1774785,0%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8.053.058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8.305.507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252.449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4.091.450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3.840.990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5.343.158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1.502.168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1.640.079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85.773.171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85.773.171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67.155.919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71.539.924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71.539.924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43.627.964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15.546.003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15.546.003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15.491.718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4351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5536" y="5783090"/>
            <a:ext cx="7327558" cy="310206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293727"/>
            <a:ext cx="7543582" cy="3350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95536" y="61605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RESUMEN POR CAPÍTULOS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800476"/>
              </p:ext>
            </p:extLst>
          </p:nvPr>
        </p:nvGraphicFramePr>
        <p:xfrm>
          <a:off x="424449" y="1628800"/>
          <a:ext cx="8229599" cy="4031015"/>
        </p:xfrm>
        <a:graphic>
          <a:graphicData uri="http://schemas.openxmlformats.org/drawingml/2006/table">
            <a:tbl>
              <a:tblPr/>
              <a:tblGrid>
                <a:gridCol w="310199"/>
                <a:gridCol w="310199"/>
                <a:gridCol w="2782493"/>
                <a:gridCol w="831335"/>
                <a:gridCol w="831335"/>
                <a:gridCol w="831335"/>
                <a:gridCol w="831335"/>
                <a:gridCol w="756888"/>
                <a:gridCol w="744480"/>
              </a:tblGrid>
              <a:tr h="1489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9310" marR="9310" marT="9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310" marR="9310" marT="93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61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AGRICULTURA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64.952.977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65.756.059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803.082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37.389.991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Agricultura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30.297.754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31.069.087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771.333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16.800.663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Investigación e Innovación Tecnológica Silvoagropecuaria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34.655.223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34.686.972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31.749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20.589.328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59,4%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OFICINA DE ESTUDIOS Y POLÍTICAS AGRARIAS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9.563.470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9.751.300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187.830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5.958.981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62,3%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61,1%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DE DESARROLLO AGROPECUARIO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289.742.468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295.815.528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6.073.060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201.291.996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69,5%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AGRÍCOLA Y GANADERO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133.990.966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144.537.863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10.546.897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90.468.039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67,5%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62,6%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Agrícola y Ganadero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28.036.313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30.863.689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2.827.376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23.706.073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84,6%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76,8%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Inspecciones Exportaciones Silvoagropecuarias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21.654.376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24.330.062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2.675.686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16.157.371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74,6%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66,4%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Desarrollo Ganadero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14.808.183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15.808.687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1.000.504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9.477.938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Vigilancia y Control Silvoagrícola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31.784.173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33.550.612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1.766.439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21.174.469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66,6%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63,1%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Controles Fronterizos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16.034.303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17.600.260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1.565.957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10.565.579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65,9%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79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Gestión y Conservación de Recursos Naturales Renovables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14.997.312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15.349.925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352.613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5.065.466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Laboratorios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6.676.306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7.034.628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358.322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4.321.143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64,7%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61,4%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NACIONAL FORESTAL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90.054.741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111.045.999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20.991.258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74.354.910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82,6%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Nacional Forestal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19.963.004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33.018.244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13.055.240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22.917.509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114,8%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69,4%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Manejo del Fuego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32.125.307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36.702.839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4.577.532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26.782.546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83,4%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Areas Silvestres Protegidas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15.324.263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16.611.825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1.287.562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10.565.269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68,9%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 Forestal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21.134.710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23.093.669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1.958.959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13.130.990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8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Arborización Urbana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1.507.457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1.619.422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111.965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958.596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63,6%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59,2%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61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COMISIÓN NACIONAL DE RIEGO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13.047.672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13.477.388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429.716 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7.949.217 </a:t>
                      </a:r>
                    </a:p>
                  </a:txBody>
                  <a:tcPr marL="9310" marR="9310" marT="93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60,9%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59,0%</a:t>
                      </a:r>
                    </a:p>
                  </a:txBody>
                  <a:tcPr marL="9310" marR="9310" marT="93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9848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73216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D123F448-16B7-4B67-B727-92D5316F6013}"/>
              </a:ext>
            </a:extLst>
          </p:cNvPr>
          <p:cNvSpPr txBox="1">
            <a:spLocks/>
          </p:cNvSpPr>
          <p:nvPr/>
        </p:nvSpPr>
        <p:spPr>
          <a:xfrm>
            <a:off x="539552" y="1484784"/>
            <a:ext cx="791040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1 de 2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158559"/>
              </p:ext>
            </p:extLst>
          </p:nvPr>
        </p:nvGraphicFramePr>
        <p:xfrm>
          <a:off x="379957" y="1844824"/>
          <a:ext cx="8229598" cy="3355245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5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30.297.754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31.069.087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771.333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16.800.663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6.700.793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6.927.782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226.989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4.331.307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1.399.137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1.399.137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670.365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47,9%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DE SEGURIDAD SOCIAL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228.520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228.510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228.510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2285100,0%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Prestaciones Sociales del Empleador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228.520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228.510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228.510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2285100,0%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21.803.506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21.803.506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11.150.285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Sector Privado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1.267.193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1.267.193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634.771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619.821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619.821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419.000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298.204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298.204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296.671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296.671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197.781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16.508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16.508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35.979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35.979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17.990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 Gobierno Central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19.948.847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19.948.847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10.104.980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50,7%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Promoción de Exportaciones - DIRECON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4.548.248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4.548.248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5.707.107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125,5%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4.389.246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4.389.246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1.256.532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Promoción de Exportaciones-PROCHILE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4.781.430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4.781.430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6.229.923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6.229.923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3.141.341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53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5368131"/>
            <a:ext cx="7713650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s-CL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>
            <a:extLst>
              <a:ext uri="{FF2B5EF4-FFF2-40B4-BE49-F238E27FC236}">
                <a16:creationId xmlns="" xmlns:a16="http://schemas.microsoft.com/office/drawing/2014/main" id="{8D5EA4D3-68B4-4A74-BAA6-37B9F2D1A723}"/>
              </a:ext>
            </a:extLst>
          </p:cNvPr>
          <p:cNvSpPr txBox="1">
            <a:spLocks/>
          </p:cNvSpPr>
          <p:nvPr/>
        </p:nvSpPr>
        <p:spPr>
          <a:xfrm>
            <a:off x="539552" y="1556792"/>
            <a:ext cx="7910408" cy="2336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2019                                                                                               2 de 2</a:t>
            </a: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648380"/>
              </p:ext>
            </p:extLst>
          </p:nvPr>
        </p:nvGraphicFramePr>
        <p:xfrm>
          <a:off x="379957" y="2060848"/>
          <a:ext cx="8229598" cy="3147110"/>
        </p:xfrm>
        <a:graphic>
          <a:graphicData uri="http://schemas.openxmlformats.org/drawingml/2006/table">
            <a:tbl>
              <a:tblPr/>
              <a:tblGrid>
                <a:gridCol w="755578"/>
                <a:gridCol w="279113"/>
                <a:gridCol w="279113"/>
                <a:gridCol w="2528931"/>
                <a:gridCol w="755578"/>
                <a:gridCol w="755578"/>
                <a:gridCol w="755578"/>
                <a:gridCol w="755578"/>
                <a:gridCol w="687914"/>
                <a:gridCol w="676637"/>
              </a:tblGrid>
              <a:tr h="1435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2019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8971" marR="8971" marT="89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870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Ley 2019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% Ejecución Ppto. Vigente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543.348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543.348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410.534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520.584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520.584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387.770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74,5%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73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Facultad de Ciencias Veterinarias y Pecuarias - Universidad de Chile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22.764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22.764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22.764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44.118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44.118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13.218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13.218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70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Organización para la Agricultura y la Alimentación - ONU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30.900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30.900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INTEGROS AL FISCO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12.393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Otros Integros al Fisco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12.393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12.393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394.308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394.308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111.579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28,3%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Vehículos     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14.935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14.935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14.185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95,0%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19.519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19.519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18.978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97,2%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9.560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9.560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7.946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160.371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160.371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2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189.923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189.923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70.387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37,1%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303.441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303.441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296.224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35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303.441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303.441 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296.224</a:t>
                      </a:r>
                    </a:p>
                  </a:txBody>
                  <a:tcPr marL="8971" marR="8971" marT="89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97,6%</a:t>
                      </a:r>
                    </a:p>
                  </a:txBody>
                  <a:tcPr marL="8971" marR="8971" marT="89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556602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1267</TotalTime>
  <Words>5322</Words>
  <Application>Microsoft Office PowerPoint</Application>
  <PresentationFormat>Presentación en pantalla (4:3)</PresentationFormat>
  <Paragraphs>3227</Paragraphs>
  <Slides>26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16</vt:i4>
      </vt:variant>
      <vt:variant>
        <vt:lpstr>Títulos de diapositiva</vt:lpstr>
      </vt:variant>
      <vt:variant>
        <vt:i4>26</vt:i4>
      </vt:variant>
    </vt:vector>
  </HeadingPairs>
  <TitlesOfParts>
    <vt:vector size="42" baseType="lpstr">
      <vt:lpstr>1_Tema de Office</vt:lpstr>
      <vt:lpstr>2_Tema de Office</vt:lpstr>
      <vt:lpstr>3_Tema de Office</vt:lpstr>
      <vt:lpstr>4_Tema de Office</vt:lpstr>
      <vt:lpstr>17_Tema de Office</vt:lpstr>
      <vt:lpstr>5_Tema de Office</vt:lpstr>
      <vt:lpstr>6_Tema de Office</vt:lpstr>
      <vt:lpstr>7_Tema de Office</vt:lpstr>
      <vt:lpstr>8_Tema de Office</vt:lpstr>
      <vt:lpstr>9_Tema de Office</vt:lpstr>
      <vt:lpstr>10_Tema de Office</vt:lpstr>
      <vt:lpstr>11_Tema de Office</vt:lpstr>
      <vt:lpstr>12_Tema de Office</vt:lpstr>
      <vt:lpstr>13_Tema de Office</vt:lpstr>
      <vt:lpstr>14_Tema de Office</vt:lpstr>
      <vt:lpstr>15_Tema de Office</vt:lpstr>
      <vt:lpstr>EJECUCIÓN ACUMULADA DE GASTOS PRESUPUESTARIOS AL MES DE AGOSTO DE 2019 PARTIDA 13: MINISTERIO DE AGRICULTURA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AGOSTO DE 2019  PARTIDA 13 MINISTERIO DE AGRICULTURA</vt:lpstr>
      <vt:lpstr>EJECUCIÓN ACUMULADA DE GASTOS A AGOSTO DE 2019  PARTIDA 13 RESUMEN POR CAPÍTULOS</vt:lpstr>
      <vt:lpstr>EJECUCIÓN ACUMULADA DE GASTOS A AGOSTO DE 2019  PARTIDA 13. CAPÍTULO 01. PROGRAMA 01:  SUBSECRETARÍA DE AGRICULTURA</vt:lpstr>
      <vt:lpstr>EJECUCIÓN ACUMULADA DE GASTOS A AGOSTO DE 2019  PARTIDA 13. CAPÍTULO 01. PROGRAMA 01:  SUBSECRETARÍA DE AGRICULTURA</vt:lpstr>
      <vt:lpstr>EJECUCIÓN ACUMULADA DE GASTOS A AGOSTO DE 2019  PARTIDA 13. CAPÍTULO 01. PROGRAMA 02:  INVESTIGACIÓN E INNOVACIÓN TECNOLÓGICA SILVOAGROPECUARIA</vt:lpstr>
      <vt:lpstr>EJECUCIÓN ACUMULADA DE GASTOS A AGOSTO DE 2019  PARTIDA 13. CAPÍTULO 02. PROGRAMA 01:  OFICINA DE ESTUDIOS Y POLÍTICAS AGRARIAS</vt:lpstr>
      <vt:lpstr>EJECUCIÓN ACUMULADA DE GASTOS A AGOSTO DE 2019  PARTIDA 13. CAPÍTULO 03. PROGRAMA 01:  INSTITUTO DE DESARROLLO AGROPECUARIO</vt:lpstr>
      <vt:lpstr>EJECUCIÓN ACUMULADA DE GASTOS A AGOSTO DE 2019  PARTIDA 13. CAPÍTULO 03. PROGRAMA 01:  INSTITUTO DE DESARROLLO AGROPECUARIO</vt:lpstr>
      <vt:lpstr>EJECUCIÓN ACUMULADA DE GASTOS A AGOSTO DE 2019  PARTIDA 13. CAPÍTULO 04. PROGRAMA 01:  SERVICIO AGRÍCOLA Y GANADERO</vt:lpstr>
      <vt:lpstr>EJECUCIÓN ACUMULADA DE GASTOS A AGOSTO DE 2019  PARTIDA 13. CAPÍTULO 04. PROGRAMA 04:  INSPECCIONES EXPORTACIONES SILVOAGROPECUARIAS</vt:lpstr>
      <vt:lpstr>EJECUCIÓN ACUMULADA DE GASTOS A AGOSTO DE 2019  PARTIDA 13. CAPÍTULO 04. PROGRAMA 05:  PROGRAMA DESARROLLO GANADERO</vt:lpstr>
      <vt:lpstr>EJECUCIÓN ACUMULADA DE GASTOS A AGOSTO DE 2019  PARTIDA 13. CAPÍTULO 04. PROGRAMA 06:  VIGILANCIA Y CONTROL SILVOAGRÍCOLA</vt:lpstr>
      <vt:lpstr>EJECUCIÓN ACUMULADA DE GASTOS A AGOSTO DE 2019  PARTIDA 13. CAPÍTULO 04. PROGRAMA 07:  PROGRAMA DE CONTROLES FRONTERIZOS</vt:lpstr>
      <vt:lpstr>EJECUCIÓN ACUMULADA DE GASTOS A AGOSTO DE 2019  PARTIDA 13. CAPÍTULO 04. PROGRAMA 08:  PROGRAMA GESTIÓN Y CONSERVACIÓN DE RECURSOS NATURALES RENOVABLES</vt:lpstr>
      <vt:lpstr>EJECUCIÓN ACUMULADA DE GASTOS A AGOSTO DE 2019  PARTIDA 13. CAPÍTULO 04. PROGRAMA 09:  LABORATORIOS</vt:lpstr>
      <vt:lpstr>EJECUCIÓN ACUMULADA DE GASTOS A AGOSTO DE 2019  PARTIDA 13. CAPÍTULO 05. PROGRAMA 01:  CORPORACIÓN NACIONAL FORESTAL</vt:lpstr>
      <vt:lpstr>EJECUCIÓN ACUMULADA DE GASTOS A AGOSTO DE 2019  PARTIDA 13. CAPÍTULO 05. PROGRAMA 03:  PROGRAMA DE MANEJO DEL FUEGO</vt:lpstr>
      <vt:lpstr>EJECUCIÓN ACUMULADA DE GASTOS A AGOSTO DE 2019  PARTIDA 13. CAPÍTULO 05. PROGRAMA 04:  ÁREAS SILVESTRES PROTEGIDAS</vt:lpstr>
      <vt:lpstr>EJECUCIÓN ACUMULADA DE GASTOS A AGOSTO DE 2019  PARTIDA 13. CAPÍTULO 05. PROGRAMA 05:  GESTIÓN FORESTAL</vt:lpstr>
      <vt:lpstr>EJECUCIÓN ACUMULADA DE GASTOS A AGOSTO DE 2019  PARTIDA 13. CAPÍTULO 05. PROGRAMA 06:  PROGRAMA  DE ARBORIZACIÓN URBANA</vt:lpstr>
      <vt:lpstr>EJECUCIÓN ACUMULADA DE GASTOS A AGOSTO DE 2019  PARTIDA 13. CAPÍTULO 06. PROGRAMA 01:  COMISIÓN NACIONAL DE RIEGO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PRESUPUESTARIA DE GASTOS ACUMULADA AL MES DE JUNIO DE 2016 PARTIDA 13: MINISTERIO DE AGRICULTURA</dc:title>
  <dc:creator>Ruben Catalan</dc:creator>
  <cp:lastModifiedBy>Claudia Soto</cp:lastModifiedBy>
  <cp:revision>165</cp:revision>
  <cp:lastPrinted>2016-08-05T21:17:59Z</cp:lastPrinted>
  <dcterms:created xsi:type="dcterms:W3CDTF">2016-08-05T20:56:34Z</dcterms:created>
  <dcterms:modified xsi:type="dcterms:W3CDTF">2019-10-07T15:15:46Z</dcterms:modified>
</cp:coreProperties>
</file>