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303" r:id="rId4"/>
    <p:sldId id="304" r:id="rId5"/>
    <p:sldId id="302" r:id="rId6"/>
    <p:sldId id="301" r:id="rId7"/>
    <p:sldId id="264" r:id="rId8"/>
    <p:sldId id="263" r:id="rId9"/>
    <p:sldId id="265" r:id="rId10"/>
    <p:sldId id="269" r:id="rId11"/>
    <p:sldId id="271" r:id="rId12"/>
    <p:sldId id="273" r:id="rId13"/>
    <p:sldId id="274" r:id="rId14"/>
    <p:sldId id="275" r:id="rId15"/>
    <p:sldId id="287" r:id="rId16"/>
    <p:sldId id="289" r:id="rId17"/>
    <p:sldId id="290" r:id="rId18"/>
    <p:sldId id="288" r:id="rId19"/>
    <p:sldId id="291" r:id="rId20"/>
    <p:sldId id="292" r:id="rId21"/>
    <p:sldId id="293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0419884680080647"/>
          <c:y val="5.7251280775173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5334608832297"/>
          <c:w val="1"/>
          <c:h val="0.46405608317907415"/>
        </c:manualLayout>
      </c:layout>
      <c:pie3DChart>
        <c:varyColors val="1"/>
        <c:ser>
          <c:idx val="0"/>
          <c:order val="0"/>
          <c:tx>
            <c:strRef>
              <c:f>'Partida 12'!$D$63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95-43D7-BA9C-D8AF7573A8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95-43D7-BA9C-D8AF7573A8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95-43D7-BA9C-D8AF7573A8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95-43D7-BA9C-D8AF7573A80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3D7-BA9C-D8AF7573A80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5-43D7-BA9C-D8AF7573A801}"/>
                </c:ext>
              </c:extLst>
            </c:dLbl>
            <c:dLbl>
              <c:idx val="3"/>
              <c:layout>
                <c:manualLayout>
                  <c:x val="-5.6119608562299984E-3"/>
                  <c:y val="-1.41096279657070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95-43D7-BA9C-D8AF7573A8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12'!$C$64:$C$67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12'!$D$64:$D$67</c:f>
              <c:numCache>
                <c:formatCode>#,##0</c:formatCode>
                <c:ptCount val="4"/>
                <c:pt idx="0">
                  <c:v>211779014</c:v>
                </c:pt>
                <c:pt idx="1">
                  <c:v>1716587204</c:v>
                </c:pt>
                <c:pt idx="2">
                  <c:v>518906787</c:v>
                </c:pt>
                <c:pt idx="3">
                  <c:v>30941163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95-43D7-BA9C-D8AF7573A8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99359414610506"/>
          <c:y val="0.76689909270254886"/>
          <c:w val="0.38772286033875025"/>
          <c:h val="0.21424376611899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12'!$M$63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5B72-4A97-BFCA-4A472AFF2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12'!$L$64:$L$69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'Partida 12'!$M$64:$M$69</c:f>
              <c:numCache>
                <c:formatCode>#,##0</c:formatCode>
                <c:ptCount val="6"/>
                <c:pt idx="0">
                  <c:v>21558684</c:v>
                </c:pt>
                <c:pt idx="1">
                  <c:v>1794031705</c:v>
                </c:pt>
                <c:pt idx="2">
                  <c:v>631667754</c:v>
                </c:pt>
                <c:pt idx="3">
                  <c:v>18755866</c:v>
                </c:pt>
                <c:pt idx="4">
                  <c:v>2006913</c:v>
                </c:pt>
                <c:pt idx="5">
                  <c:v>10193246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9-4622-8B67-558FD8AE49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3709056"/>
        <c:axId val="183710848"/>
      </c:barChart>
      <c:catAx>
        <c:axId val="18370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3710848"/>
        <c:crosses val="autoZero"/>
        <c:auto val="1"/>
        <c:lblAlgn val="ctr"/>
        <c:lblOffset val="100"/>
        <c:noMultiLvlLbl val="0"/>
      </c:catAx>
      <c:valAx>
        <c:axId val="1837108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370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4" name="Picture 16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22" y="40867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AGOSTO de 2019</a:t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5152107"/>
            <a:ext cx="8229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pic>
        <p:nvPicPr>
          <p:cNvPr id="3381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22438"/>
            <a:ext cx="8210798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3221" y="5591418"/>
            <a:ext cx="7997602" cy="2138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pic>
        <p:nvPicPr>
          <p:cNvPr id="3483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72816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857" y="6358036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pic>
        <p:nvPicPr>
          <p:cNvPr id="3586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556792"/>
            <a:ext cx="8201486" cy="478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200957"/>
            <a:ext cx="8219256" cy="2442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pic>
        <p:nvPicPr>
          <p:cNvPr id="3688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22438"/>
            <a:ext cx="8219256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924" y="5229200"/>
            <a:ext cx="8167532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pic>
        <p:nvPicPr>
          <p:cNvPr id="37909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22438"/>
            <a:ext cx="8201486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286" y="5229200"/>
            <a:ext cx="8270170" cy="212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86" y="1641475"/>
            <a:ext cx="8229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134" y="4788480"/>
            <a:ext cx="8228322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pic>
        <p:nvPicPr>
          <p:cNvPr id="3995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72816"/>
            <a:ext cx="8228322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632728"/>
            <a:ext cx="8076272" cy="2364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28800"/>
            <a:ext cx="8201486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856" y="551214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pic>
        <p:nvPicPr>
          <p:cNvPr id="4200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72816"/>
            <a:ext cx="8300576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479206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pic>
        <p:nvPicPr>
          <p:cNvPr id="43029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2" y="1808677"/>
            <a:ext cx="8238912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521811"/>
              </p:ext>
            </p:extLst>
          </p:nvPr>
        </p:nvGraphicFramePr>
        <p:xfrm>
          <a:off x="1475656" y="1923904"/>
          <a:ext cx="633670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872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516" y="4437112"/>
            <a:ext cx="8229601" cy="217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pic>
        <p:nvPicPr>
          <p:cNvPr id="44054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772816"/>
            <a:ext cx="8201487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989850"/>
              </p:ext>
            </p:extLst>
          </p:nvPr>
        </p:nvGraphicFramePr>
        <p:xfrm>
          <a:off x="1151620" y="1844824"/>
          <a:ext cx="6840760" cy="35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7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606549"/>
            <a:ext cx="6438726" cy="384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71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2F939C9-A962-4FA5-B9E3-E770AF203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20" y="1827337"/>
            <a:ext cx="6332359" cy="37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331" y="4504035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29718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5247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8954" y="587727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pic>
        <p:nvPicPr>
          <p:cNvPr id="30744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1556792"/>
            <a:ext cx="8210798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pic>
        <p:nvPicPr>
          <p:cNvPr id="3176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25" y="1628800"/>
            <a:ext cx="809529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6311" y="5510061"/>
            <a:ext cx="8150145" cy="22319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pic>
        <p:nvPicPr>
          <p:cNvPr id="3278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03184"/>
            <a:ext cx="815014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558</Words>
  <Application>Microsoft Office PowerPoint</Application>
  <PresentationFormat>Presentación en pantalla (4:3)</PresentationFormat>
  <Paragraphs>81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AGOSTO DE 2019  PARTIDA 12 MINISTERIO DE OBRAS PÚBLICAS</vt:lpstr>
      <vt:lpstr>EJECUCIÓN ACUMULADA DE GASTOS A AGOSTO DE 2019  PARTIDA 12 RESUMEN POR CAPÍTULOS</vt:lpstr>
      <vt:lpstr>EJECUCIÓN ACUMULADA DE GASTOS A AGOSTO DE 2019  PARTIDA 12. CAPÍTULO 01. PROGRAMA 01: SECRETARÍA Y ADMINISTRACIÓN GENERAL</vt:lpstr>
      <vt:lpstr>EJECUCIÓN ACUMULADA DE GASTOS A AGOSTO DE 2019  PARTIDA 12. CAPÍTULO 02. PROGRAMA 01: ADMINISTRACIÓN Y EJECUCIÓN DE OBRAS PÚBLICAS</vt:lpstr>
      <vt:lpstr>EJECUCIÓN ACUMULADA DE GASTOS A AGOSTO DE 2019  PARTIDA 12. CAPÍTULO 02. PROGRAMA 02: DIRECCIÓN DE ARQUITECTURA</vt:lpstr>
      <vt:lpstr>EJECUCIÓN ACUMULADA DE GASTOS A AGOSTO DE 2019  PARTIDA 12. CAPÍTULO 02. PROGRAMA 03: DIRECCIÓN DE OBRAS HIDRÁULICAS</vt:lpstr>
      <vt:lpstr>EJECUCIÓN ACUMULADA DE GASTOS A AGOSTO DE 2019  PARTIDA 12. CAPÍTULO 02. PROGRAMA 04: DIRECCIÓN DE VIALIDAD</vt:lpstr>
      <vt:lpstr>EJECUCIÓN ACUMULADA DE GASTOS A AGOSTO DE 2019  PARTIDA 12. CAPÍTULO 02. PROGRAMA 06: DIRECCIÓN DE OBRAS PORTUARIAS</vt:lpstr>
      <vt:lpstr>EJECUCIÓN ACUMULADA DE GASTOS A AGOSTO DE 2019  PARTIDA 12. CAPÍTULO 02. PROGRAMA 07: DIRECCIÓN DE AEROPUERTOS</vt:lpstr>
      <vt:lpstr>EJECUCIÓN ACUMULADA DE GASTOS A AGOSTO DE 2019  PARTIDA 12. CAPÍTULO 02. PROGRAMA 11: DIRECCIÓN DE PLANEAMIENTO</vt:lpstr>
      <vt:lpstr>EJECUCIÓN ACUMULADA DE GASTOS A AGOSTO DE 2019  PARTIDA 12. CAPÍTULO 02. PROGRAMA 12: AGUA POTABLE RURAL</vt:lpstr>
      <vt:lpstr>EJECUCIÓN ACUMULADA DE GASTOS A AGOSTO DE 2019  PARTIDA 12. CAPÍTULO 03. PROGRAMA 01: DIRECCIÓN GENERAL DE CONCESIONES DE OBRAS PÚBLICAS</vt:lpstr>
      <vt:lpstr>EJECUCIÓN ACUMULADA DE GASTOS A AGOSTO DE 2019  PARTIDA 12. CAPÍTULO 04. PROGRAMA 01: DIRECCIÓN GENERAL DE AGUAS</vt:lpstr>
      <vt:lpstr>EJECUCIÓN ACUMULADA DE GASTOS A AGOSTO DE 2019  PARTIDA 12. CAPÍTULO 05. PROGRAMA 01: INSTITUTO NACIONAL DE HIDRÁULICA</vt:lpstr>
      <vt:lpstr>EJECUCIÓN ACUMULADA DE GASTOS A AGOSTO DE 2019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265</cp:revision>
  <cp:lastPrinted>2019-10-18T22:41:31Z</cp:lastPrinted>
  <dcterms:created xsi:type="dcterms:W3CDTF">2016-06-23T13:38:47Z</dcterms:created>
  <dcterms:modified xsi:type="dcterms:W3CDTF">2019-10-18T22:43:13Z</dcterms:modified>
</cp:coreProperties>
</file>